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0" r:id="rId4"/>
    <p:sldId id="258" r:id="rId5"/>
    <p:sldId id="259" r:id="rId6"/>
    <p:sldId id="272" r:id="rId7"/>
    <p:sldId id="260" r:id="rId8"/>
    <p:sldId id="261" r:id="rId9"/>
    <p:sldId id="267" r:id="rId10"/>
    <p:sldId id="274" r:id="rId11"/>
    <p:sldId id="275" r:id="rId12"/>
    <p:sldId id="276" r:id="rId13"/>
    <p:sldId id="277" r:id="rId14"/>
    <p:sldId id="278" r:id="rId15"/>
    <p:sldId id="279" r:id="rId16"/>
    <p:sldId id="271" r:id="rId17"/>
    <p:sldId id="268" r:id="rId18"/>
    <p:sldId id="263" r:id="rId19"/>
    <p:sldId id="266" r:id="rId20"/>
    <p:sldId id="257" r:id="rId21"/>
  </p:sldIdLst>
  <p:sldSz cx="9144000" cy="6858000" type="screen4x3"/>
  <p:notesSz cx="6858000" cy="91440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_vallerand:Desktop:N&#233;o%20du%20col:score_erudi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plotArea>
      <c:layout>
        <c:manualLayout>
          <c:layoutTarget val="inner"/>
          <c:xMode val="edge"/>
          <c:yMode val="edge"/>
          <c:x val="0.150766185476815"/>
          <c:y val="0.0740740740740741"/>
          <c:w val="0.66038801399825"/>
          <c:h val="0.744093394575678"/>
        </c:manualLayout>
      </c:layout>
      <c:barChart>
        <c:barDir val="col"/>
        <c:grouping val="stacked"/>
        <c:ser>
          <c:idx val="0"/>
          <c:order val="0"/>
          <c:tx>
            <c:strRef>
              <c:f>Feuil1!$I$18</c:f>
              <c:strCache>
                <c:ptCount val="1"/>
                <c:pt idx="0">
                  <c:v>Canada Task</c:v>
                </c:pt>
              </c:strCache>
            </c:strRef>
          </c:tx>
          <c:cat>
            <c:strRef>
              <c:f>Feuil1!$H$19:$H$24</c:f>
              <c:strCache>
                <c:ptCount val="6"/>
                <c:pt idx="0">
                  <c:v>Domaine 1</c:v>
                </c:pt>
                <c:pt idx="1">
                  <c:v>Domaine 2</c:v>
                </c:pt>
                <c:pt idx="2">
                  <c:v>Domaine 3</c:v>
                </c:pt>
                <c:pt idx="3">
                  <c:v>Domaine 4</c:v>
                </c:pt>
                <c:pt idx="4">
                  <c:v>Domaine 5</c:v>
                </c:pt>
                <c:pt idx="5">
                  <c:v>Domaine 6</c:v>
                </c:pt>
              </c:strCache>
            </c:strRef>
          </c:cat>
          <c:val>
            <c:numRef>
              <c:f>Feuil1!$I$19:$I$24</c:f>
              <c:numCache>
                <c:formatCode>0.00</c:formatCode>
                <c:ptCount val="6"/>
                <c:pt idx="0">
                  <c:v>1.0</c:v>
                </c:pt>
                <c:pt idx="1">
                  <c:v>0.944444444444444</c:v>
                </c:pt>
                <c:pt idx="2">
                  <c:v>0.895833333333333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strRef>
              <c:f>Feuil1!$J$18</c:f>
              <c:strCache>
                <c:ptCount val="1"/>
                <c:pt idx="0">
                  <c:v>OMS</c:v>
                </c:pt>
              </c:strCache>
            </c:strRef>
          </c:tx>
          <c:cat>
            <c:strRef>
              <c:f>Feuil1!$H$19:$H$24</c:f>
              <c:strCache>
                <c:ptCount val="6"/>
                <c:pt idx="0">
                  <c:v>Domaine 1</c:v>
                </c:pt>
                <c:pt idx="1">
                  <c:v>Domaine 2</c:v>
                </c:pt>
                <c:pt idx="2">
                  <c:v>Domaine 3</c:v>
                </c:pt>
                <c:pt idx="3">
                  <c:v>Domaine 4</c:v>
                </c:pt>
                <c:pt idx="4">
                  <c:v>Domaine 5</c:v>
                </c:pt>
                <c:pt idx="5">
                  <c:v>Domaine 6</c:v>
                </c:pt>
              </c:strCache>
            </c:strRef>
          </c:cat>
          <c:val>
            <c:numRef>
              <c:f>Feuil1!$J$19:$J$24</c:f>
              <c:numCache>
                <c:formatCode>0.00</c:formatCode>
                <c:ptCount val="6"/>
                <c:pt idx="0">
                  <c:v>1.0</c:v>
                </c:pt>
                <c:pt idx="1">
                  <c:v>0.944444444444444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0.5</c:v>
                </c:pt>
              </c:numCache>
            </c:numRef>
          </c:val>
        </c:ser>
        <c:ser>
          <c:idx val="2"/>
          <c:order val="2"/>
          <c:tx>
            <c:strRef>
              <c:f>Feuil1!$K$18</c:f>
              <c:strCache>
                <c:ptCount val="1"/>
                <c:pt idx="0">
                  <c:v>INSPQ</c:v>
                </c:pt>
              </c:strCache>
            </c:strRef>
          </c:tx>
          <c:cat>
            <c:strRef>
              <c:f>Feuil1!$H$19:$H$24</c:f>
              <c:strCache>
                <c:ptCount val="6"/>
                <c:pt idx="0">
                  <c:v>Domaine 1</c:v>
                </c:pt>
                <c:pt idx="1">
                  <c:v>Domaine 2</c:v>
                </c:pt>
                <c:pt idx="2">
                  <c:v>Domaine 3</c:v>
                </c:pt>
                <c:pt idx="3">
                  <c:v>Domaine 4</c:v>
                </c:pt>
                <c:pt idx="4">
                  <c:v>Domaine 5</c:v>
                </c:pt>
                <c:pt idx="5">
                  <c:v>Domaine 6</c:v>
                </c:pt>
              </c:strCache>
            </c:strRef>
          </c:cat>
          <c:val>
            <c:numRef>
              <c:f>Feuil1!$K$19:$K$24</c:f>
              <c:numCache>
                <c:formatCode>0.00</c:formatCode>
                <c:ptCount val="6"/>
                <c:pt idx="0">
                  <c:v>1.0</c:v>
                </c:pt>
                <c:pt idx="1">
                  <c:v>0.666666666666667</c:v>
                </c:pt>
                <c:pt idx="2">
                  <c:v>0.791666666666667</c:v>
                </c:pt>
                <c:pt idx="3">
                  <c:v>1.0</c:v>
                </c:pt>
                <c:pt idx="4">
                  <c:v>0.916666666666667</c:v>
                </c:pt>
                <c:pt idx="5">
                  <c:v>0.5</c:v>
                </c:pt>
              </c:numCache>
            </c:numRef>
          </c:val>
        </c:ser>
        <c:ser>
          <c:idx val="3"/>
          <c:order val="3"/>
          <c:tx>
            <c:strRef>
              <c:f>Feuil1!$L$18</c:f>
              <c:strCache>
                <c:ptCount val="1"/>
                <c:pt idx="0">
                  <c:v>U.S. Task</c:v>
                </c:pt>
              </c:strCache>
            </c:strRef>
          </c:tx>
          <c:cat>
            <c:strRef>
              <c:f>Feuil1!$H$19:$H$24</c:f>
              <c:strCache>
                <c:ptCount val="6"/>
                <c:pt idx="0">
                  <c:v>Domaine 1</c:v>
                </c:pt>
                <c:pt idx="1">
                  <c:v>Domaine 2</c:v>
                </c:pt>
                <c:pt idx="2">
                  <c:v>Domaine 3</c:v>
                </c:pt>
                <c:pt idx="3">
                  <c:v>Domaine 4</c:v>
                </c:pt>
                <c:pt idx="4">
                  <c:v>Domaine 5</c:v>
                </c:pt>
                <c:pt idx="5">
                  <c:v>Domaine 6</c:v>
                </c:pt>
              </c:strCache>
            </c:strRef>
          </c:cat>
          <c:val>
            <c:numRef>
              <c:f>Feuil1!$L$19:$L$24</c:f>
              <c:numCache>
                <c:formatCode>0.00</c:formatCode>
                <c:ptCount val="6"/>
                <c:pt idx="0">
                  <c:v>1.0</c:v>
                </c:pt>
                <c:pt idx="1">
                  <c:v>0.666666666666667</c:v>
                </c:pt>
                <c:pt idx="2">
                  <c:v>0.5625</c:v>
                </c:pt>
                <c:pt idx="3">
                  <c:v>1.0</c:v>
                </c:pt>
                <c:pt idx="4">
                  <c:v>0.375</c:v>
                </c:pt>
                <c:pt idx="5">
                  <c:v>0.75</c:v>
                </c:pt>
              </c:numCache>
            </c:numRef>
          </c:val>
        </c:ser>
        <c:overlap val="100"/>
        <c:axId val="264605896"/>
        <c:axId val="264609144"/>
      </c:barChart>
      <c:catAx>
        <c:axId val="264605896"/>
        <c:scaling>
          <c:orientation val="minMax"/>
        </c:scaling>
        <c:axPos val="b"/>
        <c:tickLblPos val="nextTo"/>
        <c:crossAx val="264609144"/>
        <c:crosses val="autoZero"/>
        <c:auto val="1"/>
        <c:lblAlgn val="ctr"/>
        <c:lblOffset val="100"/>
      </c:catAx>
      <c:valAx>
        <c:axId val="264609144"/>
        <c:scaling>
          <c:orientation val="minMax"/>
        </c:scaling>
        <c:axPos val="l"/>
        <c:majorGridlines/>
        <c:numFmt formatCode="0.00" sourceLinked="1"/>
        <c:tickLblPos val="nextTo"/>
        <c:crossAx val="264605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2F7B-428C-AF47-A357-38102A37FE52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6127F-66CC-E24D-93EB-6D91BB002278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127F-66CC-E24D-93EB-6D91BB002278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0DDD-190B-A24B-9E85-6398671573C4}" type="datetimeFigureOut">
              <a:rPr lang="fr-CA" smtClean="0"/>
              <a:pPr/>
              <a:t>28/05/17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C465-E3C7-4E46-9DB0-03EC7E8A29DD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Analyse et comparaison de 4 guides de pratique sur le dépistage du cancer du col de l’utérus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Projet d’érudition</a:t>
            </a:r>
          </a:p>
          <a:p>
            <a:r>
              <a:rPr lang="fr-CA" dirty="0" smtClean="0"/>
              <a:t>David Vallerand, R1</a:t>
            </a:r>
            <a:br>
              <a:rPr lang="fr-CA" dirty="0" smtClean="0"/>
            </a:br>
            <a:r>
              <a:rPr lang="fr-CA" dirty="0" smtClean="0"/>
              <a:t>UMF de Shawinigan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1 - Champ et objectifs 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Note parfaite pour l’ensemble des RPC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2 – Participation des groupes concernés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Lacunes surtout dans le détail des rôles et de l’expertise précise des participants </a:t>
            </a:r>
          </a:p>
          <a:p>
            <a:r>
              <a:rPr lang="fr-CA" dirty="0" smtClean="0"/>
              <a:t>Peu de détails sont donnés sur les utilisateurs cibles des RPC (« Cliniciens », « Administrateurs »)</a:t>
            </a:r>
          </a:p>
          <a:p>
            <a:r>
              <a:rPr lang="fr-CA" dirty="0" smtClean="0"/>
              <a:t>L’INSPQ ne fait aucune mention des opinions et des préférences des populations cibles.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3 – Rigueur d’élaboration de la RPC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OMS : note parfaite</a:t>
            </a:r>
          </a:p>
          <a:p>
            <a:r>
              <a:rPr lang="fr-CA" i="1" dirty="0" smtClean="0"/>
              <a:t>USPSTF</a:t>
            </a:r>
            <a:r>
              <a:rPr lang="fr-CA" dirty="0" smtClean="0"/>
              <a:t> : très peu de détails sur sa méthodologie basée sur un cadre développé localement </a:t>
            </a:r>
          </a:p>
          <a:p>
            <a:r>
              <a:rPr lang="fr-CA" dirty="0" smtClean="0"/>
              <a:t>Dans l’ensemble, peu de détails sur les experts externes qui procèdent à la révision des RPC </a:t>
            </a:r>
          </a:p>
          <a:p>
            <a:r>
              <a:rPr lang="fr-CA" dirty="0" smtClean="0"/>
              <a:t>Peu de détails sur les procédures d’actualisation des RPC </a:t>
            </a:r>
          </a:p>
          <a:p>
            <a:r>
              <a:rPr lang="fr-CA" dirty="0" smtClean="0"/>
              <a:t>Le niveau de preuve pour chaque recommandation n’a pas été déterminé par l’INSPQ et ce, par manque de temps.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4 – Clarté et présentation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Note parfaite pour l’ensemble des RPC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5 - Applicabilité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OMS et </a:t>
            </a:r>
            <a:r>
              <a:rPr lang="fr-CA" i="1" dirty="0" smtClean="0"/>
              <a:t>Canadian </a:t>
            </a:r>
            <a:r>
              <a:rPr lang="fr-CA" i="1" dirty="0" err="1" smtClean="0"/>
              <a:t>Task</a:t>
            </a:r>
            <a:r>
              <a:rPr lang="fr-CA" i="1" dirty="0" smtClean="0"/>
              <a:t> Force</a:t>
            </a:r>
            <a:r>
              <a:rPr lang="fr-CA" dirty="0" smtClean="0"/>
              <a:t> : note parfaite</a:t>
            </a:r>
          </a:p>
          <a:p>
            <a:r>
              <a:rPr lang="fr-CA" dirty="0" smtClean="0"/>
              <a:t>INSPQ et le USPSTF portent peu d’attention sur les conseils et les outils afin de mettre les recommandations en pratique </a:t>
            </a:r>
          </a:p>
          <a:p>
            <a:r>
              <a:rPr lang="fr-CA" dirty="0" smtClean="0"/>
              <a:t>L’USPSTF </a:t>
            </a:r>
          </a:p>
          <a:p>
            <a:pPr lvl="1"/>
            <a:r>
              <a:rPr lang="fr-CA" dirty="0" smtClean="0"/>
              <a:t>mentionne clairement que leur RPC ne tient pas compte de leurs répercussions sur les coûts liés à leur application</a:t>
            </a:r>
          </a:p>
          <a:p>
            <a:pPr lvl="1"/>
            <a:r>
              <a:rPr lang="fr-CA" dirty="0" smtClean="0"/>
              <a:t>aucun critère de suivi et de vérifications de leur RPC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CA" sz="3600" dirty="0" smtClean="0"/>
              <a:t>Domaine 6 – Indépendance éditoriale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i="1" dirty="0" smtClean="0"/>
              <a:t>Canadian </a:t>
            </a:r>
            <a:r>
              <a:rPr lang="fr-CA" i="1" dirty="0" err="1" smtClean="0"/>
              <a:t>Task</a:t>
            </a:r>
            <a:r>
              <a:rPr lang="fr-CA" i="1" dirty="0" smtClean="0"/>
              <a:t> Force : </a:t>
            </a:r>
            <a:r>
              <a:rPr lang="fr-CA" dirty="0" smtClean="0"/>
              <a:t>note parfaite</a:t>
            </a:r>
          </a:p>
          <a:p>
            <a:r>
              <a:rPr lang="fr-CA" dirty="0" smtClean="0"/>
              <a:t>OMS et INSPQ ne font aucune </a:t>
            </a:r>
            <a:r>
              <a:rPr lang="fr-CA" dirty="0" smtClean="0"/>
              <a:t>mention indiquant que </a:t>
            </a:r>
            <a:r>
              <a:rPr lang="fr-CA" dirty="0" smtClean="0"/>
              <a:t>les organismes de financement aurait pu avoir un impact ou non sur le contenu de la RPC </a:t>
            </a:r>
          </a:p>
          <a:p>
            <a:r>
              <a:rPr lang="fr-CA" dirty="0" smtClean="0"/>
              <a:t>L’ensemble des organisations étudiées fait part du fait que les intérêts divergents de membres du groupe ayant élaboré la RPC ont bien été pris en charge </a:t>
            </a:r>
          </a:p>
          <a:p>
            <a:pPr lvl="1"/>
            <a:r>
              <a:rPr lang="fr-CA" dirty="0" smtClean="0"/>
              <a:t>USPSTF : le lien n’est pas accessible </a:t>
            </a: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recommandations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Variation selon les objectifs de l’organisation (dépistage, technique, traitement)</a:t>
            </a:r>
          </a:p>
          <a:p>
            <a:r>
              <a:rPr lang="fr-CA" dirty="0" smtClean="0"/>
              <a:t>Adaptation selon la réalité à l’intérieur de laquelle se déroule le dépistage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Recommandations</a:t>
            </a:r>
            <a:endParaRPr lang="fr-CA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 dirty="0">
                          <a:latin typeface="Times New Roman"/>
                          <a:ea typeface="Cambria"/>
                          <a:cs typeface="Times New Roman"/>
                        </a:rPr>
                        <a:t>Canadian </a:t>
                      </a:r>
                      <a:r>
                        <a:rPr lang="fr-CA" sz="1600" b="1" dirty="0" err="1">
                          <a:latin typeface="Times New Roman"/>
                          <a:ea typeface="Cambria"/>
                          <a:cs typeface="Times New Roman"/>
                        </a:rPr>
                        <a:t>Task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>
                          <a:latin typeface="Times New Roman"/>
                          <a:ea typeface="Cambria"/>
                          <a:cs typeface="Times New Roman"/>
                        </a:rPr>
                        <a:t>OMS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>
                          <a:latin typeface="Times New Roman"/>
                          <a:ea typeface="Cambria"/>
                          <a:cs typeface="Times New Roman"/>
                        </a:rPr>
                        <a:t>INSPQ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 dirty="0">
                          <a:latin typeface="Times New Roman"/>
                          <a:ea typeface="Cambria"/>
                          <a:cs typeface="Times New Roman"/>
                        </a:rPr>
                        <a:t>U.S. </a:t>
                      </a:r>
                      <a:r>
                        <a:rPr lang="fr-CA" sz="1600" b="1" dirty="0" err="1">
                          <a:latin typeface="Times New Roman"/>
                          <a:ea typeface="Cambria"/>
                          <a:cs typeface="Times New Roman"/>
                        </a:rPr>
                        <a:t>Task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 dirty="0">
                          <a:latin typeface="Times New Roman"/>
                          <a:ea typeface="Cambria"/>
                          <a:cs typeface="Times New Roman"/>
                        </a:rPr>
                        <a:t>Âge du début du dépistage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25 ans et plus généralement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30 ans et plus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ou dès que VIH +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21 ans et plus généralement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latin typeface="Times New Roman"/>
                          <a:ea typeface="Cambria"/>
                          <a:cs typeface="Times New Roman"/>
                        </a:rPr>
                        <a:t>21 ans et plus généralement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 dirty="0">
                          <a:latin typeface="Times New Roman"/>
                          <a:ea typeface="Cambria"/>
                          <a:cs typeface="Times New Roman"/>
                        </a:rPr>
                        <a:t>Intervalles de dépistage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Aux 3 ans avec cytologie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Aux 3 à 5 ans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et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VIH + : aux 3 ans 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(méthodes variables)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Aux 2 à 3 ans avec cytologie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 err="1">
                          <a:latin typeface="Times New Roman"/>
                          <a:ea typeface="Cambria"/>
                          <a:cs typeface="Times New Roman"/>
                        </a:rPr>
                        <a:t>Pap</a:t>
                      </a:r>
                      <a:r>
                        <a:rPr lang="fr-CA" sz="1600" dirty="0">
                          <a:latin typeface="Times New Roman"/>
                          <a:ea typeface="Cambria"/>
                          <a:cs typeface="Times New Roman"/>
                        </a:rPr>
                        <a:t> aux 3 ans avec cytologie ou à partir de 30 ans aux 5 ans en combinaison cytologie et test</a:t>
                      </a:r>
                      <a:r>
                        <a:rPr lang="fr-CA" sz="1600" dirty="0" smtClean="0">
                          <a:latin typeface="Times New Roman"/>
                          <a:ea typeface="Cambria"/>
                          <a:cs typeface="Times New Roman"/>
                        </a:rPr>
                        <a:t> VPH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b="1" dirty="0">
                          <a:latin typeface="Times New Roman"/>
                          <a:ea typeface="Cambria"/>
                          <a:cs typeface="Times New Roman"/>
                        </a:rPr>
                        <a:t>Âge de fin du dépistage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70 ans avec trois derniers résultats négatifs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>
                          <a:latin typeface="Times New Roman"/>
                          <a:ea typeface="Cambria"/>
                          <a:cs typeface="Times New Roman"/>
                        </a:rPr>
                        <a:t>49 ans (âge du groupe cible) mais autres considérations si VIH ou ATCD +</a:t>
                      </a:r>
                      <a:endParaRPr lang="fr-FR" sz="16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latin typeface="Times New Roman"/>
                          <a:ea typeface="Cambria"/>
                          <a:cs typeface="Times New Roman"/>
                        </a:rPr>
                        <a:t>65 ans si deux derniers tests en 10 ans négatifs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latin typeface="Times New Roman"/>
                          <a:ea typeface="Cambria"/>
                          <a:cs typeface="Times New Roman"/>
                        </a:rPr>
                        <a:t>65 ans si le dépistage préalable a été fait de façon adéquate ou 20 ans post régression spontanée ou management adéquat d’un haut grade</a:t>
                      </a:r>
                      <a:endParaRPr lang="fr-FR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Conclusions face aux résultats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Force méthodologique</a:t>
            </a:r>
          </a:p>
          <a:p>
            <a:pPr lvl="1"/>
            <a:r>
              <a:rPr lang="fr-CA" i="1" dirty="0" smtClean="0"/>
              <a:t>Canadian </a:t>
            </a:r>
            <a:r>
              <a:rPr lang="fr-CA" i="1" dirty="0" err="1" smtClean="0"/>
              <a:t>Task</a:t>
            </a:r>
            <a:r>
              <a:rPr lang="fr-CA" i="1" dirty="0" smtClean="0"/>
              <a:t> Force on </a:t>
            </a:r>
            <a:r>
              <a:rPr lang="fr-CA" i="1" dirty="0" err="1" smtClean="0"/>
              <a:t>Preventive</a:t>
            </a:r>
            <a:r>
              <a:rPr lang="fr-CA" i="1" dirty="0" smtClean="0"/>
              <a:t> </a:t>
            </a:r>
            <a:r>
              <a:rPr lang="fr-CA" i="1" dirty="0" err="1" smtClean="0"/>
              <a:t>Health</a:t>
            </a:r>
            <a:r>
              <a:rPr lang="fr-CA" i="1" dirty="0" smtClean="0"/>
              <a:t> Care</a:t>
            </a:r>
          </a:p>
          <a:p>
            <a:pPr lvl="1"/>
            <a:r>
              <a:rPr lang="fr-CA" dirty="0" smtClean="0"/>
              <a:t>OMS</a:t>
            </a:r>
          </a:p>
          <a:p>
            <a:r>
              <a:rPr lang="fr-CA" dirty="0" smtClean="0"/>
              <a:t>Âge cible</a:t>
            </a:r>
          </a:p>
          <a:p>
            <a:pPr lvl="1"/>
            <a:r>
              <a:rPr lang="fr-CA" dirty="0" smtClean="0"/>
              <a:t>Consensus </a:t>
            </a:r>
            <a:r>
              <a:rPr lang="fr-CA" dirty="0" smtClean="0"/>
              <a:t>pour les </a:t>
            </a:r>
            <a:r>
              <a:rPr lang="fr-CA" dirty="0" smtClean="0"/>
              <a:t>30 à 49 ans</a:t>
            </a:r>
          </a:p>
          <a:p>
            <a:pPr lvl="1"/>
            <a:r>
              <a:rPr lang="fr-CA" dirty="0" smtClean="0"/>
              <a:t>INSPQ : de 21 à 65 ans sans niveau de preuve associé</a:t>
            </a:r>
          </a:p>
          <a:p>
            <a:pPr lvl="1"/>
            <a:r>
              <a:rPr lang="fr-CA" dirty="0" smtClean="0"/>
              <a:t>Au Canada : À partir de 25 ans, mais avec un niveau de preuve de haute qualité pour les 30 à 69 ans</a:t>
            </a:r>
          </a:p>
          <a:p>
            <a:r>
              <a:rPr lang="fr-CA" dirty="0" smtClean="0"/>
              <a:t>Intervalle</a:t>
            </a:r>
          </a:p>
          <a:p>
            <a:pPr lvl="1"/>
            <a:r>
              <a:rPr lang="fr-CA" dirty="0" smtClean="0"/>
              <a:t>Consensus pour un dépistage aux 3 ans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Consensus de dépistage pour les femmes de 30 à 49 ans</a:t>
            </a:r>
          </a:p>
          <a:p>
            <a:r>
              <a:rPr lang="fr-CA" dirty="0" smtClean="0"/>
              <a:t>Consensus pour un intervalle aux 3 ans</a:t>
            </a:r>
          </a:p>
          <a:p>
            <a:r>
              <a:rPr lang="fr-CA" dirty="0" smtClean="0"/>
              <a:t>Pratique québécoise basée sur des recommandations sans niveau </a:t>
            </a:r>
            <a:r>
              <a:rPr lang="fr-CA" smtClean="0"/>
              <a:t>de preuve</a:t>
            </a:r>
          </a:p>
          <a:p>
            <a:r>
              <a:rPr lang="fr-CA" dirty="0" smtClean="0"/>
              <a:t>Impact de la vaccination sur les recommandations de dépistage?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Conflits d’intérêt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Aucun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Sources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THE AGREE NEXT STEPS RESEARCH CONSORTIUM. Grille d’évaluation de la qualité des recommandations pour la pratique clinique (</a:t>
            </a:r>
            <a:r>
              <a:rPr lang="fr-CA" dirty="0" err="1" smtClean="0"/>
              <a:t>Grillle</a:t>
            </a:r>
            <a:r>
              <a:rPr lang="fr-CA" dirty="0" smtClean="0"/>
              <a:t> AGREE II), Mai 2009, 53 </a:t>
            </a:r>
            <a:r>
              <a:rPr lang="fr-CA" err="1" smtClean="0"/>
              <a:t>p</a:t>
            </a:r>
            <a:r>
              <a:rPr lang="fr-CA" smtClean="0"/>
              <a:t>.</a:t>
            </a:r>
            <a:endParaRPr lang="fr-FR" smtClean="0"/>
          </a:p>
          <a:p>
            <a:pPr>
              <a:buNone/>
            </a:pPr>
            <a:r>
              <a:rPr lang="fr-CA" dirty="0" smtClean="0"/>
              <a:t> </a:t>
            </a:r>
            <a:endParaRPr lang="fr-FR" dirty="0" smtClean="0"/>
          </a:p>
          <a:p>
            <a:r>
              <a:rPr lang="fr-CA" dirty="0" smtClean="0"/>
              <a:t>U.S. PREVENTIVE SERVICES TASK FORCE. Screening for </a:t>
            </a:r>
            <a:r>
              <a:rPr lang="fr-CA" dirty="0" err="1" smtClean="0"/>
              <a:t>Cervival</a:t>
            </a:r>
            <a:r>
              <a:rPr lang="fr-CA" dirty="0" smtClean="0"/>
              <a:t> Cancer : </a:t>
            </a:r>
            <a:r>
              <a:rPr lang="fr-CA" i="1" dirty="0" smtClean="0"/>
              <a:t>U.S. </a:t>
            </a:r>
            <a:r>
              <a:rPr lang="fr-CA" i="1" dirty="0" err="1" smtClean="0"/>
              <a:t>Preventive</a:t>
            </a:r>
            <a:r>
              <a:rPr lang="fr-CA" i="1" dirty="0" smtClean="0"/>
              <a:t> Services </a:t>
            </a:r>
            <a:r>
              <a:rPr lang="fr-CA" i="1" dirty="0" err="1" smtClean="0"/>
              <a:t>Task</a:t>
            </a:r>
            <a:r>
              <a:rPr lang="fr-CA" i="1" dirty="0" smtClean="0"/>
              <a:t> Force </a:t>
            </a:r>
            <a:r>
              <a:rPr lang="fr-CA" i="1" dirty="0" err="1" smtClean="0"/>
              <a:t>Recommandtion</a:t>
            </a:r>
            <a:r>
              <a:rPr lang="fr-CA" i="1" dirty="0" smtClean="0"/>
              <a:t> </a:t>
            </a:r>
            <a:r>
              <a:rPr lang="fr-CA" i="1" dirty="0" err="1" smtClean="0"/>
              <a:t>Statement</a:t>
            </a:r>
            <a:r>
              <a:rPr lang="fr-CA" dirty="0" smtClean="0"/>
              <a:t>, </a:t>
            </a:r>
            <a:r>
              <a:rPr lang="fr-CA" dirty="0" err="1" smtClean="0"/>
              <a:t>Annual</a:t>
            </a:r>
            <a:r>
              <a:rPr lang="fr-CA" dirty="0" smtClean="0"/>
              <a:t> of </a:t>
            </a:r>
            <a:r>
              <a:rPr lang="fr-CA" dirty="0" err="1" smtClean="0"/>
              <a:t>Internal</a:t>
            </a:r>
            <a:r>
              <a:rPr lang="fr-CA" dirty="0" smtClean="0"/>
              <a:t> </a:t>
            </a:r>
            <a:r>
              <a:rPr lang="fr-CA" dirty="0" err="1" smtClean="0"/>
              <a:t>Medicine</a:t>
            </a:r>
            <a:r>
              <a:rPr lang="fr-CA" dirty="0" smtClean="0"/>
              <a:t>, Volume 156, </a:t>
            </a:r>
            <a:r>
              <a:rPr lang="fr-CA" dirty="0" err="1" smtClean="0"/>
              <a:t>Number</a:t>
            </a:r>
            <a:r>
              <a:rPr lang="fr-CA" dirty="0" smtClean="0"/>
              <a:t> 12, p. 880-891</a:t>
            </a:r>
            <a:endParaRPr lang="fr-FR" dirty="0" smtClean="0"/>
          </a:p>
          <a:p>
            <a:pPr>
              <a:buNone/>
            </a:pPr>
            <a:r>
              <a:rPr lang="fr-CA" dirty="0" smtClean="0"/>
              <a:t> </a:t>
            </a:r>
            <a:endParaRPr lang="fr-FR" dirty="0" smtClean="0"/>
          </a:p>
          <a:p>
            <a:r>
              <a:rPr lang="fr-CA" dirty="0" smtClean="0"/>
              <a:t>CANADIAN TASK FORCE ON PREENTIVE HEALTH CARE, </a:t>
            </a:r>
            <a:r>
              <a:rPr lang="fr-CA" i="1" dirty="0" smtClean="0"/>
              <a:t>Recommandations on screening for cervical cancer</a:t>
            </a:r>
            <a:r>
              <a:rPr lang="fr-CA" dirty="0" smtClean="0"/>
              <a:t>, Canadian </a:t>
            </a:r>
            <a:r>
              <a:rPr lang="fr-CA" dirty="0" err="1" smtClean="0"/>
              <a:t>Medical</a:t>
            </a:r>
            <a:r>
              <a:rPr lang="fr-CA" dirty="0" smtClean="0"/>
              <a:t> Association Journal, </a:t>
            </a:r>
            <a:r>
              <a:rPr lang="fr-CA" dirty="0" err="1" smtClean="0"/>
              <a:t>January</a:t>
            </a:r>
            <a:r>
              <a:rPr lang="fr-CA" dirty="0" smtClean="0"/>
              <a:t> 8, 2013, p. 35-45</a:t>
            </a:r>
            <a:endParaRPr lang="fr-FR" dirty="0" smtClean="0"/>
          </a:p>
          <a:p>
            <a:pPr>
              <a:buNone/>
            </a:pPr>
            <a:r>
              <a:rPr lang="fr-CA" dirty="0" smtClean="0"/>
              <a:t> </a:t>
            </a:r>
            <a:endParaRPr lang="fr-FR" dirty="0" smtClean="0"/>
          </a:p>
          <a:p>
            <a:r>
              <a:rPr lang="fr-CA" dirty="0" smtClean="0"/>
              <a:t>INSTITUT NATIONAL DE SANTÉ PUBLIQUE DU QUÉBEC. </a:t>
            </a:r>
            <a:r>
              <a:rPr lang="fr-CA" i="1" dirty="0" smtClean="0"/>
              <a:t>Lignes directrices sur le dépistage du cancer du col utérin au Québec</a:t>
            </a:r>
            <a:r>
              <a:rPr lang="fr-CA" dirty="0" smtClean="0"/>
              <a:t>, Juin 2011, 55 p.</a:t>
            </a:r>
            <a:endParaRPr lang="fr-FR" dirty="0" smtClean="0"/>
          </a:p>
          <a:p>
            <a:pPr>
              <a:buNone/>
            </a:pPr>
            <a:r>
              <a:rPr lang="fr-CA" dirty="0" smtClean="0"/>
              <a:t> </a:t>
            </a:r>
            <a:endParaRPr lang="fr-FR" dirty="0" smtClean="0"/>
          </a:p>
          <a:p>
            <a:r>
              <a:rPr lang="fr-CA" dirty="0" smtClean="0"/>
              <a:t>ORGANISATION MONDIALE DE LA SANTÉ. </a:t>
            </a:r>
            <a:r>
              <a:rPr lang="fr-CA" i="1" dirty="0" smtClean="0"/>
              <a:t>Lignes directrices de l’OMS pour le dépistage et le traitement des lésions précancéreuses pour la prévention du cancer du col de l’utérus</a:t>
            </a:r>
            <a:r>
              <a:rPr lang="fr-CA" dirty="0" smtClean="0"/>
              <a:t>, 2014, 62 p.</a:t>
            </a:r>
            <a:endParaRPr lang="fr-FR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Objectifs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CA" dirty="0" smtClean="0"/>
              <a:t>Comparer la qualité méthodologique de quatre guides de pratique pour le dépistage du cancer du col de l’utérus présentés par </a:t>
            </a:r>
            <a:r>
              <a:rPr lang="fr-CA" i="1" dirty="0" smtClean="0"/>
              <a:t>l’Institut national de santé publique du Québec</a:t>
            </a:r>
            <a:r>
              <a:rPr lang="fr-CA" dirty="0" smtClean="0"/>
              <a:t>,  par le </a:t>
            </a:r>
            <a:r>
              <a:rPr lang="fr-CA" i="1" dirty="0" smtClean="0"/>
              <a:t>Canadian </a:t>
            </a:r>
            <a:r>
              <a:rPr lang="fr-CA" i="1" dirty="0" err="1" smtClean="0"/>
              <a:t>Task</a:t>
            </a:r>
            <a:r>
              <a:rPr lang="fr-CA" i="1" dirty="0" smtClean="0"/>
              <a:t> Force on </a:t>
            </a:r>
            <a:r>
              <a:rPr lang="fr-CA" i="1" dirty="0" err="1" smtClean="0"/>
              <a:t>Preventive</a:t>
            </a:r>
            <a:r>
              <a:rPr lang="fr-CA" i="1" dirty="0" smtClean="0"/>
              <a:t> </a:t>
            </a:r>
            <a:r>
              <a:rPr lang="fr-CA" i="1" dirty="0" err="1" smtClean="0"/>
              <a:t>Health</a:t>
            </a:r>
            <a:r>
              <a:rPr lang="fr-CA" i="1" dirty="0" smtClean="0"/>
              <a:t> Care</a:t>
            </a:r>
            <a:r>
              <a:rPr lang="fr-CA" dirty="0" smtClean="0"/>
              <a:t>,  par le </a:t>
            </a:r>
            <a:r>
              <a:rPr lang="fr-CA" i="1" dirty="0" smtClean="0"/>
              <a:t>U.S. </a:t>
            </a:r>
            <a:r>
              <a:rPr lang="fr-CA" i="1" dirty="0" err="1" smtClean="0"/>
              <a:t>Preventive</a:t>
            </a:r>
            <a:r>
              <a:rPr lang="fr-CA" i="1" dirty="0" smtClean="0"/>
              <a:t> Services </a:t>
            </a:r>
            <a:r>
              <a:rPr lang="fr-CA" i="1" dirty="0" err="1" smtClean="0"/>
              <a:t>Task</a:t>
            </a:r>
            <a:r>
              <a:rPr lang="fr-CA" i="1" dirty="0" smtClean="0"/>
              <a:t> Force</a:t>
            </a:r>
            <a:r>
              <a:rPr lang="fr-CA" dirty="0" smtClean="0"/>
              <a:t> et par l’</a:t>
            </a:r>
            <a:r>
              <a:rPr lang="fr-CA" i="1" dirty="0" smtClean="0"/>
              <a:t>Organisation mondiale de la santé</a:t>
            </a:r>
            <a:r>
              <a:rPr lang="fr-CA" dirty="0" smtClean="0"/>
              <a:t>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/>
            <a:r>
              <a:rPr lang="fr-CA" dirty="0" smtClean="0"/>
              <a:t>Comparer les recommandations de chaque organisation visée.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/>
            <a:r>
              <a:rPr lang="fr-CA" dirty="0" smtClean="0"/>
              <a:t>Comparer les cibles de dépistage de chaque organisation visée.</a:t>
            </a:r>
            <a:endParaRPr lang="fr-FR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4 guides de </a:t>
            </a:r>
            <a:r>
              <a:rPr lang="fr-CA" dirty="0" smtClean="0"/>
              <a:t>pratique </a:t>
            </a:r>
            <a:r>
              <a:rPr lang="fr-CA" dirty="0" smtClean="0"/>
              <a:t>étudiés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i="1" dirty="0" smtClean="0"/>
              <a:t>Canadian </a:t>
            </a:r>
            <a:r>
              <a:rPr lang="fr-CA" i="1" dirty="0" err="1" smtClean="0"/>
              <a:t>Task</a:t>
            </a:r>
            <a:r>
              <a:rPr lang="fr-CA" i="1" dirty="0" smtClean="0"/>
              <a:t> Force on </a:t>
            </a:r>
            <a:r>
              <a:rPr lang="fr-CA" i="1" dirty="0" err="1" smtClean="0"/>
              <a:t>Preventive</a:t>
            </a:r>
            <a:r>
              <a:rPr lang="fr-CA" i="1" dirty="0" smtClean="0"/>
              <a:t> </a:t>
            </a:r>
            <a:r>
              <a:rPr lang="fr-CA" i="1" dirty="0" err="1" smtClean="0"/>
              <a:t>Health</a:t>
            </a:r>
            <a:r>
              <a:rPr lang="fr-CA" i="1" dirty="0" smtClean="0"/>
              <a:t> Care</a:t>
            </a:r>
          </a:p>
          <a:p>
            <a:r>
              <a:rPr lang="fr-CA" i="1" dirty="0" smtClean="0"/>
              <a:t>U.S. </a:t>
            </a:r>
            <a:r>
              <a:rPr lang="fr-CA" i="1" dirty="0" err="1" smtClean="0"/>
              <a:t>Preventive</a:t>
            </a:r>
            <a:r>
              <a:rPr lang="fr-CA" i="1" dirty="0" smtClean="0"/>
              <a:t> Services </a:t>
            </a:r>
            <a:r>
              <a:rPr lang="fr-CA" i="1" dirty="0" err="1" smtClean="0"/>
              <a:t>Task</a:t>
            </a:r>
            <a:r>
              <a:rPr lang="fr-CA" i="1" dirty="0" smtClean="0"/>
              <a:t> Force</a:t>
            </a:r>
          </a:p>
          <a:p>
            <a:r>
              <a:rPr lang="fr-CA" i="1" dirty="0" smtClean="0"/>
              <a:t>Institut national de santé publique du Québec</a:t>
            </a:r>
          </a:p>
          <a:p>
            <a:r>
              <a:rPr lang="fr-CA" i="1" dirty="0" smtClean="0"/>
              <a:t>Organisation mondiale de la santé</a:t>
            </a:r>
            <a:endParaRPr lang="fr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AGREE-II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i="1" dirty="0" smtClean="0"/>
              <a:t>Grille d’évaluation de la qualité des recommandations pour la pratique clinique</a:t>
            </a:r>
            <a:r>
              <a:rPr lang="fr-CA" b="1" dirty="0" smtClean="0"/>
              <a:t> </a:t>
            </a:r>
          </a:p>
          <a:p>
            <a:r>
              <a:rPr lang="fr-CA" dirty="0" smtClean="0"/>
              <a:t>23 éléments composant </a:t>
            </a:r>
            <a:r>
              <a:rPr lang="fr-CA" u="sng" dirty="0" smtClean="0"/>
              <a:t>6 grands domaines 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Champ et objectifs</a:t>
            </a:r>
          </a:p>
          <a:p>
            <a:pPr lvl="1"/>
            <a:r>
              <a:rPr lang="fr-CA" dirty="0" smtClean="0"/>
              <a:t>Participation des groupes concernés</a:t>
            </a:r>
          </a:p>
          <a:p>
            <a:pPr lvl="1"/>
            <a:r>
              <a:rPr lang="fr-CA" dirty="0" smtClean="0"/>
              <a:t>Rigueur d’élaboration de la RPC</a:t>
            </a:r>
          </a:p>
          <a:p>
            <a:pPr lvl="1"/>
            <a:r>
              <a:rPr lang="fr-CA" dirty="0" smtClean="0"/>
              <a:t>Clarté et présentation</a:t>
            </a:r>
          </a:p>
          <a:p>
            <a:pPr lvl="1"/>
            <a:r>
              <a:rPr lang="fr-CA" dirty="0" smtClean="0"/>
              <a:t>Applicabilité</a:t>
            </a:r>
          </a:p>
          <a:p>
            <a:pPr lvl="1"/>
            <a:r>
              <a:rPr lang="fr-CA" dirty="0" smtClean="0"/>
              <a:t>Indépendance éditoriale</a:t>
            </a:r>
          </a:p>
          <a:p>
            <a:pPr lvl="1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AGREE-II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Un score pour chaque grand domaine</a:t>
            </a:r>
          </a:p>
          <a:p>
            <a:r>
              <a:rPr lang="fr-CA" b="1" dirty="0" smtClean="0"/>
              <a:t>Aucun score global</a:t>
            </a:r>
          </a:p>
          <a:p>
            <a:r>
              <a:rPr lang="fr-CA" b="1" dirty="0" smtClean="0"/>
              <a:t>Interprétation de la recommandation du guide de pratique laissée au jugement de l’évaluateur </a:t>
            </a:r>
            <a:endParaRPr lang="fr-CA" dirty="0" smtClean="0"/>
          </a:p>
          <a:p>
            <a:pPr lvl="1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Biais d’analyse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méthode AGREE-II suggère l’analyse des critères par un minimum de deux observateurs (idéalement quatre)</a:t>
            </a:r>
          </a:p>
          <a:p>
            <a:r>
              <a:rPr lang="fr-CA" dirty="0" smtClean="0"/>
              <a:t>Ce projet : deux analyses de chaque guide par un seul observateur</a:t>
            </a:r>
          </a:p>
          <a:p>
            <a:r>
              <a:rPr lang="fr-CA" dirty="0" smtClean="0"/>
              <a:t>Variation face aux dates de publication?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de l’analyse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89814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Canada </a:t>
                      </a:r>
                      <a:r>
                        <a:rPr lang="fr-FR" sz="1400" b="1" i="0" u="none" strike="noStrike" dirty="0" err="1">
                          <a:latin typeface="Verdana"/>
                        </a:rPr>
                        <a:t>Task</a:t>
                      </a:r>
                      <a:endParaRPr lang="fr-FR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smtClean="0">
                          <a:latin typeface="Verdana"/>
                        </a:rPr>
                        <a:t>OMS</a:t>
                      </a:r>
                      <a:endParaRPr lang="fr-FR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INSPQ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 smtClean="0">
                          <a:latin typeface="Verdana"/>
                        </a:rPr>
                        <a:t>U.S. </a:t>
                      </a:r>
                      <a:r>
                        <a:rPr lang="fr-FR" sz="1400" b="1" i="0" u="none" strike="noStrike" dirty="0" err="1" smtClean="0">
                          <a:latin typeface="Verdana"/>
                        </a:rPr>
                        <a:t>Task</a:t>
                      </a:r>
                      <a:endParaRPr lang="fr-FR" sz="1400" b="1" i="0" u="none" strike="noStrike" dirty="0" smtClean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0,94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0,94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0,67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0,67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0,90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0,79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0,56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1,00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0,92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0,38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Verdana"/>
                        </a:rPr>
                        <a:t>Domaine 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latin typeface="Verdana"/>
                        </a:rPr>
                        <a:t>1,00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0,50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0,50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latin typeface="Verdana"/>
                        </a:rPr>
                        <a:t>0,75</a:t>
                      </a:r>
                      <a:endParaRPr lang="fr-FR" sz="10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342258" y="2063969"/>
            <a:ext cx="6676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Tableau 2 - Notation (en pourcentage) de chaque domaine d’analyse</a:t>
            </a:r>
          </a:p>
          <a:p>
            <a:r>
              <a:rPr lang="fr-CA" dirty="0" smtClean="0"/>
              <a:t>de la Grille AGREE II des RPC ciblés pour le dépistage du cancer du col</a:t>
            </a:r>
            <a:r>
              <a:rPr lang="fr-FR" dirty="0" smtClean="0"/>
              <a:t>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de l’analyse</a:t>
            </a:r>
            <a:endParaRPr lang="fr-CA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947185" y="1897172"/>
          <a:ext cx="7282329" cy="496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404471" y="1574006"/>
            <a:ext cx="682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Graphique 1 - Notation (en pourcentage) de chaque domaine d’analyse</a:t>
            </a:r>
          </a:p>
          <a:p>
            <a:r>
              <a:rPr lang="fr-CA" dirty="0" smtClean="0"/>
              <a:t>de la Grille AGREE II des RPC ciblés pour le dépistage du cancer du col</a:t>
            </a:r>
            <a:r>
              <a:rPr lang="fr-FR" dirty="0" smtClean="0"/>
              <a:t>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1087</Words>
  <Application>Microsoft Macintosh PowerPoint</Application>
  <PresentationFormat>Présentation à l'écran (4:3)</PresentationFormat>
  <Paragraphs>152</Paragraphs>
  <Slides>20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Analyse et comparaison de 4 guides de pratique sur le dépistage du cancer du col de l’utérus</vt:lpstr>
      <vt:lpstr>Conflits d’intérêt</vt:lpstr>
      <vt:lpstr>Objectifs</vt:lpstr>
      <vt:lpstr>Les 4 guides de pratique étudiés</vt:lpstr>
      <vt:lpstr>Méthode AGREE-II</vt:lpstr>
      <vt:lpstr>Méthode AGREE-II</vt:lpstr>
      <vt:lpstr>Biais d’analyse</vt:lpstr>
      <vt:lpstr>Résultats de l’analyse</vt:lpstr>
      <vt:lpstr>Résultats de l’analyse</vt:lpstr>
      <vt:lpstr>Domaine 1 - Champ et objectifs  </vt:lpstr>
      <vt:lpstr>Domaine 2 – Participation des groupes concernés </vt:lpstr>
      <vt:lpstr>Domaine 3 – Rigueur d’élaboration de la RPC </vt:lpstr>
      <vt:lpstr>Domaine 4 – Clarté et présentation </vt:lpstr>
      <vt:lpstr>Domaine 5 - Applicabilité </vt:lpstr>
      <vt:lpstr>Domaine 6 – Indépendance éditoriale </vt:lpstr>
      <vt:lpstr>Les recommandations</vt:lpstr>
      <vt:lpstr>Recommandations</vt:lpstr>
      <vt:lpstr>Conclusions face aux résultats</vt:lpstr>
      <vt:lpstr>Conclusion</vt:lpstr>
      <vt:lpstr>Sources</vt:lpstr>
    </vt:vector>
  </TitlesOfParts>
  <Company>Cégep régional de Lanaudière à Terrebonne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Vallerand</dc:creator>
  <cp:lastModifiedBy>David Vallerand</cp:lastModifiedBy>
  <cp:revision>62</cp:revision>
  <dcterms:created xsi:type="dcterms:W3CDTF">2017-05-29T00:54:57Z</dcterms:created>
  <dcterms:modified xsi:type="dcterms:W3CDTF">2017-05-29T01:02:51Z</dcterms:modified>
</cp:coreProperties>
</file>