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8" r:id="rId21"/>
    <p:sldId id="276" r:id="rId22"/>
    <p:sldId id="277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279D3-0913-440C-A3A1-577099956C59}" type="datetimeFigureOut">
              <a:rPr lang="fr-CA" smtClean="0"/>
              <a:t>2017-11-29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4DB4F-798F-48B1-853A-6F529F52E4D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70359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279D3-0913-440C-A3A1-577099956C59}" type="datetimeFigureOut">
              <a:rPr lang="fr-CA" smtClean="0"/>
              <a:t>2017-11-29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4DB4F-798F-48B1-853A-6F529F52E4D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13861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279D3-0913-440C-A3A1-577099956C59}" type="datetimeFigureOut">
              <a:rPr lang="fr-CA" smtClean="0"/>
              <a:t>2017-11-29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4DB4F-798F-48B1-853A-6F529F52E4D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99990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279D3-0913-440C-A3A1-577099956C59}" type="datetimeFigureOut">
              <a:rPr lang="fr-CA" smtClean="0"/>
              <a:t>2017-11-29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4DB4F-798F-48B1-853A-6F529F52E4D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90986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279D3-0913-440C-A3A1-577099956C59}" type="datetimeFigureOut">
              <a:rPr lang="fr-CA" smtClean="0"/>
              <a:t>2017-11-29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4DB4F-798F-48B1-853A-6F529F52E4D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60067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279D3-0913-440C-A3A1-577099956C59}" type="datetimeFigureOut">
              <a:rPr lang="fr-CA" smtClean="0"/>
              <a:t>2017-11-29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4DB4F-798F-48B1-853A-6F529F52E4D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34222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279D3-0913-440C-A3A1-577099956C59}" type="datetimeFigureOut">
              <a:rPr lang="fr-CA" smtClean="0"/>
              <a:t>2017-11-29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4DB4F-798F-48B1-853A-6F529F52E4D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50706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279D3-0913-440C-A3A1-577099956C59}" type="datetimeFigureOut">
              <a:rPr lang="fr-CA" smtClean="0"/>
              <a:t>2017-11-29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4DB4F-798F-48B1-853A-6F529F52E4D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25241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279D3-0913-440C-A3A1-577099956C59}" type="datetimeFigureOut">
              <a:rPr lang="fr-CA" smtClean="0"/>
              <a:t>2017-11-29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4DB4F-798F-48B1-853A-6F529F52E4D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94176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279D3-0913-440C-A3A1-577099956C59}" type="datetimeFigureOut">
              <a:rPr lang="fr-CA" smtClean="0"/>
              <a:t>2017-11-29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4DB4F-798F-48B1-853A-6F529F52E4D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79672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279D3-0913-440C-A3A1-577099956C59}" type="datetimeFigureOut">
              <a:rPr lang="fr-CA" smtClean="0"/>
              <a:t>2017-11-29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4DB4F-798F-48B1-853A-6F529F52E4D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88157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279D3-0913-440C-A3A1-577099956C59}" type="datetimeFigureOut">
              <a:rPr lang="fr-CA" smtClean="0"/>
              <a:t>2017-11-29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4DB4F-798F-48B1-853A-6F529F52E4D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74787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Évaluation des membres inférieurs et de la démarche chez l’enfant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 smtClean="0"/>
              <a:t>Département de médecine familiale de l’université de Montréal, novembre 2017</a:t>
            </a:r>
            <a:endParaRPr lang="fr-CA" dirty="0" smtClean="0"/>
          </a:p>
          <a:p>
            <a:r>
              <a:rPr lang="fr-CA" dirty="0" smtClean="0"/>
              <a:t>Adaptation de la présentation de Dre Marie-Andrée Cantin du service d’orthopédie pédiatrique du CHU Ste-Justine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982455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Terminologie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Variantes physiologiques : phase normale du développement</a:t>
            </a:r>
          </a:p>
          <a:p>
            <a:endParaRPr lang="fr-CA" dirty="0" smtClean="0"/>
          </a:p>
          <a:p>
            <a:r>
              <a:rPr lang="fr-CA" dirty="0" smtClean="0"/>
              <a:t>Déformation posturale ou positionnelle : problème apparaissant après la 7e semaine de gestation et se corrigeant spontanément</a:t>
            </a:r>
          </a:p>
          <a:p>
            <a:endParaRPr lang="fr-CA" dirty="0" smtClean="0"/>
          </a:p>
          <a:p>
            <a:r>
              <a:rPr lang="fr-CA" dirty="0" smtClean="0"/>
              <a:t>Malformation congénitale : problème présent pendant la période embryonnaire et ne se </a:t>
            </a:r>
            <a:r>
              <a:rPr lang="fr-CA" dirty="0" err="1" smtClean="0"/>
              <a:t>corrgieant</a:t>
            </a:r>
            <a:r>
              <a:rPr lang="fr-CA" dirty="0" smtClean="0"/>
              <a:t> habituellement pas à moins d’une chirurgie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034414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Comment s’y prendre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A" dirty="0" smtClean="0"/>
              <a:t>Histoire</a:t>
            </a:r>
          </a:p>
          <a:p>
            <a:pPr lvl="1"/>
            <a:r>
              <a:rPr lang="fr-CA" dirty="0" err="1" smtClean="0"/>
              <a:t>Atcd</a:t>
            </a:r>
            <a:r>
              <a:rPr lang="fr-CA" dirty="0" smtClean="0"/>
              <a:t> familiaux</a:t>
            </a:r>
          </a:p>
          <a:p>
            <a:pPr lvl="1"/>
            <a:r>
              <a:rPr lang="fr-CA" dirty="0" smtClean="0"/>
              <a:t>Grossesse/Accouchement</a:t>
            </a:r>
          </a:p>
          <a:p>
            <a:pPr lvl="1"/>
            <a:r>
              <a:rPr lang="fr-CA" dirty="0" err="1" smtClean="0"/>
              <a:t>Atcd</a:t>
            </a:r>
            <a:r>
              <a:rPr lang="fr-CA" dirty="0" smtClean="0"/>
              <a:t> médicaux de l’enfant</a:t>
            </a:r>
          </a:p>
          <a:p>
            <a:pPr lvl="1"/>
            <a:r>
              <a:rPr lang="fr-CA" dirty="0" smtClean="0"/>
              <a:t>Anomalie présente à la naissance?</a:t>
            </a:r>
          </a:p>
          <a:p>
            <a:pPr lvl="1"/>
            <a:r>
              <a:rPr lang="fr-CA" dirty="0" smtClean="0"/>
              <a:t>S’améliore-t-elle? Y </a:t>
            </a:r>
            <a:r>
              <a:rPr lang="fr-CA" dirty="0" err="1" smtClean="0"/>
              <a:t>a-t-il</a:t>
            </a:r>
            <a:r>
              <a:rPr lang="fr-CA" dirty="0" smtClean="0"/>
              <a:t> eu traitement?</a:t>
            </a:r>
          </a:p>
          <a:p>
            <a:r>
              <a:rPr lang="fr-CA" dirty="0" smtClean="0"/>
              <a:t>Examen physique</a:t>
            </a:r>
          </a:p>
          <a:p>
            <a:pPr lvl="1"/>
            <a:r>
              <a:rPr lang="fr-CA" dirty="0" smtClean="0"/>
              <a:t>MSK complet</a:t>
            </a:r>
          </a:p>
          <a:p>
            <a:pPr lvl="1"/>
            <a:r>
              <a:rPr lang="fr-CA" dirty="0" smtClean="0"/>
              <a:t>Recherche d’</a:t>
            </a:r>
            <a:r>
              <a:rPr lang="fr-CA" dirty="0" err="1" smtClean="0"/>
              <a:t>hyperlaxité</a:t>
            </a:r>
            <a:endParaRPr lang="fr-CA" dirty="0" smtClean="0"/>
          </a:p>
          <a:p>
            <a:pPr lvl="1"/>
            <a:r>
              <a:rPr lang="fr-CA" dirty="0" smtClean="0"/>
              <a:t>Examen neurologique</a:t>
            </a:r>
          </a:p>
          <a:p>
            <a:pPr lvl="1"/>
            <a:r>
              <a:rPr lang="fr-CA" dirty="0" smtClean="0"/>
              <a:t>Examen spécifique (profil rotatoire et examen axial des membres)</a:t>
            </a:r>
          </a:p>
        </p:txBody>
      </p:sp>
    </p:spTree>
    <p:extLst>
      <p:ext uri="{BB962C8B-B14F-4D97-AF65-F5344CB8AC3E}">
        <p14:creationId xmlns:p14="http://schemas.microsoft.com/office/powerpoint/2010/main" val="71767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Profil rotatoire (</a:t>
            </a:r>
            <a:r>
              <a:rPr lang="fr-CA" dirty="0" err="1" smtClean="0"/>
              <a:t>Endogyrisme</a:t>
            </a:r>
            <a:r>
              <a:rPr lang="fr-CA" dirty="0" smtClean="0"/>
              <a:t>/</a:t>
            </a:r>
            <a:r>
              <a:rPr lang="fr-CA" dirty="0" err="1" smtClean="0"/>
              <a:t>exogyrisme</a:t>
            </a:r>
            <a:r>
              <a:rPr lang="fr-CA" dirty="0" smtClean="0"/>
              <a:t>)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CA" dirty="0" smtClean="0"/>
              <a:t>Angle de progression</a:t>
            </a:r>
          </a:p>
          <a:p>
            <a:pPr marL="514350" indent="-514350">
              <a:buFont typeface="+mj-lt"/>
              <a:buAutoNum type="arabicPeriod"/>
            </a:pPr>
            <a:r>
              <a:rPr lang="fr-CA" dirty="0" smtClean="0"/>
              <a:t>Rotation des hanches</a:t>
            </a:r>
          </a:p>
          <a:p>
            <a:pPr marL="514350" indent="-514350">
              <a:buFont typeface="+mj-lt"/>
              <a:buAutoNum type="arabicPeriod"/>
            </a:pPr>
            <a:r>
              <a:rPr lang="fr-CA" dirty="0" smtClean="0"/>
              <a:t>Angle pied-cuisse</a:t>
            </a:r>
          </a:p>
          <a:p>
            <a:pPr marL="514350" indent="-514350">
              <a:buFont typeface="+mj-lt"/>
              <a:buAutoNum type="arabicPeriod"/>
            </a:pPr>
            <a:r>
              <a:rPr lang="fr-CA" dirty="0" smtClean="0"/>
              <a:t>Axe </a:t>
            </a:r>
            <a:r>
              <a:rPr lang="fr-CA" dirty="0" err="1" smtClean="0"/>
              <a:t>bimalléolaire</a:t>
            </a:r>
            <a:endParaRPr lang="fr-CA" dirty="0" smtClean="0"/>
          </a:p>
          <a:p>
            <a:pPr marL="514350" indent="-514350">
              <a:buFont typeface="+mj-lt"/>
              <a:buAutoNum type="arabicPeriod"/>
            </a:pPr>
            <a:r>
              <a:rPr lang="fr-CA" dirty="0" smtClean="0"/>
              <a:t>Examen des pieds</a:t>
            </a:r>
          </a:p>
          <a:p>
            <a:pPr marL="0" indent="0">
              <a:buNone/>
            </a:pPr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7465" y="1468192"/>
            <a:ext cx="2728366" cy="453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475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Profil rotatoire 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Angle de progression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1448" y="2479518"/>
            <a:ext cx="4913150" cy="346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709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Profil rotatoire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Examen de la rotation des hanches </a:t>
            </a:r>
          </a:p>
          <a:p>
            <a:pPr lvl="1"/>
            <a:r>
              <a:rPr lang="fr-CA" dirty="0" smtClean="0"/>
              <a:t>évalue l’antéversion fémorale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811" y="2781835"/>
            <a:ext cx="5299318" cy="212501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5129" y="2781835"/>
            <a:ext cx="4194658" cy="252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105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Antéversion fémorale augmentée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A</a:t>
            </a:r>
            <a:r>
              <a:rPr lang="fr-CA" dirty="0" smtClean="0"/>
              <a:t>ugmentation de la rotation interne des hanches </a:t>
            </a:r>
          </a:p>
          <a:p>
            <a:r>
              <a:rPr lang="fr-CA" dirty="0" smtClean="0"/>
              <a:t>Diminution de la rotation externe</a:t>
            </a:r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745502"/>
            <a:ext cx="4120166" cy="250338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374" y="2347990"/>
            <a:ext cx="2383102" cy="371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5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Profil rotatoire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Angle pied-cuisse </a:t>
            </a:r>
          </a:p>
          <a:p>
            <a:pPr lvl="1"/>
            <a:r>
              <a:rPr lang="fr-CA" dirty="0" smtClean="0"/>
              <a:t>Évalue la torsion tibiale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0253" y="2013164"/>
            <a:ext cx="5634367" cy="397625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508" y="2763770"/>
            <a:ext cx="2035775" cy="354813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403655" y="2763770"/>
            <a:ext cx="1746527" cy="367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344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Profil rotatoire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Axe </a:t>
            </a:r>
            <a:r>
              <a:rPr lang="fr-CA" dirty="0" err="1" smtClean="0"/>
              <a:t>bimalléolaire</a:t>
            </a:r>
            <a:endParaRPr lang="fr-CA" dirty="0" smtClean="0"/>
          </a:p>
          <a:p>
            <a:pPr lvl="1"/>
            <a:r>
              <a:rPr lang="fr-CA" dirty="0" smtClean="0"/>
              <a:t>Évalue aussi la torsion tibiale</a:t>
            </a:r>
          </a:p>
          <a:p>
            <a:pPr lvl="1"/>
            <a:endParaRPr lang="fr-CA" dirty="0"/>
          </a:p>
          <a:p>
            <a:pPr lvl="1"/>
            <a:endParaRPr lang="fr-CA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8520" y="987800"/>
            <a:ext cx="4293763" cy="376143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4475" y="3909926"/>
            <a:ext cx="1793887" cy="194848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1748" y="2936320"/>
            <a:ext cx="3952727" cy="265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2839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Profil rotatoire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Examen des pieds</a:t>
            </a:r>
          </a:p>
          <a:p>
            <a:pPr lvl="1"/>
            <a:r>
              <a:rPr lang="fr-CA" dirty="0" smtClean="0"/>
              <a:t>Évalue les déformations du pied et renseigne sur la mobilité du pied</a:t>
            </a:r>
          </a:p>
          <a:p>
            <a:pPr lvl="1"/>
            <a:r>
              <a:rPr lang="fr-CA" dirty="0" smtClean="0"/>
              <a:t>Arrière-pied et avant-pied</a:t>
            </a:r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1354" y="3010557"/>
            <a:ext cx="3880200" cy="316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4244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Examen axial des membres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Distance </a:t>
            </a:r>
            <a:r>
              <a:rPr lang="fr-CA" dirty="0" err="1" smtClean="0"/>
              <a:t>intermalléolaire</a:t>
            </a:r>
            <a:endParaRPr lang="fr-CA" dirty="0" smtClean="0"/>
          </a:p>
          <a:p>
            <a:endParaRPr lang="fr-CA" dirty="0" smtClean="0"/>
          </a:p>
          <a:p>
            <a:endParaRPr lang="fr-CA" dirty="0"/>
          </a:p>
          <a:p>
            <a:endParaRPr lang="fr-CA" dirty="0" smtClean="0"/>
          </a:p>
          <a:p>
            <a:r>
              <a:rPr lang="fr-CA" dirty="0" smtClean="0"/>
              <a:t>Distance </a:t>
            </a:r>
            <a:r>
              <a:rPr lang="fr-CA" dirty="0" err="1" smtClean="0"/>
              <a:t>intercondylienne</a:t>
            </a:r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5298" y="1225491"/>
            <a:ext cx="1344283" cy="240231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4742" y="3627806"/>
            <a:ext cx="1825397" cy="267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611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Pied normal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À la naissance:</a:t>
            </a:r>
          </a:p>
          <a:p>
            <a:pPr lvl="1"/>
            <a:r>
              <a:rPr lang="fr-CA" dirty="0" smtClean="0"/>
              <a:t>Rebord latéral droit</a:t>
            </a:r>
          </a:p>
          <a:p>
            <a:pPr lvl="1"/>
            <a:r>
              <a:rPr lang="fr-CA" dirty="0" smtClean="0"/>
              <a:t>Arche plantaire absente ou peu développée</a:t>
            </a:r>
          </a:p>
          <a:p>
            <a:pPr lvl="2"/>
            <a:r>
              <a:rPr lang="fr-CA" dirty="0" smtClean="0"/>
              <a:t>Faux pied plat de l’enfant, arche complètement formée à 6-7 ans</a:t>
            </a:r>
          </a:p>
          <a:p>
            <a:pPr lvl="1"/>
            <a:r>
              <a:rPr lang="fr-CA" dirty="0" smtClean="0"/>
              <a:t>Talon en position neutre ou léger valgus</a:t>
            </a:r>
          </a:p>
          <a:p>
            <a:pPr lvl="1"/>
            <a:endParaRPr lang="fr-CA" dirty="0"/>
          </a:p>
          <a:p>
            <a:pPr lvl="1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9663992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b="1" dirty="0"/>
              <a:t>D</a:t>
            </a:r>
            <a:r>
              <a:rPr lang="fr-CA" b="1" dirty="0" smtClean="0"/>
              <a:t>iagnostics</a:t>
            </a:r>
            <a:endParaRPr lang="fr-CA" b="1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457316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Antéversion fémorale augmentée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Physiologique à la naissance</a:t>
            </a:r>
          </a:p>
          <a:p>
            <a:r>
              <a:rPr lang="fr-CA" dirty="0" smtClean="0"/>
              <a:t>Se corrige graduellement vers des valeurs normales vers 8-10 ans </a:t>
            </a:r>
          </a:p>
          <a:p>
            <a:r>
              <a:rPr lang="fr-CA" dirty="0" smtClean="0"/>
              <a:t>Se manifeste surtout après le début de la marche</a:t>
            </a:r>
          </a:p>
          <a:p>
            <a:r>
              <a:rPr lang="fr-CA" dirty="0" smtClean="0"/>
              <a:t>Persistance peut être héréditaire</a:t>
            </a:r>
          </a:p>
          <a:p>
            <a:r>
              <a:rPr lang="fr-CA" dirty="0" smtClean="0"/>
              <a:t>Positions assises en W peuvent entraîner un délai de la correction spontanée et contribuer à la persistance de cette antéversion</a:t>
            </a:r>
          </a:p>
          <a:p>
            <a:r>
              <a:rPr lang="fr-CA" b="1" dirty="0" smtClean="0"/>
              <a:t>Traitement :</a:t>
            </a:r>
          </a:p>
          <a:p>
            <a:pPr lvl="1"/>
            <a:r>
              <a:rPr lang="fr-CA" b="1" dirty="0" smtClean="0"/>
              <a:t>Surveillance </a:t>
            </a:r>
            <a:r>
              <a:rPr lang="fr-CA" b="1" dirty="0"/>
              <a:t>des positions assises</a:t>
            </a:r>
          </a:p>
          <a:p>
            <a:pPr lvl="1"/>
            <a:r>
              <a:rPr lang="fr-CA" b="1" dirty="0"/>
              <a:t>Réassurance des parents</a:t>
            </a:r>
          </a:p>
          <a:p>
            <a:endParaRPr lang="fr-CA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7367" y="4592137"/>
            <a:ext cx="3353151" cy="213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842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Antéversion fémorale augmentée : </a:t>
            </a:r>
            <a:br>
              <a:rPr lang="fr-CA" dirty="0" smtClean="0"/>
            </a:br>
            <a:r>
              <a:rPr lang="fr-CA" dirty="0"/>
              <a:t>	</a:t>
            </a:r>
            <a:r>
              <a:rPr lang="fr-CA" b="1" dirty="0" smtClean="0"/>
              <a:t>Quand s’alarmer?</a:t>
            </a:r>
            <a:endParaRPr lang="fr-CA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  <a:p>
            <a:pPr lvl="1"/>
            <a:r>
              <a:rPr lang="fr-CA" b="1" dirty="0" smtClean="0"/>
              <a:t>Enfant de 10 ans et plus</a:t>
            </a:r>
          </a:p>
          <a:p>
            <a:pPr lvl="1"/>
            <a:r>
              <a:rPr lang="fr-CA" b="1" dirty="0" smtClean="0"/>
              <a:t>RI de 90 degrés et RE 15 degrés et moins</a:t>
            </a:r>
          </a:p>
          <a:p>
            <a:pPr lvl="1"/>
            <a:r>
              <a:rPr lang="fr-CA" b="1" dirty="0" smtClean="0"/>
              <a:t>Impact fonctionnel marqué</a:t>
            </a:r>
          </a:p>
          <a:p>
            <a:pPr marL="0" indent="0">
              <a:buNone/>
            </a:pPr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009" y="3493730"/>
            <a:ext cx="4664273" cy="257221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4547" y="3282581"/>
            <a:ext cx="3553828" cy="299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549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Torsion tibiale interne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Rotation vers l’intérieur du tibia sur son axe longitudinal</a:t>
            </a:r>
          </a:p>
          <a:p>
            <a:r>
              <a:rPr lang="fr-CA" dirty="0" smtClean="0"/>
              <a:t>Déplacement postérieur de la malléole interne p/r à malléole externe</a:t>
            </a:r>
          </a:p>
          <a:p>
            <a:r>
              <a:rPr lang="fr-CA" dirty="0" smtClean="0"/>
              <a:t>Physiologique se corrigeant spontanément entre 12 et 18 mois</a:t>
            </a:r>
          </a:p>
          <a:p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5844" y="3417277"/>
            <a:ext cx="3952727" cy="265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1954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Torsion tibiale interne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Habituellement symétrique</a:t>
            </a:r>
          </a:p>
          <a:p>
            <a:r>
              <a:rPr lang="fr-CA" dirty="0" smtClean="0"/>
              <a:t>Souvent associé à </a:t>
            </a:r>
            <a:r>
              <a:rPr lang="fr-CA" dirty="0" err="1" smtClean="0"/>
              <a:t>metatarsus</a:t>
            </a:r>
            <a:r>
              <a:rPr lang="fr-CA" dirty="0" smtClean="0"/>
              <a:t> </a:t>
            </a:r>
            <a:r>
              <a:rPr lang="fr-CA" dirty="0" err="1" smtClean="0"/>
              <a:t>adductus</a:t>
            </a:r>
            <a:r>
              <a:rPr lang="fr-CA" dirty="0" smtClean="0"/>
              <a:t> du pied et </a:t>
            </a:r>
            <a:r>
              <a:rPr lang="fr-CA" dirty="0" err="1" smtClean="0"/>
              <a:t>genu</a:t>
            </a:r>
            <a:r>
              <a:rPr lang="fr-CA" dirty="0" smtClean="0"/>
              <a:t> </a:t>
            </a:r>
            <a:r>
              <a:rPr lang="fr-CA" dirty="0" err="1" smtClean="0"/>
              <a:t>varum</a:t>
            </a:r>
            <a:r>
              <a:rPr lang="fr-CA" dirty="0" smtClean="0"/>
              <a:t> physiologique</a:t>
            </a:r>
          </a:p>
          <a:p>
            <a:r>
              <a:rPr lang="fr-CA" dirty="0" smtClean="0"/>
              <a:t>Persistance après 18 mois peut être héréditaire et/ou entretenu par mauvaises postures</a:t>
            </a:r>
          </a:p>
          <a:p>
            <a:r>
              <a:rPr lang="fr-CA" dirty="0" smtClean="0"/>
              <a:t>Traitement :</a:t>
            </a:r>
          </a:p>
          <a:p>
            <a:pPr lvl="1"/>
            <a:r>
              <a:rPr lang="fr-CA" dirty="0" smtClean="0"/>
              <a:t>0-18 mois : surveillance des positions assises et couchées</a:t>
            </a:r>
          </a:p>
          <a:p>
            <a:endParaRPr lang="fr-CA" dirty="0" smtClean="0"/>
          </a:p>
        </p:txBody>
      </p:sp>
    </p:spTree>
    <p:extLst>
      <p:ext uri="{BB962C8B-B14F-4D97-AF65-F5344CB8AC3E}">
        <p14:creationId xmlns:p14="http://schemas.microsoft.com/office/powerpoint/2010/main" val="37793485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Torsion tibiale</a:t>
            </a:r>
            <a:br>
              <a:rPr lang="fr-CA" dirty="0" smtClean="0"/>
            </a:br>
            <a:r>
              <a:rPr lang="fr-CA" dirty="0"/>
              <a:t>	</a:t>
            </a:r>
            <a:r>
              <a:rPr lang="fr-CA" dirty="0" smtClean="0"/>
              <a:t>Quand s’inquiéter?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Si asymétrie significative</a:t>
            </a:r>
          </a:p>
          <a:p>
            <a:r>
              <a:rPr lang="fr-CA" dirty="0" smtClean="0"/>
              <a:t>Si </a:t>
            </a:r>
            <a:r>
              <a:rPr lang="fr-CA" dirty="0" err="1" smtClean="0"/>
              <a:t>genu</a:t>
            </a:r>
            <a:r>
              <a:rPr lang="fr-CA" dirty="0" smtClean="0"/>
              <a:t> </a:t>
            </a:r>
            <a:r>
              <a:rPr lang="fr-CA" dirty="0" err="1" smtClean="0"/>
              <a:t>varum</a:t>
            </a:r>
            <a:r>
              <a:rPr lang="fr-CA" dirty="0" smtClean="0"/>
              <a:t> important associé</a:t>
            </a:r>
          </a:p>
          <a:p>
            <a:r>
              <a:rPr lang="fr-CA" dirty="0" smtClean="0"/>
              <a:t>Si instabilité </a:t>
            </a:r>
            <a:r>
              <a:rPr lang="fr-CA" dirty="0" err="1" smtClean="0"/>
              <a:t>fémoro</a:t>
            </a:r>
            <a:r>
              <a:rPr lang="fr-CA" dirty="0" smtClean="0"/>
              <a:t>-tibiale associée (à la marche)</a:t>
            </a:r>
          </a:p>
          <a:p>
            <a:r>
              <a:rPr lang="fr-CA" dirty="0" smtClean="0"/>
              <a:t>Si persistance plus de 6 mois après début de la marche</a:t>
            </a:r>
          </a:p>
          <a:p>
            <a:r>
              <a:rPr lang="fr-CA" b="1" dirty="0" smtClean="0"/>
              <a:t>Traitement </a:t>
            </a:r>
          </a:p>
          <a:p>
            <a:pPr lvl="1"/>
            <a:r>
              <a:rPr lang="fr-CA" b="1" dirty="0" smtClean="0"/>
              <a:t>18-24 mois : barres de </a:t>
            </a:r>
            <a:r>
              <a:rPr lang="fr-CA" b="1" dirty="0" err="1" smtClean="0"/>
              <a:t>dérotation</a:t>
            </a:r>
            <a:r>
              <a:rPr lang="fr-CA" b="1" dirty="0" smtClean="0"/>
              <a:t> ou plâtres longs</a:t>
            </a:r>
          </a:p>
          <a:p>
            <a:pPr lvl="1"/>
            <a:r>
              <a:rPr lang="fr-CA" b="1" dirty="0" smtClean="0"/>
              <a:t>Plus de 8 ans : chirurgie</a:t>
            </a:r>
            <a:endParaRPr lang="fr-CA" b="1" dirty="0"/>
          </a:p>
        </p:txBody>
      </p:sp>
    </p:spTree>
    <p:extLst>
      <p:ext uri="{BB962C8B-B14F-4D97-AF65-F5344CB8AC3E}">
        <p14:creationId xmlns:p14="http://schemas.microsoft.com/office/powerpoint/2010/main" val="33228255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Genu</a:t>
            </a:r>
            <a:r>
              <a:rPr lang="fr-CA" dirty="0" smtClean="0"/>
              <a:t> </a:t>
            </a:r>
            <a:r>
              <a:rPr lang="fr-CA" dirty="0" err="1" smtClean="0"/>
              <a:t>varum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Courbure des membres inférieurs avec distance </a:t>
            </a:r>
            <a:r>
              <a:rPr lang="fr-CA" dirty="0" err="1" smtClean="0"/>
              <a:t>intercondylienne</a:t>
            </a:r>
            <a:r>
              <a:rPr lang="fr-CA" dirty="0" smtClean="0"/>
              <a:t> augmentée</a:t>
            </a:r>
          </a:p>
          <a:p>
            <a:r>
              <a:rPr lang="fr-CA" dirty="0" smtClean="0"/>
              <a:t>La déformation touche à la fois le fémur et le tibia</a:t>
            </a:r>
          </a:p>
          <a:p>
            <a:r>
              <a:rPr lang="fr-CA" dirty="0" smtClean="0"/>
              <a:t>Physiologique avant 2 ans</a:t>
            </a:r>
          </a:p>
          <a:p>
            <a:r>
              <a:rPr lang="fr-CA" dirty="0" smtClean="0"/>
              <a:t>Symétrique</a:t>
            </a:r>
          </a:p>
          <a:p>
            <a:r>
              <a:rPr lang="fr-CA" dirty="0"/>
              <a:t>H</a:t>
            </a:r>
            <a:r>
              <a:rPr lang="fr-CA" dirty="0" smtClean="0"/>
              <a:t>abituellement combiné à une torsion tibiale interne</a:t>
            </a:r>
          </a:p>
          <a:p>
            <a:r>
              <a:rPr lang="fr-CA" b="1" dirty="0" smtClean="0"/>
              <a:t>Traitement : surveiller les positions assises et couchées</a:t>
            </a:r>
            <a:endParaRPr lang="fr-CA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1146" y="2912811"/>
            <a:ext cx="1487259" cy="238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224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Genu</a:t>
            </a:r>
            <a:r>
              <a:rPr lang="fr-CA" dirty="0" smtClean="0"/>
              <a:t> </a:t>
            </a:r>
            <a:r>
              <a:rPr lang="fr-CA" dirty="0" err="1" smtClean="0"/>
              <a:t>varum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dirty="0"/>
              <a:t>	</a:t>
            </a:r>
            <a:r>
              <a:rPr lang="fr-CA" dirty="0" smtClean="0"/>
              <a:t>Quand s’inquiéter?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35169" y="1799867"/>
            <a:ext cx="10515600" cy="4351338"/>
          </a:xfrm>
        </p:spPr>
        <p:txBody>
          <a:bodyPr/>
          <a:lstStyle/>
          <a:p>
            <a:r>
              <a:rPr lang="fr-CA" dirty="0" smtClean="0"/>
              <a:t>Absence de résolution spontanée après 18 mois surtout si torsion tibiale interne persistante</a:t>
            </a:r>
          </a:p>
          <a:p>
            <a:r>
              <a:rPr lang="fr-CA" dirty="0" smtClean="0"/>
              <a:t>Progression du varus</a:t>
            </a:r>
          </a:p>
          <a:p>
            <a:r>
              <a:rPr lang="fr-CA" dirty="0"/>
              <a:t>Si instabilité </a:t>
            </a:r>
            <a:r>
              <a:rPr lang="fr-CA" dirty="0" err="1"/>
              <a:t>fémoro</a:t>
            </a:r>
            <a:r>
              <a:rPr lang="fr-CA" dirty="0"/>
              <a:t>-tibiale associée (à la marche</a:t>
            </a:r>
            <a:r>
              <a:rPr lang="fr-CA" dirty="0" smtClean="0"/>
              <a:t>)</a:t>
            </a:r>
          </a:p>
          <a:p>
            <a:r>
              <a:rPr lang="fr-CA" dirty="0" smtClean="0"/>
              <a:t>Enfant corpulent ayant marché </a:t>
            </a:r>
            <a:r>
              <a:rPr lang="fr-CA" dirty="0" err="1" smtClean="0"/>
              <a:t>précocément</a:t>
            </a:r>
            <a:endParaRPr lang="fr-CA" dirty="0" smtClean="0"/>
          </a:p>
          <a:p>
            <a:r>
              <a:rPr lang="fr-CA" dirty="0" smtClean="0"/>
              <a:t>Enfant d’origine afro-américaine</a:t>
            </a:r>
            <a:endParaRPr lang="fr-CA" dirty="0"/>
          </a:p>
          <a:p>
            <a:endParaRPr lang="fr-CA" dirty="0" smtClean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189152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Genu</a:t>
            </a:r>
            <a:r>
              <a:rPr lang="fr-CA" dirty="0" smtClean="0"/>
              <a:t> </a:t>
            </a:r>
            <a:r>
              <a:rPr lang="fr-CA" dirty="0" err="1" smtClean="0"/>
              <a:t>varum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DDX</a:t>
            </a:r>
          </a:p>
          <a:p>
            <a:pPr lvl="1"/>
            <a:r>
              <a:rPr lang="fr-CA" dirty="0" smtClean="0"/>
              <a:t>Rachitisme</a:t>
            </a:r>
          </a:p>
          <a:p>
            <a:pPr lvl="1"/>
            <a:r>
              <a:rPr lang="fr-CA" dirty="0" smtClean="0"/>
              <a:t>Varus post-traumatique</a:t>
            </a:r>
          </a:p>
          <a:p>
            <a:pPr lvl="1"/>
            <a:r>
              <a:rPr lang="fr-CA" dirty="0" smtClean="0"/>
              <a:t>Maladie de </a:t>
            </a:r>
            <a:r>
              <a:rPr lang="fr-CA" dirty="0" err="1" smtClean="0"/>
              <a:t>Blount</a:t>
            </a:r>
            <a:endParaRPr lang="fr-CA" dirty="0" smtClean="0"/>
          </a:p>
          <a:p>
            <a:pPr lvl="1"/>
            <a:r>
              <a:rPr lang="fr-CA" dirty="0" smtClean="0"/>
              <a:t>Séquelles d’infections</a:t>
            </a:r>
          </a:p>
          <a:p>
            <a:pPr lvl="1"/>
            <a:r>
              <a:rPr lang="fr-CA" dirty="0" smtClean="0"/>
              <a:t>Anomalie congénitale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0202842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Metatarsus</a:t>
            </a:r>
            <a:r>
              <a:rPr lang="fr-CA" dirty="0" smtClean="0"/>
              <a:t> </a:t>
            </a:r>
            <a:r>
              <a:rPr lang="fr-CA" dirty="0" err="1" smtClean="0"/>
              <a:t>adductus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Déformation du pied la plus fréquente dans la période périnatale, souple</a:t>
            </a:r>
          </a:p>
          <a:p>
            <a:r>
              <a:rPr lang="fr-CA" dirty="0" smtClean="0"/>
              <a:t>Bilatéral (50%)</a:t>
            </a:r>
          </a:p>
          <a:p>
            <a:r>
              <a:rPr lang="fr-CA" dirty="0" smtClean="0"/>
              <a:t>Association fréquente avec </a:t>
            </a:r>
          </a:p>
          <a:p>
            <a:pPr lvl="1"/>
            <a:r>
              <a:rPr lang="fr-CA" dirty="0" smtClean="0"/>
              <a:t>Scoliose positionnelle, torticolis musculaire, déformation en coup de vent du bassin, </a:t>
            </a:r>
            <a:r>
              <a:rPr lang="fr-CA" b="1" dirty="0" smtClean="0"/>
              <a:t>dysplasie développementale de la hanche (</a:t>
            </a:r>
            <a:r>
              <a:rPr lang="fr-CA" b="1" dirty="0" err="1" smtClean="0"/>
              <a:t>echo</a:t>
            </a:r>
            <a:r>
              <a:rPr lang="fr-CA" b="1" dirty="0" smtClean="0"/>
              <a:t> des hanches?)</a:t>
            </a:r>
          </a:p>
          <a:p>
            <a:r>
              <a:rPr lang="fr-CA" dirty="0" smtClean="0"/>
              <a:t>Résolution spontanée dans 85% dans les 3 premiers mois de vie</a:t>
            </a:r>
          </a:p>
          <a:p>
            <a:r>
              <a:rPr lang="fr-CA" b="1" dirty="0" smtClean="0"/>
              <a:t>Référence en orthopédie si persiste après 3 mois</a:t>
            </a:r>
            <a:endParaRPr lang="fr-CA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6616" y="4859526"/>
            <a:ext cx="3008460" cy="199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258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Alignement normal d’une jambe en croissance</a:t>
            </a:r>
            <a:endParaRPr lang="fr-CA" dirty="0"/>
          </a:p>
        </p:txBody>
      </p:sp>
      <p:pic>
        <p:nvPicPr>
          <p:cNvPr id="1026" name="Picture 2" descr="Résultats de recherche d'images pour « physiological evolution of leg alignment at various ages »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747" y="1931507"/>
            <a:ext cx="7148054" cy="3787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4260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Pied bot congénital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Déformation rigide de l’arrière-pied en équin/varus et déformation de l’avant-pied en supination/adduction/</a:t>
            </a:r>
            <a:r>
              <a:rPr lang="fr-CA" dirty="0" err="1" smtClean="0"/>
              <a:t>cavus</a:t>
            </a:r>
            <a:r>
              <a:rPr lang="fr-CA" dirty="0" smtClean="0"/>
              <a:t> (concave)</a:t>
            </a:r>
          </a:p>
          <a:p>
            <a:r>
              <a:rPr lang="fr-CA" dirty="0" smtClean="0"/>
              <a:t>Incidence 1-2/1000</a:t>
            </a:r>
          </a:p>
          <a:p>
            <a:r>
              <a:rPr lang="fr-CA" dirty="0" smtClean="0"/>
              <a:t>Prédisposition familiale</a:t>
            </a:r>
          </a:p>
          <a:p>
            <a:r>
              <a:rPr lang="fr-CA" dirty="0" smtClean="0"/>
              <a:t>Plus fréquent chez les garçons</a:t>
            </a:r>
          </a:p>
          <a:p>
            <a:r>
              <a:rPr lang="fr-CA" dirty="0" smtClean="0"/>
              <a:t>Bilatéral 50%</a:t>
            </a:r>
          </a:p>
          <a:p>
            <a:r>
              <a:rPr lang="fr-CA" dirty="0" smtClean="0"/>
              <a:t>Étiologie multifactorielle</a:t>
            </a:r>
          </a:p>
          <a:p>
            <a:r>
              <a:rPr lang="fr-CA" b="1" dirty="0" smtClean="0"/>
              <a:t>Traitement : Référence précoce en orthopédie</a:t>
            </a:r>
          </a:p>
          <a:p>
            <a:pPr lvl="1"/>
            <a:r>
              <a:rPr lang="fr-CA" b="1" dirty="0" smtClean="0"/>
              <a:t>Plâtres, ténotomie, barres de </a:t>
            </a:r>
            <a:r>
              <a:rPr lang="fr-CA" b="1" dirty="0" err="1" smtClean="0"/>
              <a:t>dérotation</a:t>
            </a:r>
            <a:endParaRPr lang="fr-CA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1072" y="2702341"/>
            <a:ext cx="3034911" cy="302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8303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Talipes</a:t>
            </a:r>
            <a:r>
              <a:rPr lang="fr-CA" dirty="0" smtClean="0"/>
              <a:t> </a:t>
            </a:r>
            <a:r>
              <a:rPr lang="fr-CA" dirty="0" err="1" smtClean="0"/>
              <a:t>calcaneo</a:t>
            </a:r>
            <a:r>
              <a:rPr lang="fr-CA" dirty="0" smtClean="0"/>
              <a:t>-valgus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Déformation positionnelle fréquente 1-2/100</a:t>
            </a:r>
          </a:p>
          <a:p>
            <a:r>
              <a:rPr lang="fr-CA" dirty="0" smtClean="0"/>
              <a:t>Prédisposition familiale</a:t>
            </a:r>
          </a:p>
          <a:p>
            <a:r>
              <a:rPr lang="fr-CA" dirty="0" smtClean="0"/>
              <a:t>Plus fréquent chez les premiers nés et les filles</a:t>
            </a:r>
          </a:p>
          <a:p>
            <a:r>
              <a:rPr lang="fr-CA" dirty="0" smtClean="0"/>
              <a:t>Flexible</a:t>
            </a:r>
          </a:p>
          <a:p>
            <a:r>
              <a:rPr lang="fr-CA" dirty="0" smtClean="0"/>
              <a:t>Correction habituellement spontanée en 3 à 6 mois</a:t>
            </a:r>
          </a:p>
          <a:p>
            <a:r>
              <a:rPr lang="fr-CA" b="1" dirty="0" smtClean="0"/>
              <a:t>Référer si pas de correction après 6 mois ou si déformation rigide</a:t>
            </a:r>
            <a:endParaRPr lang="fr-CA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0604" y="4829515"/>
            <a:ext cx="4016263" cy="170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2082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Pied plat flexible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Attitude en pronation du pied à la mise en charge</a:t>
            </a:r>
          </a:p>
          <a:p>
            <a:r>
              <a:rPr lang="fr-CA" dirty="0" smtClean="0"/>
              <a:t>Se corrige complètement en décharge (arche plantaire redevient N)</a:t>
            </a:r>
          </a:p>
          <a:p>
            <a:r>
              <a:rPr lang="fr-CA" dirty="0" smtClean="0"/>
              <a:t>Physiologique dans l’enfance (97% à 2 ans)</a:t>
            </a:r>
          </a:p>
          <a:p>
            <a:r>
              <a:rPr lang="fr-CA" dirty="0" smtClean="0"/>
              <a:t>20% des adultes normaux ont des pieds plats et 0.7% sont symptomatiques</a:t>
            </a:r>
          </a:p>
          <a:p>
            <a:r>
              <a:rPr lang="fr-CA" b="1" dirty="0" smtClean="0"/>
              <a:t>Si pas de </a:t>
            </a:r>
            <a:r>
              <a:rPr lang="fr-CA" b="1" dirty="0" err="1" smtClean="0"/>
              <a:t>sx</a:t>
            </a:r>
            <a:r>
              <a:rPr lang="fr-CA" b="1" dirty="0" smtClean="0"/>
              <a:t>, pas de traitement</a:t>
            </a:r>
          </a:p>
          <a:p>
            <a:pPr lvl="1"/>
            <a:r>
              <a:rPr lang="fr-CA" b="1" dirty="0" smtClean="0"/>
              <a:t>Exercices, souliers spéciaux et semelles ne changent pas l’évolution</a:t>
            </a:r>
          </a:p>
          <a:p>
            <a:endParaRPr lang="fr-CA" b="1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1189" y="253896"/>
            <a:ext cx="4625094" cy="157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3439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Pied plat flexible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CA" dirty="0" smtClean="0"/>
              <a:t>Si douleur (pieds et jambes), souvent associée à une rétraction du tendon d’Achille</a:t>
            </a:r>
          </a:p>
          <a:p>
            <a:pPr lvl="1"/>
            <a:r>
              <a:rPr lang="fr-CA" dirty="0" smtClean="0"/>
              <a:t>Étirement du tendon d’Achille</a:t>
            </a:r>
          </a:p>
          <a:p>
            <a:pPr lvl="1"/>
            <a:r>
              <a:rPr lang="fr-CA" dirty="0" smtClean="0"/>
              <a:t>Semelles si les </a:t>
            </a:r>
            <a:r>
              <a:rPr lang="fr-CA" dirty="0" err="1" smtClean="0"/>
              <a:t>sx</a:t>
            </a:r>
            <a:r>
              <a:rPr lang="fr-CA" dirty="0" smtClean="0"/>
              <a:t> sont marqués et persistants</a:t>
            </a:r>
          </a:p>
          <a:p>
            <a:pPr lvl="1"/>
            <a:endParaRPr lang="fr-CA" dirty="0"/>
          </a:p>
          <a:p>
            <a:r>
              <a:rPr lang="fr-CA" dirty="0" smtClean="0"/>
              <a:t>Quand s’inquiéter?</a:t>
            </a:r>
          </a:p>
          <a:p>
            <a:pPr lvl="1"/>
            <a:r>
              <a:rPr lang="fr-CA" dirty="0" smtClean="0"/>
              <a:t>Rigide</a:t>
            </a:r>
          </a:p>
          <a:p>
            <a:pPr lvl="1"/>
            <a:r>
              <a:rPr lang="fr-CA" dirty="0" smtClean="0"/>
              <a:t>Unilatéral</a:t>
            </a:r>
          </a:p>
          <a:p>
            <a:pPr lvl="1"/>
            <a:r>
              <a:rPr lang="fr-CA" dirty="0" smtClean="0"/>
              <a:t>Douleur</a:t>
            </a:r>
          </a:p>
          <a:p>
            <a:pPr lvl="1"/>
            <a:r>
              <a:rPr lang="fr-CA" dirty="0" smtClean="0"/>
              <a:t>Inégalité de longueur</a:t>
            </a:r>
          </a:p>
          <a:p>
            <a:pPr lvl="1"/>
            <a:r>
              <a:rPr lang="fr-CA" dirty="0" smtClean="0"/>
              <a:t>Limitations fonctionnelles réelles</a:t>
            </a:r>
          </a:p>
          <a:p>
            <a:pPr lvl="1"/>
            <a:r>
              <a:rPr lang="fr-CA" dirty="0" smtClean="0"/>
              <a:t>Retard d’apparition à la marche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3962" y="3806176"/>
            <a:ext cx="3284888" cy="21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8172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Genu</a:t>
            </a:r>
            <a:r>
              <a:rPr lang="fr-CA" dirty="0" smtClean="0"/>
              <a:t> </a:t>
            </a:r>
            <a:r>
              <a:rPr lang="fr-CA" dirty="0" err="1" smtClean="0"/>
              <a:t>valgum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Déformation des membres inférieurs</a:t>
            </a:r>
          </a:p>
          <a:p>
            <a:r>
              <a:rPr lang="fr-CA" dirty="0" smtClean="0"/>
              <a:t>Distance </a:t>
            </a:r>
            <a:r>
              <a:rPr lang="fr-CA" dirty="0" err="1" smtClean="0"/>
              <a:t>intermalléolaire</a:t>
            </a:r>
            <a:r>
              <a:rPr lang="fr-CA" dirty="0" smtClean="0"/>
              <a:t> augmentée N (2.5 cm et moins)</a:t>
            </a:r>
          </a:p>
          <a:p>
            <a:r>
              <a:rPr lang="fr-CA" dirty="0" smtClean="0"/>
              <a:t>Physiologique fréquent entre 2 et 7 ans</a:t>
            </a:r>
          </a:p>
          <a:p>
            <a:pPr lvl="1"/>
            <a:r>
              <a:rPr lang="fr-CA" dirty="0" smtClean="0"/>
              <a:t>Se corrige spontanément vers 5 à 7 ans (95% des cas)</a:t>
            </a:r>
          </a:p>
          <a:p>
            <a:r>
              <a:rPr lang="fr-CA" dirty="0" smtClean="0"/>
              <a:t>Symétrique et souvent associé à un </a:t>
            </a:r>
            <a:r>
              <a:rPr lang="fr-CA" dirty="0" err="1" smtClean="0"/>
              <a:t>endogyrisme</a:t>
            </a:r>
            <a:r>
              <a:rPr lang="fr-CA" dirty="0" smtClean="0"/>
              <a:t> et à une pronation des pieds (faux pieds plats)</a:t>
            </a:r>
          </a:p>
          <a:p>
            <a:r>
              <a:rPr lang="fr-CA" dirty="0" smtClean="0"/>
              <a:t>Traitement : </a:t>
            </a:r>
          </a:p>
          <a:p>
            <a:pPr lvl="1"/>
            <a:r>
              <a:rPr lang="fr-CA" dirty="0" smtClean="0"/>
              <a:t>Aucun</a:t>
            </a:r>
          </a:p>
          <a:p>
            <a:pPr lvl="1"/>
            <a:r>
              <a:rPr lang="fr-CA" dirty="0" smtClean="0"/>
              <a:t>un support d’arche peut améliorer le confort</a:t>
            </a:r>
            <a:endParaRPr lang="fr-CA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4372" y="231819"/>
            <a:ext cx="2288546" cy="342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3727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Genu</a:t>
            </a:r>
            <a:r>
              <a:rPr lang="fr-CA" dirty="0" smtClean="0"/>
              <a:t> </a:t>
            </a:r>
            <a:r>
              <a:rPr lang="fr-CA" dirty="0" err="1" smtClean="0"/>
              <a:t>Valgum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dirty="0"/>
              <a:t>	</a:t>
            </a:r>
            <a:r>
              <a:rPr lang="fr-CA" dirty="0" smtClean="0"/>
              <a:t>Quand s’inquiéter?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Asymétrie</a:t>
            </a:r>
          </a:p>
          <a:p>
            <a:r>
              <a:rPr lang="fr-CA" dirty="0" smtClean="0"/>
              <a:t>Distance </a:t>
            </a:r>
            <a:r>
              <a:rPr lang="fr-CA" dirty="0" err="1" smtClean="0"/>
              <a:t>intermalléolaire</a:t>
            </a:r>
            <a:r>
              <a:rPr lang="fr-CA" dirty="0" smtClean="0"/>
              <a:t> plus de 10 cm</a:t>
            </a:r>
          </a:p>
          <a:p>
            <a:r>
              <a:rPr lang="fr-CA" dirty="0" smtClean="0"/>
              <a:t>Petite taille (dysplasie osseuse?)</a:t>
            </a:r>
          </a:p>
          <a:p>
            <a:r>
              <a:rPr lang="fr-CA" dirty="0" err="1" smtClean="0"/>
              <a:t>Exogyrisme</a:t>
            </a:r>
            <a:r>
              <a:rPr lang="fr-CA" dirty="0" smtClean="0"/>
              <a:t> associé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4352336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smtClean="0"/>
              <a:t>En résumé</a:t>
            </a:r>
            <a:endParaRPr lang="fr-CA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316643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Profil rotatoire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r-CA" dirty="0" smtClean="0"/>
              <a:t>Angle de progression (</a:t>
            </a:r>
            <a:r>
              <a:rPr lang="fr-CA" dirty="0" err="1"/>
              <a:t>Endogyrisme</a:t>
            </a:r>
            <a:r>
              <a:rPr lang="fr-CA" dirty="0"/>
              <a:t>/</a:t>
            </a:r>
            <a:r>
              <a:rPr lang="fr-CA" dirty="0" err="1"/>
              <a:t>exogyrisme</a:t>
            </a:r>
            <a:r>
              <a:rPr lang="fr-CA" dirty="0" smtClean="0"/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CA" dirty="0" smtClean="0"/>
              <a:t>N 10 degrés vers l’extérieur</a:t>
            </a:r>
          </a:p>
          <a:p>
            <a:pPr marL="514350" indent="-514350">
              <a:buFont typeface="+mj-lt"/>
              <a:buAutoNum type="arabicPeriod"/>
            </a:pPr>
            <a:r>
              <a:rPr lang="fr-CA" dirty="0" smtClean="0"/>
              <a:t>Rotation des hanches (Antéversion fémorale)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CA" dirty="0" smtClean="0"/>
              <a:t>S’inquiéter si RI 90 degrés et rot </a:t>
            </a:r>
            <a:r>
              <a:rPr lang="fr-CA" dirty="0" err="1" smtClean="0"/>
              <a:t>ext</a:t>
            </a:r>
            <a:r>
              <a:rPr lang="fr-CA" dirty="0" smtClean="0"/>
              <a:t> 15 degrés et moins</a:t>
            </a:r>
          </a:p>
          <a:p>
            <a:pPr marL="514350" indent="-514350">
              <a:buFont typeface="+mj-lt"/>
              <a:buAutoNum type="arabicPeriod"/>
            </a:pPr>
            <a:r>
              <a:rPr lang="fr-CA" dirty="0" smtClean="0"/>
              <a:t>Angle pied-cuisse (Torsion tibiale interne)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CA" dirty="0" smtClean="0"/>
              <a:t>N 0-30 degrés</a:t>
            </a:r>
          </a:p>
          <a:p>
            <a:pPr marL="514350" indent="-514350">
              <a:buFont typeface="+mj-lt"/>
              <a:buAutoNum type="arabicPeriod"/>
            </a:pPr>
            <a:r>
              <a:rPr lang="fr-CA" dirty="0" smtClean="0"/>
              <a:t>Axe </a:t>
            </a:r>
            <a:r>
              <a:rPr lang="fr-CA" dirty="0" err="1" smtClean="0"/>
              <a:t>bimalléolaire</a:t>
            </a:r>
            <a:r>
              <a:rPr lang="fr-CA" dirty="0" smtClean="0"/>
              <a:t> </a:t>
            </a:r>
            <a:r>
              <a:rPr lang="fr-CA" dirty="0"/>
              <a:t>(Torsion tibiale interne</a:t>
            </a:r>
            <a:r>
              <a:rPr lang="fr-CA" dirty="0" smtClean="0"/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CA" dirty="0" smtClean="0"/>
              <a:t>N 20-30 degrés (malléole interne devant la malléole externe)</a:t>
            </a:r>
          </a:p>
          <a:p>
            <a:pPr marL="514350" indent="-514350">
              <a:buFont typeface="+mj-lt"/>
              <a:buAutoNum type="arabicPeriod"/>
            </a:pPr>
            <a:r>
              <a:rPr lang="fr-CA" dirty="0" smtClean="0"/>
              <a:t>Examen des pieds (</a:t>
            </a:r>
            <a:r>
              <a:rPr lang="fr-CA" dirty="0" err="1" smtClean="0"/>
              <a:t>Metatarsus</a:t>
            </a:r>
            <a:r>
              <a:rPr lang="fr-CA" dirty="0" smtClean="0"/>
              <a:t> </a:t>
            </a:r>
            <a:r>
              <a:rPr lang="fr-CA" dirty="0" err="1" smtClean="0"/>
              <a:t>adductus</a:t>
            </a:r>
            <a:r>
              <a:rPr lang="fr-CA" dirty="0" smtClean="0"/>
              <a:t>, pied bot, </a:t>
            </a:r>
            <a:r>
              <a:rPr lang="fr-CA" dirty="0" err="1" smtClean="0"/>
              <a:t>talipes</a:t>
            </a:r>
            <a:r>
              <a:rPr lang="fr-CA" dirty="0" smtClean="0"/>
              <a:t> </a:t>
            </a:r>
            <a:r>
              <a:rPr lang="fr-CA" dirty="0" err="1" smtClean="0"/>
              <a:t>calcaneovalgus</a:t>
            </a:r>
            <a:r>
              <a:rPr lang="fr-CA" dirty="0" smtClean="0"/>
              <a:t>, pied plat)</a:t>
            </a:r>
          </a:p>
          <a:p>
            <a:pPr marL="0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9018216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Examen axial des membres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Distance </a:t>
            </a:r>
            <a:r>
              <a:rPr lang="fr-CA" dirty="0" err="1" smtClean="0"/>
              <a:t>intermalléolaire</a:t>
            </a:r>
            <a:r>
              <a:rPr lang="fr-CA" dirty="0" smtClean="0"/>
              <a:t> (</a:t>
            </a:r>
            <a:r>
              <a:rPr lang="fr-CA" dirty="0" err="1" smtClean="0"/>
              <a:t>genu</a:t>
            </a:r>
            <a:r>
              <a:rPr lang="fr-CA" dirty="0" smtClean="0"/>
              <a:t> </a:t>
            </a:r>
            <a:r>
              <a:rPr lang="fr-CA" dirty="0" err="1" smtClean="0"/>
              <a:t>valgum</a:t>
            </a:r>
            <a:r>
              <a:rPr lang="fr-CA" dirty="0" smtClean="0"/>
              <a:t>)</a:t>
            </a:r>
          </a:p>
          <a:p>
            <a:pPr lvl="1"/>
            <a:r>
              <a:rPr lang="fr-CA" dirty="0" smtClean="0"/>
              <a:t>S’inquiéter si plus de 10 cm</a:t>
            </a:r>
          </a:p>
          <a:p>
            <a:r>
              <a:rPr lang="fr-CA" dirty="0" smtClean="0"/>
              <a:t>Distance </a:t>
            </a:r>
            <a:r>
              <a:rPr lang="fr-CA" dirty="0" err="1" smtClean="0"/>
              <a:t>intercondylienne</a:t>
            </a:r>
            <a:r>
              <a:rPr lang="fr-CA" dirty="0" smtClean="0"/>
              <a:t> (</a:t>
            </a:r>
            <a:r>
              <a:rPr lang="fr-CA" dirty="0" err="1" smtClean="0"/>
              <a:t>genu</a:t>
            </a:r>
            <a:r>
              <a:rPr lang="fr-CA" dirty="0" smtClean="0"/>
              <a:t> </a:t>
            </a:r>
            <a:r>
              <a:rPr lang="fr-CA" dirty="0" err="1" smtClean="0"/>
              <a:t>varum</a:t>
            </a:r>
            <a:r>
              <a:rPr lang="fr-CA" dirty="0" smtClean="0"/>
              <a:t>)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6920603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Quand s’inquiéter?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/>
              <a:t>Antéversion fémorale augmentée : </a:t>
            </a:r>
            <a:endParaRPr lang="fr-CA" dirty="0" smtClean="0"/>
          </a:p>
          <a:p>
            <a:pPr lvl="1"/>
            <a:r>
              <a:rPr lang="fr-CA" dirty="0"/>
              <a:t>Enfant de 10 ans et plus</a:t>
            </a:r>
          </a:p>
          <a:p>
            <a:pPr lvl="1"/>
            <a:r>
              <a:rPr lang="fr-CA" dirty="0"/>
              <a:t>RI de 90 degrés et RE 15 degrés et moins</a:t>
            </a:r>
          </a:p>
          <a:p>
            <a:pPr lvl="1"/>
            <a:r>
              <a:rPr lang="fr-CA" dirty="0"/>
              <a:t>Impact fonctionnel marqué</a:t>
            </a:r>
          </a:p>
          <a:p>
            <a:r>
              <a:rPr lang="fr-CA" dirty="0" smtClean="0"/>
              <a:t>Torsion tibiale interne</a:t>
            </a:r>
          </a:p>
          <a:p>
            <a:pPr lvl="1"/>
            <a:r>
              <a:rPr lang="fr-CA" dirty="0"/>
              <a:t>Si asymétrie significative</a:t>
            </a:r>
          </a:p>
          <a:p>
            <a:pPr lvl="1"/>
            <a:r>
              <a:rPr lang="fr-CA" dirty="0"/>
              <a:t>Si </a:t>
            </a:r>
            <a:r>
              <a:rPr lang="fr-CA" dirty="0" err="1"/>
              <a:t>genu</a:t>
            </a:r>
            <a:r>
              <a:rPr lang="fr-CA" dirty="0"/>
              <a:t> </a:t>
            </a:r>
            <a:r>
              <a:rPr lang="fr-CA" dirty="0" err="1"/>
              <a:t>varum</a:t>
            </a:r>
            <a:r>
              <a:rPr lang="fr-CA" dirty="0"/>
              <a:t> important associé</a:t>
            </a:r>
          </a:p>
          <a:p>
            <a:pPr lvl="1"/>
            <a:r>
              <a:rPr lang="fr-CA" dirty="0"/>
              <a:t>Si instabilité </a:t>
            </a:r>
            <a:r>
              <a:rPr lang="fr-CA" dirty="0" err="1"/>
              <a:t>fémoro</a:t>
            </a:r>
            <a:r>
              <a:rPr lang="fr-CA" dirty="0"/>
              <a:t>-tibiale associée (à la marche)</a:t>
            </a:r>
          </a:p>
          <a:p>
            <a:pPr lvl="1"/>
            <a:r>
              <a:rPr lang="fr-CA" dirty="0"/>
              <a:t>Si persistance plus de 6 mois après début de la </a:t>
            </a:r>
            <a:r>
              <a:rPr lang="fr-CA" dirty="0" smtClean="0"/>
              <a:t>marche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68852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Démarche normale chez l’enfant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Patron de marche devient similaire à l’adulte après âge de 3 ans</a:t>
            </a:r>
          </a:p>
          <a:p>
            <a:r>
              <a:rPr lang="fr-CA" dirty="0" err="1" smtClean="0"/>
              <a:t>Exogyrisme</a:t>
            </a:r>
            <a:r>
              <a:rPr lang="fr-CA" dirty="0" smtClean="0"/>
              <a:t> et triangle de base augmenté dans les premiers mois après l’acquisition de la marche</a:t>
            </a:r>
          </a:p>
          <a:p>
            <a:pPr lvl="1"/>
            <a:r>
              <a:rPr lang="fr-CA" dirty="0" smtClean="0"/>
              <a:t>Contracture résiduelle des bandelettes </a:t>
            </a:r>
            <a:r>
              <a:rPr lang="fr-CA" dirty="0" err="1" smtClean="0"/>
              <a:t>iliotibiales</a:t>
            </a:r>
            <a:endParaRPr lang="fr-CA" dirty="0" smtClean="0"/>
          </a:p>
          <a:p>
            <a:pPr lvl="2"/>
            <a:r>
              <a:rPr lang="fr-CA" dirty="0" smtClean="0"/>
              <a:t>Phénomène positionnel 2re à la position in utero</a:t>
            </a:r>
          </a:p>
          <a:p>
            <a:pPr lvl="2"/>
            <a:r>
              <a:rPr lang="fr-CA" dirty="0" smtClean="0"/>
              <a:t>Se corrige avec la croissance et le début de la marche</a:t>
            </a:r>
          </a:p>
          <a:p>
            <a:pPr lvl="1"/>
            <a:r>
              <a:rPr lang="fr-CA" dirty="0" smtClean="0"/>
              <a:t>Améliore l’équilibre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268248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Quand s’inquiéter suite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err="1" smtClean="0"/>
              <a:t>Genu</a:t>
            </a:r>
            <a:r>
              <a:rPr lang="fr-CA" dirty="0" smtClean="0"/>
              <a:t> </a:t>
            </a:r>
            <a:r>
              <a:rPr lang="fr-CA" dirty="0" err="1" smtClean="0"/>
              <a:t>varum</a:t>
            </a:r>
            <a:endParaRPr lang="fr-CA" dirty="0" smtClean="0"/>
          </a:p>
          <a:p>
            <a:pPr lvl="1"/>
            <a:r>
              <a:rPr lang="fr-CA" dirty="0"/>
              <a:t>Absence de résolution spontanée après 18 mois surtout si torsion tibiale interne persistante</a:t>
            </a:r>
          </a:p>
          <a:p>
            <a:pPr lvl="1"/>
            <a:r>
              <a:rPr lang="fr-CA" dirty="0"/>
              <a:t>Progression du varus</a:t>
            </a:r>
          </a:p>
          <a:p>
            <a:pPr lvl="1"/>
            <a:r>
              <a:rPr lang="fr-CA" dirty="0"/>
              <a:t>Si instabilité </a:t>
            </a:r>
            <a:r>
              <a:rPr lang="fr-CA" dirty="0" err="1"/>
              <a:t>fémoro</a:t>
            </a:r>
            <a:r>
              <a:rPr lang="fr-CA" dirty="0"/>
              <a:t>-tibiale associée (à la marche)</a:t>
            </a:r>
          </a:p>
          <a:p>
            <a:pPr lvl="1"/>
            <a:r>
              <a:rPr lang="fr-CA" dirty="0"/>
              <a:t>Enfant corpulent ayant marché </a:t>
            </a:r>
            <a:r>
              <a:rPr lang="fr-CA" dirty="0" err="1"/>
              <a:t>précocément</a:t>
            </a:r>
            <a:endParaRPr lang="fr-CA" dirty="0"/>
          </a:p>
          <a:p>
            <a:pPr lvl="1"/>
            <a:r>
              <a:rPr lang="fr-CA" dirty="0"/>
              <a:t>Enfant d’origine </a:t>
            </a:r>
            <a:r>
              <a:rPr lang="fr-CA" dirty="0" smtClean="0"/>
              <a:t>afro-américaine</a:t>
            </a:r>
          </a:p>
          <a:p>
            <a:r>
              <a:rPr lang="fr-CA" dirty="0" err="1" smtClean="0"/>
              <a:t>Metatarsus</a:t>
            </a:r>
            <a:r>
              <a:rPr lang="fr-CA" dirty="0" smtClean="0"/>
              <a:t> </a:t>
            </a:r>
            <a:r>
              <a:rPr lang="fr-CA" dirty="0" err="1" smtClean="0"/>
              <a:t>adductus</a:t>
            </a:r>
            <a:endParaRPr lang="fr-CA" dirty="0" smtClean="0"/>
          </a:p>
          <a:p>
            <a:pPr lvl="1"/>
            <a:r>
              <a:rPr lang="fr-CA" dirty="0" smtClean="0"/>
              <a:t>si </a:t>
            </a:r>
            <a:r>
              <a:rPr lang="fr-CA" dirty="0"/>
              <a:t>persiste après 3 mois</a:t>
            </a:r>
          </a:p>
          <a:p>
            <a:pPr lvl="1"/>
            <a:endParaRPr lang="fr-CA" dirty="0"/>
          </a:p>
          <a:p>
            <a:pPr lvl="1"/>
            <a:endParaRPr lang="fr-CA" dirty="0" smtClean="0"/>
          </a:p>
          <a:p>
            <a:pPr lvl="1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47593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Quand s’inquiéter suite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A" dirty="0" smtClean="0"/>
              <a:t>Pied bot</a:t>
            </a:r>
          </a:p>
          <a:p>
            <a:pPr lvl="1"/>
            <a:r>
              <a:rPr lang="fr-CA" dirty="0" smtClean="0"/>
              <a:t>Référence précoce en orthopédie</a:t>
            </a:r>
          </a:p>
          <a:p>
            <a:r>
              <a:rPr lang="fr-CA" dirty="0" err="1" smtClean="0"/>
              <a:t>Talipes</a:t>
            </a:r>
            <a:r>
              <a:rPr lang="fr-CA" dirty="0" smtClean="0"/>
              <a:t> </a:t>
            </a:r>
            <a:r>
              <a:rPr lang="fr-CA" dirty="0" err="1" smtClean="0"/>
              <a:t>calcaneovalgus</a:t>
            </a:r>
            <a:endParaRPr lang="fr-CA" dirty="0" smtClean="0"/>
          </a:p>
          <a:p>
            <a:pPr lvl="1"/>
            <a:r>
              <a:rPr lang="fr-CA" dirty="0"/>
              <a:t>Référer si pas de correction après 6 mois ou si déformation </a:t>
            </a:r>
            <a:r>
              <a:rPr lang="fr-CA" dirty="0" smtClean="0"/>
              <a:t>rigide</a:t>
            </a:r>
          </a:p>
          <a:p>
            <a:r>
              <a:rPr lang="fr-CA" dirty="0" smtClean="0"/>
              <a:t>Pied plat flexible</a:t>
            </a:r>
          </a:p>
          <a:p>
            <a:pPr lvl="1"/>
            <a:r>
              <a:rPr lang="fr-CA" dirty="0"/>
              <a:t>Rigide</a:t>
            </a:r>
          </a:p>
          <a:p>
            <a:pPr lvl="1"/>
            <a:r>
              <a:rPr lang="fr-CA" dirty="0"/>
              <a:t>Unilatéral</a:t>
            </a:r>
          </a:p>
          <a:p>
            <a:pPr lvl="1"/>
            <a:r>
              <a:rPr lang="fr-CA" dirty="0"/>
              <a:t>Douleur</a:t>
            </a:r>
          </a:p>
          <a:p>
            <a:pPr lvl="1"/>
            <a:r>
              <a:rPr lang="fr-CA" dirty="0"/>
              <a:t>Inégalité de longueur</a:t>
            </a:r>
          </a:p>
          <a:p>
            <a:pPr lvl="1"/>
            <a:r>
              <a:rPr lang="fr-CA" dirty="0"/>
              <a:t>Limitations fonctionnelles réelles</a:t>
            </a:r>
          </a:p>
          <a:p>
            <a:pPr lvl="1"/>
            <a:r>
              <a:rPr lang="fr-CA" dirty="0"/>
              <a:t>Retard d’apparition à la marche</a:t>
            </a:r>
          </a:p>
          <a:p>
            <a:endParaRPr lang="fr-CA" dirty="0"/>
          </a:p>
          <a:p>
            <a:pPr lvl="1"/>
            <a:endParaRPr lang="fr-CA" dirty="0" smtClean="0"/>
          </a:p>
          <a:p>
            <a:pPr lvl="1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7628396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Quand s’inquiéter -suite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err="1" smtClean="0"/>
              <a:t>Genu</a:t>
            </a:r>
            <a:r>
              <a:rPr lang="fr-CA" dirty="0" smtClean="0"/>
              <a:t> </a:t>
            </a:r>
            <a:r>
              <a:rPr lang="fr-CA" dirty="0" err="1" smtClean="0"/>
              <a:t>Valgum</a:t>
            </a:r>
            <a:endParaRPr lang="fr-CA" dirty="0" smtClean="0"/>
          </a:p>
          <a:p>
            <a:pPr lvl="1"/>
            <a:r>
              <a:rPr lang="fr-CA" dirty="0"/>
              <a:t>Asymétrie</a:t>
            </a:r>
          </a:p>
          <a:p>
            <a:pPr lvl="1"/>
            <a:r>
              <a:rPr lang="fr-CA" dirty="0"/>
              <a:t>Distance </a:t>
            </a:r>
            <a:r>
              <a:rPr lang="fr-CA" dirty="0" err="1"/>
              <a:t>intermalléolaire</a:t>
            </a:r>
            <a:r>
              <a:rPr lang="fr-CA" dirty="0"/>
              <a:t> plus de 10 cm</a:t>
            </a:r>
          </a:p>
          <a:p>
            <a:pPr lvl="1"/>
            <a:r>
              <a:rPr lang="fr-CA" dirty="0"/>
              <a:t>Petite taille (dysplasie osseuse?)</a:t>
            </a:r>
          </a:p>
          <a:p>
            <a:pPr lvl="1"/>
            <a:r>
              <a:rPr lang="fr-CA" dirty="0" err="1"/>
              <a:t>Exogyrisme</a:t>
            </a:r>
            <a:r>
              <a:rPr lang="fr-CA" dirty="0"/>
              <a:t> associé</a:t>
            </a:r>
          </a:p>
          <a:p>
            <a:pPr lvl="1"/>
            <a:endParaRPr lang="fr-CA" dirty="0" smtClean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082546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smtClean="0"/>
              <a:t>Merci!</a:t>
            </a:r>
            <a:endParaRPr lang="fr-CA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22105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Terminologie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err="1" smtClean="0"/>
              <a:t>Endogyrisme</a:t>
            </a:r>
            <a:endParaRPr lang="fr-CA" dirty="0" smtClean="0"/>
          </a:p>
          <a:p>
            <a:r>
              <a:rPr lang="fr-CA" dirty="0" err="1" smtClean="0"/>
              <a:t>Exogyrisme</a:t>
            </a:r>
            <a:r>
              <a:rPr lang="fr-CA" dirty="0" smtClean="0"/>
              <a:t> (</a:t>
            </a:r>
            <a:r>
              <a:rPr lang="fr-CA" dirty="0" err="1" smtClean="0"/>
              <a:t>toe</a:t>
            </a:r>
            <a:r>
              <a:rPr lang="fr-CA" dirty="0" smtClean="0"/>
              <a:t> out)</a:t>
            </a:r>
          </a:p>
          <a:p>
            <a:endParaRPr lang="fr-CA" dirty="0"/>
          </a:p>
          <a:p>
            <a:endParaRPr lang="fr-CA" dirty="0" smtClean="0"/>
          </a:p>
          <a:p>
            <a:endParaRPr lang="fr-CA" dirty="0"/>
          </a:p>
          <a:p>
            <a:r>
              <a:rPr lang="fr-CA" dirty="0" err="1" smtClean="0"/>
              <a:t>Genu</a:t>
            </a:r>
            <a:r>
              <a:rPr lang="fr-CA" dirty="0" smtClean="0"/>
              <a:t> </a:t>
            </a:r>
            <a:r>
              <a:rPr lang="fr-CA" dirty="0" err="1" smtClean="0"/>
              <a:t>valgum</a:t>
            </a:r>
            <a:r>
              <a:rPr lang="fr-CA" dirty="0" smtClean="0"/>
              <a:t> (I)</a:t>
            </a:r>
          </a:p>
          <a:p>
            <a:r>
              <a:rPr lang="fr-CA" dirty="0" err="1" smtClean="0"/>
              <a:t>Genu</a:t>
            </a:r>
            <a:r>
              <a:rPr lang="fr-CA" dirty="0" smtClean="0"/>
              <a:t> </a:t>
            </a:r>
            <a:r>
              <a:rPr lang="fr-CA" dirty="0" err="1" smtClean="0"/>
              <a:t>varum</a:t>
            </a:r>
            <a:r>
              <a:rPr lang="fr-CA" dirty="0" smtClean="0"/>
              <a:t> (II)</a:t>
            </a:r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6851" y="1027906"/>
            <a:ext cx="1610233" cy="278011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998" y="1027906"/>
            <a:ext cx="1849441" cy="271406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6851" y="3876906"/>
            <a:ext cx="3477295" cy="257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36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Terminologie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Varus</a:t>
            </a:r>
          </a:p>
          <a:p>
            <a:endParaRPr lang="fr-CA" dirty="0" smtClean="0"/>
          </a:p>
          <a:p>
            <a:endParaRPr lang="fr-CA" dirty="0"/>
          </a:p>
          <a:p>
            <a:endParaRPr lang="fr-CA" dirty="0" smtClean="0"/>
          </a:p>
          <a:p>
            <a:endParaRPr lang="fr-CA" dirty="0"/>
          </a:p>
          <a:p>
            <a:r>
              <a:rPr lang="fr-CA" dirty="0" smtClean="0"/>
              <a:t>Valgus</a:t>
            </a:r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1400" y="3639395"/>
            <a:ext cx="1520482" cy="2351805"/>
          </a:xfrm>
          <a:prstGeom prst="rect">
            <a:avLst/>
          </a:prstGeom>
        </p:spPr>
      </p:pic>
      <p:pic>
        <p:nvPicPr>
          <p:cNvPr id="5" name="Espace réservé du contenu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3991" y="1438732"/>
            <a:ext cx="2835300" cy="214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525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Terminologie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err="1" smtClean="0"/>
              <a:t>Adductus</a:t>
            </a:r>
            <a:endParaRPr lang="fr-CA" dirty="0" smtClean="0"/>
          </a:p>
          <a:p>
            <a:endParaRPr lang="fr-CA" dirty="0" smtClean="0"/>
          </a:p>
          <a:p>
            <a:endParaRPr lang="fr-CA" dirty="0"/>
          </a:p>
          <a:p>
            <a:endParaRPr lang="fr-CA" dirty="0" smtClean="0"/>
          </a:p>
          <a:p>
            <a:endParaRPr lang="fr-CA" dirty="0"/>
          </a:p>
          <a:p>
            <a:r>
              <a:rPr lang="fr-CA" dirty="0" err="1" smtClean="0"/>
              <a:t>Abductus</a:t>
            </a:r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9433" y="1561337"/>
            <a:ext cx="2633133" cy="196413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511" y="3902946"/>
            <a:ext cx="1305488" cy="163748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6164" y="3819275"/>
            <a:ext cx="1211548" cy="172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729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Terminologie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Supination</a:t>
            </a:r>
          </a:p>
          <a:p>
            <a:endParaRPr lang="fr-CA" dirty="0" smtClean="0"/>
          </a:p>
          <a:p>
            <a:endParaRPr lang="fr-CA" dirty="0"/>
          </a:p>
          <a:p>
            <a:endParaRPr lang="fr-CA" dirty="0" smtClean="0"/>
          </a:p>
          <a:p>
            <a:endParaRPr lang="fr-CA" dirty="0"/>
          </a:p>
          <a:p>
            <a:r>
              <a:rPr lang="fr-CA" dirty="0" smtClean="0"/>
              <a:t>Pronation</a:t>
            </a:r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8091" y="2052892"/>
            <a:ext cx="1740650" cy="110371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1027" y="1825625"/>
            <a:ext cx="1528269" cy="214713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2056" y="4001294"/>
            <a:ext cx="2454010" cy="257029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1102" y="4107692"/>
            <a:ext cx="1730013" cy="214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070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Terminologie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Éversion</a:t>
            </a:r>
          </a:p>
          <a:p>
            <a:r>
              <a:rPr lang="fr-CA" dirty="0" smtClean="0"/>
              <a:t>Inversion</a:t>
            </a:r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4357" y="2139646"/>
            <a:ext cx="2103286" cy="157415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3576" y="4027823"/>
            <a:ext cx="3342912" cy="204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27197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1239</Words>
  <Application>Microsoft Office PowerPoint</Application>
  <PresentationFormat>Grand écran</PresentationFormat>
  <Paragraphs>261</Paragraphs>
  <Slides>43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43</vt:i4>
      </vt:variant>
    </vt:vector>
  </HeadingPairs>
  <TitlesOfParts>
    <vt:vector size="47" baseType="lpstr">
      <vt:lpstr>Arial</vt:lpstr>
      <vt:lpstr>Calibri</vt:lpstr>
      <vt:lpstr>Calibri Light</vt:lpstr>
      <vt:lpstr>Thème Office</vt:lpstr>
      <vt:lpstr>Évaluation des membres inférieurs et de la démarche chez l’enfant</vt:lpstr>
      <vt:lpstr>Pied normal</vt:lpstr>
      <vt:lpstr>Alignement normal d’une jambe en croissance</vt:lpstr>
      <vt:lpstr>Démarche normale chez l’enfant</vt:lpstr>
      <vt:lpstr>Terminologie</vt:lpstr>
      <vt:lpstr>Terminologie</vt:lpstr>
      <vt:lpstr>Terminologie</vt:lpstr>
      <vt:lpstr>Terminologie</vt:lpstr>
      <vt:lpstr>Terminologie</vt:lpstr>
      <vt:lpstr>Terminologie</vt:lpstr>
      <vt:lpstr>Comment s’y prendre</vt:lpstr>
      <vt:lpstr>Profil rotatoire (Endogyrisme/exogyrisme)</vt:lpstr>
      <vt:lpstr>Profil rotatoire </vt:lpstr>
      <vt:lpstr>Profil rotatoire</vt:lpstr>
      <vt:lpstr>Antéversion fémorale augmentée</vt:lpstr>
      <vt:lpstr>Profil rotatoire</vt:lpstr>
      <vt:lpstr>Profil rotatoire</vt:lpstr>
      <vt:lpstr>Profil rotatoire</vt:lpstr>
      <vt:lpstr>Examen axial des membres</vt:lpstr>
      <vt:lpstr>Diagnostics</vt:lpstr>
      <vt:lpstr>Antéversion fémorale augmentée</vt:lpstr>
      <vt:lpstr>Antéversion fémorale augmentée :   Quand s’alarmer?</vt:lpstr>
      <vt:lpstr>Torsion tibiale interne</vt:lpstr>
      <vt:lpstr>Torsion tibiale interne</vt:lpstr>
      <vt:lpstr>Torsion tibiale  Quand s’inquiéter?</vt:lpstr>
      <vt:lpstr>Genu varum</vt:lpstr>
      <vt:lpstr>Genu varum  Quand s’inquiéter?</vt:lpstr>
      <vt:lpstr>Genu varum</vt:lpstr>
      <vt:lpstr>Metatarsus adductus</vt:lpstr>
      <vt:lpstr>Pied bot congénital</vt:lpstr>
      <vt:lpstr>Talipes calcaneo-valgus</vt:lpstr>
      <vt:lpstr>Pied plat flexible</vt:lpstr>
      <vt:lpstr>Pied plat flexible</vt:lpstr>
      <vt:lpstr>Genu valgum</vt:lpstr>
      <vt:lpstr>Genu Valgum  Quand s’inquiéter?</vt:lpstr>
      <vt:lpstr>En résumé</vt:lpstr>
      <vt:lpstr>Profil rotatoire</vt:lpstr>
      <vt:lpstr>Examen axial des membres</vt:lpstr>
      <vt:lpstr>Quand s’inquiéter?</vt:lpstr>
      <vt:lpstr>Quand s’inquiéter suite</vt:lpstr>
      <vt:lpstr>Quand s’inquiéter suite</vt:lpstr>
      <vt:lpstr>Quand s’inquiéter -suite</vt:lpstr>
      <vt:lpstr>Merci!</vt:lpstr>
    </vt:vector>
  </TitlesOfParts>
  <Company>CISSS de Laval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Évaluation des membres inférieurs et de la démarche chez l’enfant</dc:title>
  <dc:creator>Gen-033104</dc:creator>
  <cp:lastModifiedBy>Marie-Hélène</cp:lastModifiedBy>
  <cp:revision>37</cp:revision>
  <dcterms:created xsi:type="dcterms:W3CDTF">2017-11-20T19:17:27Z</dcterms:created>
  <dcterms:modified xsi:type="dcterms:W3CDTF">2017-11-29T16:11:42Z</dcterms:modified>
</cp:coreProperties>
</file>