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70" r:id="rId5"/>
    <p:sldId id="261" r:id="rId6"/>
    <p:sldId id="262" r:id="rId7"/>
    <p:sldId id="263" r:id="rId8"/>
    <p:sldId id="290" r:id="rId9"/>
    <p:sldId id="291" r:id="rId10"/>
    <p:sldId id="285" r:id="rId11"/>
    <p:sldId id="264" r:id="rId12"/>
    <p:sldId id="265" r:id="rId13"/>
    <p:sldId id="266" r:id="rId14"/>
    <p:sldId id="268" r:id="rId15"/>
    <p:sldId id="269" r:id="rId16"/>
    <p:sldId id="271" r:id="rId17"/>
    <p:sldId id="272" r:id="rId18"/>
    <p:sldId id="289" r:id="rId19"/>
    <p:sldId id="273" r:id="rId20"/>
    <p:sldId id="257" r:id="rId21"/>
    <p:sldId id="274" r:id="rId22"/>
    <p:sldId id="276" r:id="rId23"/>
    <p:sldId id="277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79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FC5F2-1D96-3648-A6B3-B02A087EBBAD}" type="datetimeFigureOut">
              <a:rPr lang="fr-FR" smtClean="0"/>
              <a:t>09/11/2017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4D8CB-F3A2-B14C-AC3A-FE29B76022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97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D8CB-F3A2-B14C-AC3A-FE29B76022E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00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D8CB-F3A2-B14C-AC3A-FE29B76022E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42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D8CB-F3A2-B14C-AC3A-FE29B76022E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7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D8CB-F3A2-B14C-AC3A-FE29B76022E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66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4D8CB-F3A2-B14C-AC3A-FE29B76022E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48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vancingin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vancingi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comportement </a:t>
            </a:r>
            <a:r>
              <a:rPr lang="fr-FR" dirty="0" smtClean="0"/>
              <a:t>d’opposition et </a:t>
            </a:r>
            <a:r>
              <a:rPr lang="fr-FR" dirty="0" smtClean="0"/>
              <a:t>agressivité </a:t>
            </a:r>
            <a:r>
              <a:rPr lang="fr-FR" dirty="0" smtClean="0"/>
              <a:t>chez l’ enfant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Comité de soins aux enfants</a:t>
            </a:r>
          </a:p>
          <a:p>
            <a:r>
              <a:rPr lang="fr-FR" dirty="0" smtClean="0"/>
              <a:t>16</a:t>
            </a:r>
            <a:r>
              <a:rPr lang="fr-FR" dirty="0" smtClean="0"/>
              <a:t> novembre </a:t>
            </a:r>
            <a:r>
              <a:rPr lang="fr-FR" dirty="0" smtClean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785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partie 2: </a:t>
            </a:r>
            <a:br>
              <a:rPr lang="fr-FR" dirty="0" smtClean="0"/>
            </a:br>
            <a:r>
              <a:rPr lang="fr-FR" dirty="0" smtClean="0"/>
              <a:t>Intervention clinique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940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 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Elle doit tenir compte des différents facteurs suivants</a:t>
            </a:r>
          </a:p>
          <a:p>
            <a:r>
              <a:rPr lang="fr-FR" dirty="0" smtClean="0"/>
              <a:t>1. facteurs parentaux et familiaux</a:t>
            </a:r>
          </a:p>
          <a:p>
            <a:r>
              <a:rPr lang="fr-FR" dirty="0" smtClean="0"/>
              <a:t>2. relations avec les camarades</a:t>
            </a:r>
          </a:p>
          <a:p>
            <a:r>
              <a:rPr lang="fr-FR" dirty="0" smtClean="0"/>
              <a:t>3. processus mentaux en fonction du stade de développement de l’enfant.</a:t>
            </a:r>
          </a:p>
          <a:p>
            <a:endParaRPr lang="fr-FR" dirty="0"/>
          </a:p>
          <a:p>
            <a:r>
              <a:rPr lang="fr-FR" dirty="0" smtClean="0"/>
              <a:t>Les interventions </a:t>
            </a:r>
            <a:r>
              <a:rPr lang="fr-FR" dirty="0" smtClean="0"/>
              <a:t>incluent </a:t>
            </a:r>
            <a:r>
              <a:rPr lang="fr-FR" dirty="0" smtClean="0"/>
              <a:t>la thérapie </a:t>
            </a:r>
            <a:r>
              <a:rPr lang="fr-FR" dirty="0" err="1" smtClean="0"/>
              <a:t>cognitivo</a:t>
            </a:r>
            <a:r>
              <a:rPr lang="fr-FR" dirty="0" smtClean="0"/>
              <a:t> comportementale et la gestion du comportement.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8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Interventions </a:t>
            </a:r>
            <a:r>
              <a:rPr lang="fr-FR" dirty="0" err="1" smtClean="0"/>
              <a:t>cognitivo</a:t>
            </a:r>
            <a:r>
              <a:rPr lang="fr-FR" dirty="0" smtClean="0"/>
              <a:t> comportementales pour les jeunes: les principes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956244"/>
            <a:ext cx="9720073" cy="4023360"/>
          </a:xfrm>
        </p:spPr>
        <p:txBody>
          <a:bodyPr/>
          <a:lstStyle/>
          <a:p>
            <a:r>
              <a:rPr lang="fr-FR" dirty="0" smtClean="0"/>
              <a:t>- comprendre ses émotions</a:t>
            </a:r>
          </a:p>
          <a:p>
            <a:r>
              <a:rPr lang="fr-FR" dirty="0" smtClean="0"/>
              <a:t>- résoudre des problèmes</a:t>
            </a:r>
          </a:p>
          <a:p>
            <a:r>
              <a:rPr lang="fr-FR" dirty="0" smtClean="0"/>
              <a:t>- acquérir des habiletés sociales pour mieux gérer les réactions avec les camarades (théorie de l’apprentissage social); tenir compte du point de vue de l’autre</a:t>
            </a:r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210" y="3543300"/>
            <a:ext cx="6248400" cy="33147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www.Ancingin.comdva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auprès des parents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- réorienter les comportements des parents pour qu’ils deviennent plus prévisibles plus uniformes</a:t>
            </a:r>
          </a:p>
          <a:p>
            <a:endParaRPr lang="fr-FR" dirty="0" smtClean="0"/>
          </a:p>
          <a:p>
            <a:r>
              <a:rPr lang="fr-FR" dirty="0" smtClean="0"/>
              <a:t>- enseigner des stratégies disciplinaires plus efficaces et adapter à l’étape de développement de l’enfant</a:t>
            </a:r>
          </a:p>
          <a:p>
            <a:endParaRPr lang="fr-FR" dirty="0" smtClean="0"/>
          </a:p>
          <a:p>
            <a:r>
              <a:rPr lang="fr-FR" dirty="0" smtClean="0"/>
              <a:t>- autres éléments abordés: gestion du stress, attention positive, temps spécial accordé à l’enfant, ignorer les comportements négatifs, donner des directives verbales et des consignes claires, établir des règles et des attentes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75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Interventions en milieu scolaire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- campagne contre l’intimidation</a:t>
            </a:r>
          </a:p>
          <a:p>
            <a:r>
              <a:rPr lang="fr-FR" dirty="0" smtClean="0"/>
              <a:t>- classes spéciales comportant un soutien comportemental</a:t>
            </a:r>
          </a:p>
          <a:p>
            <a:r>
              <a:rPr lang="fr-FR" dirty="0" smtClean="0"/>
              <a:t>- aménagements pédagogiques pour les enfants qui ont des troubles d’apprentissage</a:t>
            </a:r>
          </a:p>
          <a:p>
            <a:r>
              <a:rPr lang="fr-FR" dirty="0" smtClean="0"/>
              <a:t>- évaluation psychopédagogique</a:t>
            </a:r>
          </a:p>
          <a:p>
            <a:r>
              <a:rPr lang="fr-FR" dirty="0" smtClean="0"/>
              <a:t>- plan d’intervention personnalisé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8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36" y="1215356"/>
            <a:ext cx="7404076" cy="36344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8" y="195834"/>
            <a:ext cx="9720072" cy="1499616"/>
          </a:xfrm>
        </p:spPr>
        <p:txBody>
          <a:bodyPr/>
          <a:lstStyle/>
          <a:p>
            <a:r>
              <a:rPr lang="fr-FR" dirty="0"/>
              <a:t>Interventions en milieu scolaire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00880" y="4849811"/>
            <a:ext cx="7262788" cy="1808163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www.Ancingin.comdva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Partie 3:</a:t>
            </a:r>
            <a:br>
              <a:rPr lang="fr-FR" dirty="0" smtClean="0"/>
            </a:br>
            <a:r>
              <a:rPr lang="fr-FR" dirty="0" smtClean="0"/>
              <a:t>Le traitement pharmacologique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539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pharmacologique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les interventions psychosociales n’améliorent pas les comportements problématiques, il faut envisager l’utilisation d’une médications.  Voici les grands principes:</a:t>
            </a:r>
          </a:p>
          <a:p>
            <a:r>
              <a:rPr lang="fr-FR" dirty="0" smtClean="0"/>
              <a:t>1. Il faut d’abord essayer les médicaments contre le TDAH si ce diagnostic est établi.</a:t>
            </a:r>
          </a:p>
          <a:p>
            <a:r>
              <a:rPr lang="fr-FR" dirty="0" smtClean="0"/>
              <a:t>2. Les stimulants sont fortement recommandés: essayer </a:t>
            </a:r>
            <a:r>
              <a:rPr lang="fr-FR" b="1" dirty="0" smtClean="0"/>
              <a:t>le </a:t>
            </a:r>
            <a:r>
              <a:rPr lang="fr-FR" b="1" dirty="0" err="1" smtClean="0"/>
              <a:t>méthylphénidate</a:t>
            </a:r>
            <a:r>
              <a:rPr lang="fr-FR" b="1" dirty="0" smtClean="0"/>
              <a:t> </a:t>
            </a:r>
            <a:r>
              <a:rPr lang="fr-FR" dirty="0" smtClean="0"/>
              <a:t>et l’</a:t>
            </a:r>
            <a:r>
              <a:rPr lang="fr-FR" b="1" dirty="0" smtClean="0"/>
              <a:t>amphétamine</a:t>
            </a:r>
            <a:r>
              <a:rPr lang="fr-FR" dirty="0" smtClean="0"/>
              <a:t> avant d’utiliser d’autres catégories; </a:t>
            </a:r>
            <a:r>
              <a:rPr lang="fr-FR" dirty="0"/>
              <a:t>de plus,  il faut tenter d’augmenter la dose si le comportement n’est pas contrôlé avant de considérer une autre classe, pourvu que la dose soit bien tolérée. </a:t>
            </a:r>
            <a:endParaRPr lang="fr-FR" dirty="0" smtClean="0"/>
          </a:p>
          <a:p>
            <a:r>
              <a:rPr lang="fr-FR" dirty="0" smtClean="0"/>
              <a:t>3. Les </a:t>
            </a:r>
            <a:r>
              <a:rPr lang="fr-FR" b="1" dirty="0" smtClean="0"/>
              <a:t>alpha-2 agonistes</a:t>
            </a:r>
            <a:r>
              <a:rPr lang="fr-FR" dirty="0" smtClean="0"/>
              <a:t> et l’</a:t>
            </a:r>
            <a:r>
              <a:rPr lang="fr-FR" b="1" dirty="0" err="1" smtClean="0"/>
              <a:t>atomoxétine</a:t>
            </a:r>
            <a:r>
              <a:rPr lang="fr-FR" dirty="0" smtClean="0"/>
              <a:t> sont recommandés dans certaines conditions pour le comportement perturbateur associé au TDAH, mais pas pour l’agressivité. </a:t>
            </a:r>
          </a:p>
        </p:txBody>
      </p:sp>
    </p:spTree>
    <p:extLst>
      <p:ext uri="{BB962C8B-B14F-4D97-AF65-F5344CB8AC3E}">
        <p14:creationId xmlns:p14="http://schemas.microsoft.com/office/powerpoint/2010/main" val="9721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9436100" cy="68453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34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Traitement pharmacologique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mtClean="0"/>
              <a:t>4. Il existe des données probantes sur l’efficacité de la rispéridone pour le traitement des comportements perturbateurs et agressifs, quel que soit le QI.</a:t>
            </a:r>
          </a:p>
          <a:p>
            <a:r>
              <a:rPr lang="fr-FR" smtClean="0"/>
              <a:t>- utile chez jeune avec TOP ou TC et TDAH mais dont le comportement ne s’est pas amélioré avec le traitement du TDAH;</a:t>
            </a:r>
          </a:p>
          <a:p>
            <a:r>
              <a:rPr lang="fr-FR" smtClean="0"/>
              <a:t>- utile si TOP ou TC sans TDAH;</a:t>
            </a:r>
          </a:p>
          <a:p>
            <a:r>
              <a:rPr lang="fr-FR" smtClean="0"/>
              <a:t>- envisager l’arrêt après un traitement efficace d’une durée de 3 mois.</a:t>
            </a:r>
          </a:p>
          <a:p>
            <a:r>
              <a:rPr lang="fr-FR" smtClean="0"/>
              <a:t>- toutefois, les effets secondaires sont importants:</a:t>
            </a:r>
          </a:p>
          <a:p>
            <a:pPr lvl="1"/>
            <a:r>
              <a:rPr lang="fr-FR" smtClean="0"/>
              <a:t>effets secondaires métaboliques: prise de poids, IMC, TT, bilan lipidique (TG), glucose, insuline, enzymes hépatiques;</a:t>
            </a:r>
          </a:p>
          <a:p>
            <a:pPr lvl="1"/>
            <a:r>
              <a:rPr lang="fr-FR" smtClean="0"/>
              <a:t>effets hormonaux: prolactine élevée et anomalie thyroïdienne; risque de diminution DMO et perturbation du développement sexuel</a:t>
            </a:r>
          </a:p>
          <a:p>
            <a:pPr lvl="1"/>
            <a:r>
              <a:rPr lang="fr-FR" smtClean="0"/>
              <a:t>effets extrapyramidaux: akathisie, parkinsonisme, dyskinésie tardive, dystonie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559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L’information contenue dans cette présentation est inspirée d’une </a:t>
            </a:r>
            <a:r>
              <a:rPr lang="fr-FR" dirty="0" smtClean="0"/>
              <a:t>formation </a:t>
            </a:r>
            <a:r>
              <a:rPr lang="fr-FR" dirty="0" smtClean="0"/>
              <a:t>en ligne</a:t>
            </a:r>
          </a:p>
          <a:p>
            <a:r>
              <a:rPr lang="fr-FR" dirty="0" err="1" smtClean="0">
                <a:hlinkClick r:id="rId2"/>
              </a:rPr>
              <a:t>www.A</a:t>
            </a:r>
            <a:r>
              <a:rPr lang="fr-FR" dirty="0" err="1">
                <a:hlinkClick r:id="rId2"/>
              </a:rPr>
              <a:t>ncingin.com</a:t>
            </a:r>
            <a:r>
              <a:rPr lang="fr-FR" dirty="0" err="1" smtClean="0">
                <a:hlinkClick r:id="rId2"/>
              </a:rPr>
              <a:t>dva</a:t>
            </a:r>
            <a:r>
              <a:rPr lang="fr-FR" dirty="0" smtClean="0"/>
              <a:t>.</a:t>
            </a:r>
          </a:p>
          <a:p>
            <a:r>
              <a:rPr lang="fr-FR" dirty="0" smtClean="0"/>
              <a:t>Cette formation est approuvée par la Société Canadienne de pédiatrie.</a:t>
            </a:r>
          </a:p>
          <a:p>
            <a:r>
              <a:rPr lang="fr-FR" dirty="0" smtClean="0"/>
              <a:t>Cette formation répond à l’objectif #93 du CMFC.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89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1" y="7340"/>
            <a:ext cx="9257642" cy="67376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www.Ancingin.comdva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Traitement </a:t>
            </a:r>
            <a:r>
              <a:rPr lang="fr-FR" dirty="0" smtClean="0"/>
              <a:t>pharmacologique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. </a:t>
            </a:r>
            <a:r>
              <a:rPr lang="fr-FR" b="1" dirty="0" err="1" smtClean="0"/>
              <a:t>Guanfacine</a:t>
            </a:r>
            <a:r>
              <a:rPr lang="fr-FR" b="1" dirty="0" smtClean="0"/>
              <a:t>: </a:t>
            </a:r>
            <a:r>
              <a:rPr lang="fr-FR" dirty="0" smtClean="0"/>
              <a:t>recommandé chez les enfants avec TDAH ayant TOP; monothérapie ou associé à psychostimulant; l’arrêt abrupt peut causer une tachycardie et une HTA rebond.</a:t>
            </a:r>
          </a:p>
          <a:p>
            <a:endParaRPr lang="fr-FR" dirty="0"/>
          </a:p>
          <a:p>
            <a:r>
              <a:rPr lang="fr-FR" dirty="0"/>
              <a:t>6</a:t>
            </a:r>
            <a:r>
              <a:rPr lang="fr-FR" dirty="0" smtClean="0"/>
              <a:t>. </a:t>
            </a:r>
            <a:r>
              <a:rPr lang="fr-FR" b="1" dirty="0" err="1" smtClean="0"/>
              <a:t>Clonidine</a:t>
            </a:r>
            <a:r>
              <a:rPr lang="fr-FR" b="1" dirty="0" smtClean="0"/>
              <a:t>:</a:t>
            </a:r>
            <a:r>
              <a:rPr lang="fr-FR" dirty="0" smtClean="0"/>
              <a:t> qualité des preuves très faible et qu’une légère amélioration des troubles de comportements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842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pharmacologique (</a:t>
            </a:r>
            <a:r>
              <a:rPr lang="fr-FR" dirty="0" smtClean="0"/>
              <a:t>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 Les stabilisateurs de l’humeur: qualité des preuves est faible (lithium, </a:t>
            </a:r>
            <a:r>
              <a:rPr lang="fr-FR" dirty="0" err="1" smtClean="0"/>
              <a:t>valproate</a:t>
            </a:r>
            <a:r>
              <a:rPr lang="fr-FR" dirty="0" smtClean="0"/>
              <a:t>, carbamazépine)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C00000"/>
                </a:solidFill>
              </a:rPr>
              <a:t>DONC: les médicaments ayant une efficacité modérée à importante avec une qualité de preuves élevée sont: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- les stimulants,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- la </a:t>
            </a:r>
            <a:r>
              <a:rPr lang="fr-FR" dirty="0" err="1" smtClean="0">
                <a:solidFill>
                  <a:srgbClr val="C00000"/>
                </a:solidFill>
              </a:rPr>
              <a:t>rispéridone</a:t>
            </a:r>
            <a:r>
              <a:rPr lang="fr-FR" dirty="0" smtClean="0">
                <a:solidFill>
                  <a:srgbClr val="C00000"/>
                </a:solidFill>
              </a:rPr>
              <a:t>.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8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résumé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084831"/>
            <a:ext cx="9720073" cy="441222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1. Tenir compte du contexte biopsychosocial lors de l’évaluation d’un jeune présentant un comportement d’opposition et d’agressivité: considérer les processus mentaux de l’enfant, la dynamique familiale et les relations avec les camarades.</a:t>
            </a:r>
          </a:p>
          <a:p>
            <a:r>
              <a:rPr lang="fr-FR" dirty="0" smtClean="0"/>
              <a:t>2. Les interventions psychosociales devraient toujours représenter le traitement de première ligne: des interventions </a:t>
            </a:r>
            <a:r>
              <a:rPr lang="fr-FR" dirty="0" err="1" smtClean="0"/>
              <a:t>cognitivo</a:t>
            </a:r>
            <a:r>
              <a:rPr lang="fr-FR" dirty="0" smtClean="0"/>
              <a:t> comportementales auprès du jeune, des interventions auprès des parents et auprès du milieu scolaire.</a:t>
            </a:r>
          </a:p>
          <a:p>
            <a:r>
              <a:rPr lang="fr-FR" dirty="0" smtClean="0"/>
              <a:t>3. Chez le jeune présentant un TOP ou TC ainsi qu’un TDAH, les traitements du TDAH devraient être utilisés en premier lieu, en commençant par les psychostimulants.</a:t>
            </a:r>
          </a:p>
          <a:p>
            <a:r>
              <a:rPr lang="fr-FR" dirty="0" smtClean="0"/>
              <a:t>4. Le patient avec TDAH dont le comportement ne s’améliore pas sous psychostimulant ou si le jeune a un comportement perturbateur sans TDAH, tenter la </a:t>
            </a:r>
            <a:r>
              <a:rPr lang="fr-FR" dirty="0" err="1" smtClean="0"/>
              <a:t>rispéridone</a:t>
            </a:r>
            <a:r>
              <a:rPr lang="fr-FR" dirty="0" smtClean="0"/>
              <a:t>.</a:t>
            </a:r>
          </a:p>
          <a:p>
            <a:r>
              <a:rPr lang="fr-FR" dirty="0" smtClean="0"/>
              <a:t>5. Il fait assurer un suivi et des prises de sang chez l’enfant prenant de la </a:t>
            </a:r>
            <a:r>
              <a:rPr lang="fr-FR" dirty="0" err="1" smtClean="0"/>
              <a:t>rispéridone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048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- </a:t>
            </a:r>
            <a:r>
              <a:rPr lang="fr-FR" dirty="0">
                <a:hlinkClick r:id="rId2"/>
              </a:rPr>
              <a:t>www.Ancingin.comdva</a:t>
            </a:r>
            <a:r>
              <a:rPr lang="fr-FR" dirty="0"/>
              <a:t>.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Textbook</a:t>
            </a:r>
            <a:r>
              <a:rPr lang="fr-FR" dirty="0" smtClean="0"/>
              <a:t> of </a:t>
            </a:r>
            <a:r>
              <a:rPr lang="fr-FR" dirty="0" err="1" smtClean="0"/>
              <a:t>Pediatric</a:t>
            </a:r>
            <a:r>
              <a:rPr lang="fr-FR" dirty="0" smtClean="0"/>
              <a:t> Care, </a:t>
            </a:r>
            <a:r>
              <a:rPr lang="fr-FR" dirty="0" err="1" smtClean="0"/>
              <a:t>McInerny</a:t>
            </a:r>
            <a:r>
              <a:rPr lang="fr-FR" dirty="0" smtClean="0"/>
              <a:t> et al. American </a:t>
            </a:r>
            <a:r>
              <a:rPr lang="fr-FR" dirty="0" err="1" smtClean="0"/>
              <a:t>Academy</a:t>
            </a:r>
            <a:r>
              <a:rPr lang="fr-FR" dirty="0" smtClean="0"/>
              <a:t> of </a:t>
            </a:r>
            <a:r>
              <a:rPr lang="fr-FR" dirty="0" err="1" smtClean="0"/>
              <a:t>Pediatrics</a:t>
            </a:r>
            <a:r>
              <a:rPr lang="fr-FR" dirty="0" smtClean="0"/>
              <a:t>. 2009.</a:t>
            </a:r>
          </a:p>
          <a:p>
            <a:r>
              <a:rPr lang="fr-FR" dirty="0" smtClean="0"/>
              <a:t>- </a:t>
            </a:r>
            <a:r>
              <a:rPr lang="fr-CA" i="1" dirty="0"/>
              <a:t>Médecin du Québec, vol.52, </a:t>
            </a:r>
            <a:r>
              <a:rPr lang="fr-CA" i="1" dirty="0" err="1"/>
              <a:t>num</a:t>
            </a:r>
            <a:r>
              <a:rPr lang="fr-CA" i="1"/>
              <a:t> 5,mai </a:t>
            </a:r>
            <a:r>
              <a:rPr lang="fr-CA" i="1" smtClean="0"/>
              <a:t>2017.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8864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1750614"/>
            <a:ext cx="9720073" cy="455874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1. Évaluer les troubles comportementaux chez l’enfant et l’adolescent: obtenir une anamnèse complète en faisant appel à différentes sources d’informations: la perception de l’enfant, les parents, la garderie, l’école, etc.</a:t>
            </a:r>
          </a:p>
          <a:p>
            <a:r>
              <a:rPr lang="fr-FR" dirty="0" smtClean="0"/>
              <a:t>2. </a:t>
            </a:r>
            <a:r>
              <a:rPr lang="fr-FR" dirty="0"/>
              <a:t>C</a:t>
            </a:r>
            <a:r>
              <a:rPr lang="fr-FR" dirty="0" smtClean="0"/>
              <a:t>onnaître le diagnostic différentiel en utilisant un modèle biopsychosocial.</a:t>
            </a:r>
          </a:p>
          <a:p>
            <a:pPr lvl="1"/>
            <a:r>
              <a:rPr lang="fr-FR" dirty="0" smtClean="0"/>
              <a:t>Rechercher les problèmes médicaux</a:t>
            </a:r>
          </a:p>
          <a:p>
            <a:pPr lvl="1"/>
            <a:r>
              <a:rPr lang="fr-FR" dirty="0" smtClean="0"/>
              <a:t>Rechercher les facteurs psychosociaux</a:t>
            </a:r>
          </a:p>
          <a:p>
            <a:r>
              <a:rPr lang="fr-FR" dirty="0"/>
              <a:t>3</a:t>
            </a:r>
            <a:r>
              <a:rPr lang="fr-FR" dirty="0" smtClean="0"/>
              <a:t>. Décrire la prise en charge des comportements perturbateurs et agressifs chez les jeunes ayant des troubles comportementaux avec ou sans TDAH 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se familiariser avec les interventions cliniques</a:t>
            </a:r>
          </a:p>
          <a:p>
            <a:pPr lvl="1"/>
            <a:r>
              <a:rPr lang="fr-FR" dirty="0" smtClean="0"/>
              <a:t> connaître les traitements </a:t>
            </a:r>
            <a:r>
              <a:rPr lang="fr-FR" dirty="0" smtClean="0"/>
              <a:t>pharmacologiques: </a:t>
            </a:r>
            <a:r>
              <a:rPr lang="fr-FR" dirty="0" smtClean="0"/>
              <a:t>TDAH, un TOP (trouble oppositionnel avec provocation) ou un TC (trouble es conduites)..</a:t>
            </a:r>
          </a:p>
          <a:p>
            <a:r>
              <a:rPr lang="fr-FR" dirty="0"/>
              <a:t>4</a:t>
            </a:r>
            <a:r>
              <a:rPr lang="fr-FR" dirty="0" smtClean="0"/>
              <a:t>. Expliquer comment surveiller correctement  l’innocuité des médicaments antipsychotiques dans ce groupe d’âge.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9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5104516"/>
            <a:ext cx="7772400" cy="1463040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Partie 1: </a:t>
            </a:r>
            <a:br>
              <a:rPr lang="fr-FR" sz="4000" dirty="0" smtClean="0"/>
            </a:br>
            <a:r>
              <a:rPr lang="fr-FR" sz="4000" dirty="0" smtClean="0"/>
              <a:t>L’évaluation des problèmes comportementaux </a:t>
            </a:r>
            <a:r>
              <a:rPr lang="fr-FR" sz="4000" dirty="0"/>
              <a:t>chez </a:t>
            </a:r>
            <a:r>
              <a:rPr lang="fr-FR" sz="4000" dirty="0" smtClean="0"/>
              <a:t>l’enfant et l’adolescent: un modèle biopsychosocial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497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modèle biopsychosocial d’apparition du comportement agressif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0263" y="1896100"/>
            <a:ext cx="6706854" cy="4256273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www.Ancingin.comdva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facteurs de risque du comportement agressif et oppositionnel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247147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1. </a:t>
            </a:r>
            <a:r>
              <a:rPr lang="fr-FR" dirty="0"/>
              <a:t> </a:t>
            </a:r>
            <a:r>
              <a:rPr lang="fr-FR" u="sng" dirty="0" smtClean="0"/>
              <a:t>Les problèmes médicaux</a:t>
            </a:r>
            <a:r>
              <a:rPr lang="fr-FR" dirty="0" smtClean="0"/>
              <a:t>: atteinte auditive, dépression, troubles anxieux, autres diagnostics psychiatriques </a:t>
            </a:r>
          </a:p>
          <a:p>
            <a:endParaRPr lang="fr-FR" u="sng" dirty="0"/>
          </a:p>
          <a:p>
            <a:r>
              <a:rPr lang="fr-FR" u="sng" dirty="0" smtClean="0"/>
              <a:t>2. La prédisposition biologique</a:t>
            </a:r>
            <a:r>
              <a:rPr lang="fr-FR" dirty="0" smtClean="0"/>
              <a:t>: histoire familiale de comportements antisociaux et agressifs, dépression chez la mère, substances psychoactives prises par la mère.</a:t>
            </a:r>
          </a:p>
          <a:p>
            <a:endParaRPr lang="fr-FR" dirty="0" smtClean="0"/>
          </a:p>
          <a:p>
            <a:r>
              <a:rPr lang="fr-FR" dirty="0"/>
              <a:t>3</a:t>
            </a:r>
            <a:r>
              <a:rPr lang="fr-FR" dirty="0" smtClean="0"/>
              <a:t>. </a:t>
            </a:r>
            <a:r>
              <a:rPr lang="fr-FR" u="sng" dirty="0" smtClean="0"/>
              <a:t>Le contexte socioculturel</a:t>
            </a:r>
            <a:r>
              <a:rPr lang="fr-FR" dirty="0" smtClean="0"/>
              <a:t>: violence ou traumatismes dans la famille, faible revenu, faible niveau de scolarité, violence dans le milieu, abus de substance:</a:t>
            </a:r>
          </a:p>
          <a:p>
            <a:pPr lvl="2"/>
            <a:r>
              <a:rPr lang="fr-FR" i="1" dirty="0" smtClean="0"/>
              <a:t>« La consommation précoce de drogues à l’adolescence est associée à de nombreux effets indésirables (</a:t>
            </a:r>
            <a:r>
              <a:rPr lang="mr-IN" i="1" dirty="0" smtClean="0"/>
              <a:t>…</a:t>
            </a:r>
            <a:r>
              <a:rPr lang="fr-CA" i="1" dirty="0" smtClean="0"/>
              <a:t>) dont la délinquance ainsi que les comportements délictueux et violents ». Médecin du Québec, vol.52, </a:t>
            </a:r>
            <a:r>
              <a:rPr lang="fr-CA" i="1" dirty="0" err="1" smtClean="0"/>
              <a:t>num</a:t>
            </a:r>
            <a:r>
              <a:rPr lang="fr-CA" i="1" dirty="0" smtClean="0"/>
              <a:t> 5,mai 2017</a:t>
            </a:r>
            <a:endParaRPr lang="fr-FR" dirty="0" smtClean="0"/>
          </a:p>
          <a:p>
            <a:r>
              <a:rPr lang="fr-FR" dirty="0"/>
              <a:t>4</a:t>
            </a:r>
            <a:r>
              <a:rPr lang="fr-FR" dirty="0" smtClean="0"/>
              <a:t>. </a:t>
            </a:r>
            <a:r>
              <a:rPr lang="fr-FR" u="sng" dirty="0" smtClean="0"/>
              <a:t>Relations avec les camarades</a:t>
            </a:r>
            <a:r>
              <a:rPr lang="fr-FR" dirty="0" smtClean="0"/>
              <a:t>: rejet, intimidation, groupe de camarades déviants, conflits avec les pairs</a:t>
            </a:r>
          </a:p>
          <a:p>
            <a:endParaRPr lang="fr-FR" dirty="0" smtClean="0"/>
          </a:p>
          <a:p>
            <a:r>
              <a:rPr lang="fr-FR" dirty="0" smtClean="0"/>
              <a:t>5. </a:t>
            </a:r>
            <a:r>
              <a:rPr lang="fr-FR" u="sng" dirty="0" smtClean="0"/>
              <a:t>Facteurs parentaux et familiaux</a:t>
            </a:r>
            <a:r>
              <a:rPr lang="fr-FR" dirty="0" smtClean="0"/>
              <a:t>: retrait de l’affection, recours à la culpabilité, hostilité, rejet, supervision minimale, manque d’attachement.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9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facteurs de risque du comportement agressif et </a:t>
            </a:r>
            <a:r>
              <a:rPr lang="fr-FR" dirty="0" smtClean="0"/>
              <a:t>oppositionnel 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6</a:t>
            </a:r>
            <a:r>
              <a:rPr lang="fr-FR" dirty="0" smtClean="0"/>
              <a:t>. </a:t>
            </a:r>
            <a:r>
              <a:rPr lang="fr-FR" u="sng" dirty="0" smtClean="0"/>
              <a:t>Processus mentaux en fonction de l’étape de développement</a:t>
            </a:r>
            <a:r>
              <a:rPr lang="fr-FR" u="sng" dirty="0"/>
              <a:t> </a:t>
            </a:r>
            <a:r>
              <a:rPr lang="fr-FR" u="sng" dirty="0" smtClean="0"/>
              <a:t>et en fonction de troubles psychiatriques</a:t>
            </a:r>
          </a:p>
          <a:p>
            <a:endParaRPr lang="fr-FR" u="sng" dirty="0" smtClean="0"/>
          </a:p>
          <a:p>
            <a:r>
              <a:rPr lang="fr-FR" dirty="0" smtClean="0"/>
              <a:t>- insensibilité, froideur, peu d’empathie, (TSA)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dysrégulation</a:t>
            </a:r>
            <a:r>
              <a:rPr lang="fr-FR" dirty="0" smtClean="0"/>
              <a:t> affective, trouble de l’humeur ou trouble anxieux, </a:t>
            </a:r>
          </a:p>
          <a:p>
            <a:r>
              <a:rPr lang="fr-FR" dirty="0" smtClean="0"/>
              <a:t>- déficit des fonctions exécutives: impulsivité, hyperactivité, déficits de la mémoire, (TDAH)</a:t>
            </a:r>
          </a:p>
          <a:p>
            <a:r>
              <a:rPr lang="fr-FR" dirty="0" smtClean="0"/>
              <a:t>- compétences linguistiques, </a:t>
            </a:r>
          </a:p>
          <a:p>
            <a:r>
              <a:rPr lang="fr-FR" dirty="0" smtClean="0"/>
              <a:t>- déficits sociocognitifs (ex. perception d’hostilité lors d’événements ambigus; trouble de conduite)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2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des troubles de comportement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Faire appel à différentes sources d’information:</a:t>
            </a:r>
          </a:p>
          <a:p>
            <a:pPr lvl="1"/>
            <a:r>
              <a:rPr lang="fr-FR" dirty="0"/>
              <a:t>Perception de la situation par l’enfant</a:t>
            </a:r>
          </a:p>
          <a:p>
            <a:pPr lvl="1"/>
            <a:r>
              <a:rPr lang="fr-FR" dirty="0"/>
              <a:t>Perception des parents</a:t>
            </a:r>
          </a:p>
          <a:p>
            <a:pPr lvl="1"/>
            <a:r>
              <a:rPr lang="fr-FR" dirty="0"/>
              <a:t>Rapport provenant de l’école, la garderie, le service de garde,</a:t>
            </a:r>
            <a:r>
              <a:rPr lang="mr-IN" dirty="0" smtClean="0"/>
              <a:t>…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smtClean="0"/>
              <a:t>Considérer l’usage de différents outils pour compléter l’anamnèse:</a:t>
            </a:r>
          </a:p>
          <a:p>
            <a:pPr lvl="1"/>
            <a:r>
              <a:rPr lang="fr-FR" dirty="0" smtClean="0"/>
              <a:t>E</a:t>
            </a:r>
            <a:r>
              <a:rPr lang="fr-CA" dirty="0" err="1" smtClean="0"/>
              <a:t>ntrevue</a:t>
            </a:r>
            <a:r>
              <a:rPr lang="fr-CA" dirty="0" smtClean="0"/>
              <a:t> psychosociale HEADSSS</a:t>
            </a:r>
          </a:p>
          <a:p>
            <a:pPr lvl="1"/>
            <a:r>
              <a:rPr lang="fr-CA" dirty="0" smtClean="0"/>
              <a:t>M-CHAT (TSA)</a:t>
            </a:r>
          </a:p>
          <a:p>
            <a:pPr lvl="1"/>
            <a:r>
              <a:rPr lang="fr-CA" dirty="0" smtClean="0"/>
              <a:t>Weiss </a:t>
            </a:r>
            <a:r>
              <a:rPr lang="fr-CA" dirty="0" err="1" smtClean="0"/>
              <a:t>Symptom</a:t>
            </a:r>
            <a:r>
              <a:rPr lang="fr-CA" dirty="0" smtClean="0"/>
              <a:t> Record (TDAH, trouble d’</a:t>
            </a:r>
            <a:r>
              <a:rPr lang="fr-CA" dirty="0" err="1" smtClean="0"/>
              <a:t>oppositon</a:t>
            </a:r>
            <a:r>
              <a:rPr lang="fr-CA" dirty="0" smtClean="0"/>
              <a:t>, trouble de conduite, anxiété, dépression, abus</a:t>
            </a:r>
            <a:r>
              <a:rPr lang="mr-IN" dirty="0" smtClean="0"/>
              <a:t>…</a:t>
            </a:r>
            <a:r>
              <a:rPr lang="fr-CA" dirty="0"/>
              <a:t>)</a:t>
            </a:r>
            <a:endParaRPr lang="fr-CA" dirty="0" smtClean="0"/>
          </a:p>
          <a:p>
            <a:pPr lvl="1"/>
            <a:r>
              <a:rPr lang="fr-CA" dirty="0" smtClean="0"/>
              <a:t>SNAP-IV (TDAH)</a:t>
            </a:r>
            <a:endParaRPr lang="fr-CA" dirty="0"/>
          </a:p>
          <a:p>
            <a:pPr lvl="1"/>
            <a:r>
              <a:rPr lang="fr-CA" dirty="0" err="1" smtClean="0">
                <a:solidFill>
                  <a:srgbClr val="0070C0"/>
                </a:solidFill>
              </a:rPr>
              <a:t>attentiondeficit-info.com</a:t>
            </a:r>
            <a:r>
              <a:rPr lang="fr-CA" dirty="0" smtClean="0">
                <a:solidFill>
                  <a:srgbClr val="0070C0"/>
                </a:solidFill>
              </a:rPr>
              <a:t>: différents outils et questionnaire d’évaluation</a:t>
            </a:r>
            <a:endParaRPr lang="fr-CA" dirty="0">
              <a:solidFill>
                <a:srgbClr val="0070C0"/>
              </a:solidFill>
            </a:endParaRP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3148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Évaluation: HEADSSSS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7715" y="1971676"/>
            <a:ext cx="4823153" cy="433705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http://contemporarypediatrics.modernmedicine.com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90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e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Intégrale</Template>
  <TotalTime>15315</TotalTime>
  <Words>1200</Words>
  <Application>Microsoft Macintosh PowerPoint</Application>
  <PresentationFormat>Grand écran</PresentationFormat>
  <Paragraphs>119</Paragraphs>
  <Slides>24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Calibri</vt:lpstr>
      <vt:lpstr>Mangal</vt:lpstr>
      <vt:lpstr>Tw Cen MT</vt:lpstr>
      <vt:lpstr>Tw Cen MT Condensed</vt:lpstr>
      <vt:lpstr>Wingdings 3</vt:lpstr>
      <vt:lpstr>Intégrale</vt:lpstr>
      <vt:lpstr>comportement d’opposition et agressivité chez l’ enfant</vt:lpstr>
      <vt:lpstr>Présentation PowerPoint</vt:lpstr>
      <vt:lpstr>Objectifs</vt:lpstr>
      <vt:lpstr>Partie 1:  L’évaluation des problèmes comportementaux chez l’enfant et l’adolescent: un modèle biopsychosocial </vt:lpstr>
      <vt:lpstr>Le modèle biopsychosocial d’apparition du comportement agressif</vt:lpstr>
      <vt:lpstr>Les facteurs de risque du comportement agressif et oppositionnel</vt:lpstr>
      <vt:lpstr>Les facteurs de risque du comportement agressif et oppositionnel (suite)</vt:lpstr>
      <vt:lpstr>Évaluation des troubles de comportement</vt:lpstr>
      <vt:lpstr>Évaluation: HEADSSSS</vt:lpstr>
      <vt:lpstr>partie 2:  Intervention clinique</vt:lpstr>
      <vt:lpstr>Intervention clinique</vt:lpstr>
      <vt:lpstr>Interventions cognitivo comportementales pour les jeunes: les principes</vt:lpstr>
      <vt:lpstr>Interventions auprès des parents</vt:lpstr>
      <vt:lpstr>Interventions en milieu scolaire</vt:lpstr>
      <vt:lpstr>Interventions en milieu scolaire</vt:lpstr>
      <vt:lpstr>Partie 3: Le traitement pharmacologique</vt:lpstr>
      <vt:lpstr>Traitement pharmacologique</vt:lpstr>
      <vt:lpstr>Présentation PowerPoint</vt:lpstr>
      <vt:lpstr>Traitement pharmacologique (suite)</vt:lpstr>
      <vt:lpstr>Présentation PowerPoint</vt:lpstr>
      <vt:lpstr>Traitement pharmacologique (suite)</vt:lpstr>
      <vt:lpstr>Traitement pharmacologique (suite)</vt:lpstr>
      <vt:lpstr>En résumé</vt:lpstr>
      <vt:lpstr>Bibliographie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comportement d’opposition et l’agressivité chez les enfants et les adolescents</dc:title>
  <dc:creator>stefania vandelli</dc:creator>
  <cp:lastModifiedBy>stefania vandelli</cp:lastModifiedBy>
  <cp:revision>36</cp:revision>
  <dcterms:created xsi:type="dcterms:W3CDTF">2017-04-12T02:32:57Z</dcterms:created>
  <dcterms:modified xsi:type="dcterms:W3CDTF">2017-11-09T16:24:49Z</dcterms:modified>
</cp:coreProperties>
</file>