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58" r:id="rId10"/>
    <p:sldId id="271" r:id="rId11"/>
    <p:sldId id="263" r:id="rId12"/>
    <p:sldId id="272" r:id="rId13"/>
    <p:sldId id="259" r:id="rId14"/>
    <p:sldId id="273" r:id="rId15"/>
    <p:sldId id="278" r:id="rId16"/>
    <p:sldId id="274" r:id="rId17"/>
    <p:sldId id="276" r:id="rId18"/>
    <p:sldId id="275" r:id="rId19"/>
    <p:sldId id="277" r:id="rId20"/>
    <p:sldId id="260" r:id="rId21"/>
    <p:sldId id="261" r:id="rId22"/>
    <p:sldId id="262" r:id="rId2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CA" sz="3200" b="1" baseline="0" dirty="0"/>
              <a:t>Exposition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Feuil1!$A$2:$A$4</c:f>
              <c:strCache>
                <c:ptCount val="3"/>
                <c:pt idx="0">
                  <c:v>Nombre</c:v>
                </c:pt>
                <c:pt idx="1">
                  <c:v>Variété</c:v>
                </c:pt>
                <c:pt idx="2">
                  <c:v>Complexité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83</c:v>
                </c:pt>
                <c:pt idx="1">
                  <c:v>83</c:v>
                </c:pt>
                <c:pt idx="2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08-4EB4-BC8B-00141FCDFDB6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Feuil1!$A$2:$A$4</c:f>
              <c:strCache>
                <c:ptCount val="3"/>
                <c:pt idx="0">
                  <c:v>Nombre</c:v>
                </c:pt>
                <c:pt idx="1">
                  <c:v>Variété</c:v>
                </c:pt>
                <c:pt idx="2">
                  <c:v>Complexité</c:v>
                </c:pt>
              </c:strCache>
            </c:strRef>
          </c:cat>
          <c:val>
            <c:numRef>
              <c:f>Feuil1!$C$2:$C$4</c:f>
              <c:numCache>
                <c:formatCode>General</c:formatCode>
                <c:ptCount val="3"/>
                <c:pt idx="0">
                  <c:v>78</c:v>
                </c:pt>
                <c:pt idx="1">
                  <c:v>81</c:v>
                </c:pt>
                <c:pt idx="2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08-4EB4-BC8B-00141FCDFDB6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Feuil1!$A$2:$A$4</c:f>
              <c:strCache>
                <c:ptCount val="3"/>
                <c:pt idx="0">
                  <c:v>Nombre</c:v>
                </c:pt>
                <c:pt idx="1">
                  <c:v>Variété</c:v>
                </c:pt>
                <c:pt idx="2">
                  <c:v>Complexité</c:v>
                </c:pt>
              </c:strCache>
            </c:strRef>
          </c:cat>
          <c:val>
            <c:numRef>
              <c:f>Feuil1!$D$2:$D$4</c:f>
              <c:numCache>
                <c:formatCode>General</c:formatCode>
                <c:ptCount val="3"/>
                <c:pt idx="0">
                  <c:v>80</c:v>
                </c:pt>
                <c:pt idx="1">
                  <c:v>73</c:v>
                </c:pt>
                <c:pt idx="2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08-4EB4-BC8B-00141FCDFDB6}"/>
            </c:ext>
          </c:extLst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Feuil1!$A$2:$A$4</c:f>
              <c:strCache>
                <c:ptCount val="3"/>
                <c:pt idx="0">
                  <c:v>Nombre</c:v>
                </c:pt>
                <c:pt idx="1">
                  <c:v>Variété</c:v>
                </c:pt>
                <c:pt idx="2">
                  <c:v>Complexité</c:v>
                </c:pt>
              </c:strCache>
            </c:strRef>
          </c:cat>
          <c:val>
            <c:numRef>
              <c:f>Feuil1!$E$2:$E$4</c:f>
              <c:numCache>
                <c:formatCode>General</c:formatCode>
                <c:ptCount val="3"/>
                <c:pt idx="0">
                  <c:v>80</c:v>
                </c:pt>
                <c:pt idx="1">
                  <c:v>77</c:v>
                </c:pt>
                <c:pt idx="2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E08-4EB4-BC8B-00141FCDFDB6}"/>
            </c:ext>
          </c:extLst>
        </c:ser>
        <c:ser>
          <c:idx val="4"/>
          <c:order val="4"/>
          <c:tx>
            <c:strRef>
              <c:f>Feuil1!$F$1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Feuil1!$A$2:$A$4</c:f>
              <c:strCache>
                <c:ptCount val="3"/>
                <c:pt idx="0">
                  <c:v>Nombre</c:v>
                </c:pt>
                <c:pt idx="1">
                  <c:v>Variété</c:v>
                </c:pt>
                <c:pt idx="2">
                  <c:v>Complexité</c:v>
                </c:pt>
              </c:strCache>
            </c:strRef>
          </c:cat>
          <c:val>
            <c:numRef>
              <c:f>Feuil1!$F$2:$F$4</c:f>
              <c:numCache>
                <c:formatCode>General</c:formatCode>
                <c:ptCount val="3"/>
                <c:pt idx="0">
                  <c:v>92</c:v>
                </c:pt>
                <c:pt idx="1">
                  <c:v>84</c:v>
                </c:pt>
                <c:pt idx="2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E08-4EB4-BC8B-00141FCDFD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8914136"/>
        <c:axId val="498909544"/>
      </c:barChart>
      <c:catAx>
        <c:axId val="498914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98909544"/>
        <c:crosses val="autoZero"/>
        <c:auto val="1"/>
        <c:lblAlgn val="ctr"/>
        <c:lblOffset val="100"/>
        <c:noMultiLvlLbl val="0"/>
      </c:catAx>
      <c:valAx>
        <c:axId val="498909544"/>
        <c:scaling>
          <c:orientation val="minMax"/>
          <c:max val="100"/>
          <c:min val="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98914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CA" sz="3200" b="1" baseline="0" dirty="0"/>
              <a:t>Enseignement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Feuil1!$A$2:$A$4</c:f>
              <c:strCache>
                <c:ptCount val="3"/>
                <c:pt idx="0">
                  <c:v>Équilibre clinique/enseignement</c:v>
                </c:pt>
                <c:pt idx="1">
                  <c:v>Ratio résidents/superviseurs</c:v>
                </c:pt>
                <c:pt idx="2">
                  <c:v>Pertinence des activités cliniques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88</c:v>
                </c:pt>
                <c:pt idx="1">
                  <c:v>94</c:v>
                </c:pt>
                <c:pt idx="2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08-4EB4-BC8B-00141FCDFDB6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Feuil1!$A$2:$A$4</c:f>
              <c:strCache>
                <c:ptCount val="3"/>
                <c:pt idx="0">
                  <c:v>Équilibre clinique/enseignement</c:v>
                </c:pt>
                <c:pt idx="1">
                  <c:v>Ratio résidents/superviseurs</c:v>
                </c:pt>
                <c:pt idx="2">
                  <c:v>Pertinence des activités cliniques</c:v>
                </c:pt>
              </c:strCache>
            </c:strRef>
          </c:cat>
          <c:val>
            <c:numRef>
              <c:f>Feuil1!$C$2:$C$4</c:f>
              <c:numCache>
                <c:formatCode>General</c:formatCode>
                <c:ptCount val="3"/>
                <c:pt idx="0">
                  <c:v>82</c:v>
                </c:pt>
                <c:pt idx="1">
                  <c:v>93</c:v>
                </c:pt>
                <c:pt idx="2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08-4EB4-BC8B-00141FCDFDB6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Feuil1!$A$2:$A$4</c:f>
              <c:strCache>
                <c:ptCount val="3"/>
                <c:pt idx="0">
                  <c:v>Équilibre clinique/enseignement</c:v>
                </c:pt>
                <c:pt idx="1">
                  <c:v>Ratio résidents/superviseurs</c:v>
                </c:pt>
                <c:pt idx="2">
                  <c:v>Pertinence des activités cliniques</c:v>
                </c:pt>
              </c:strCache>
            </c:strRef>
          </c:cat>
          <c:val>
            <c:numRef>
              <c:f>Feuil1!$D$2:$D$4</c:f>
              <c:numCache>
                <c:formatCode>General</c:formatCode>
                <c:ptCount val="3"/>
                <c:pt idx="0">
                  <c:v>75</c:v>
                </c:pt>
                <c:pt idx="1">
                  <c:v>91</c:v>
                </c:pt>
                <c:pt idx="2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08-4EB4-BC8B-00141FCDFDB6}"/>
            </c:ext>
          </c:extLst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Feuil1!$A$2:$A$4</c:f>
              <c:strCache>
                <c:ptCount val="3"/>
                <c:pt idx="0">
                  <c:v>Équilibre clinique/enseignement</c:v>
                </c:pt>
                <c:pt idx="1">
                  <c:v>Ratio résidents/superviseurs</c:v>
                </c:pt>
                <c:pt idx="2">
                  <c:v>Pertinence des activités cliniques</c:v>
                </c:pt>
              </c:strCache>
            </c:strRef>
          </c:cat>
          <c:val>
            <c:numRef>
              <c:f>Feuil1!$E$2:$E$4</c:f>
              <c:numCache>
                <c:formatCode>General</c:formatCode>
                <c:ptCount val="3"/>
                <c:pt idx="0">
                  <c:v>81</c:v>
                </c:pt>
                <c:pt idx="1">
                  <c:v>94</c:v>
                </c:pt>
                <c:pt idx="2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E08-4EB4-BC8B-00141FCDFDB6}"/>
            </c:ext>
          </c:extLst>
        </c:ser>
        <c:ser>
          <c:idx val="4"/>
          <c:order val="4"/>
          <c:tx>
            <c:strRef>
              <c:f>Feuil1!$F$1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Feuil1!$A$2:$A$4</c:f>
              <c:strCache>
                <c:ptCount val="3"/>
                <c:pt idx="0">
                  <c:v>Équilibre clinique/enseignement</c:v>
                </c:pt>
                <c:pt idx="1">
                  <c:v>Ratio résidents/superviseurs</c:v>
                </c:pt>
                <c:pt idx="2">
                  <c:v>Pertinence des activités cliniques</c:v>
                </c:pt>
              </c:strCache>
            </c:strRef>
          </c:cat>
          <c:val>
            <c:numRef>
              <c:f>Feuil1!$F$2:$F$4</c:f>
              <c:numCache>
                <c:formatCode>General</c:formatCode>
                <c:ptCount val="3"/>
                <c:pt idx="0">
                  <c:v>93</c:v>
                </c:pt>
                <c:pt idx="1">
                  <c:v>95</c:v>
                </c:pt>
                <c:pt idx="2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E08-4EB4-BC8B-00141FCDFD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8914136"/>
        <c:axId val="498909544"/>
      </c:barChart>
      <c:catAx>
        <c:axId val="498914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98909544"/>
        <c:crosses val="autoZero"/>
        <c:auto val="1"/>
        <c:lblAlgn val="ctr"/>
        <c:lblOffset val="100"/>
        <c:noMultiLvlLbl val="0"/>
      </c:catAx>
      <c:valAx>
        <c:axId val="498909544"/>
        <c:scaling>
          <c:orientation val="minMax"/>
          <c:max val="100"/>
          <c:min val="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98914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B2AE-6A4C-4BAA-9607-E622FFD34708}" type="datetimeFigureOut">
              <a:rPr lang="fr-CA" smtClean="0"/>
              <a:t>2017-11-30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9D0-3662-4D6D-9CC3-E895C387AAC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22096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B2AE-6A4C-4BAA-9607-E622FFD34708}" type="datetimeFigureOut">
              <a:rPr lang="fr-CA" smtClean="0"/>
              <a:t>2017-11-30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9D0-3662-4D6D-9CC3-E895C387AAC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0873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B2AE-6A4C-4BAA-9607-E622FFD34708}" type="datetimeFigureOut">
              <a:rPr lang="fr-CA" smtClean="0"/>
              <a:t>2017-11-30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9D0-3662-4D6D-9CC3-E895C387AAC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18262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B2AE-6A4C-4BAA-9607-E622FFD34708}" type="datetimeFigureOut">
              <a:rPr lang="fr-CA" smtClean="0"/>
              <a:t>2017-11-30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9D0-3662-4D6D-9CC3-E895C387AAC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96681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B2AE-6A4C-4BAA-9607-E622FFD34708}" type="datetimeFigureOut">
              <a:rPr lang="fr-CA" smtClean="0"/>
              <a:t>2017-11-30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9D0-3662-4D6D-9CC3-E895C387AAC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35774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B2AE-6A4C-4BAA-9607-E622FFD34708}" type="datetimeFigureOut">
              <a:rPr lang="fr-CA" smtClean="0"/>
              <a:t>2017-11-30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9D0-3662-4D6D-9CC3-E895C387AAC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40783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B2AE-6A4C-4BAA-9607-E622FFD34708}" type="datetimeFigureOut">
              <a:rPr lang="fr-CA" smtClean="0"/>
              <a:t>2017-11-30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9D0-3662-4D6D-9CC3-E895C387AAC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2853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B2AE-6A4C-4BAA-9607-E622FFD34708}" type="datetimeFigureOut">
              <a:rPr lang="fr-CA" smtClean="0"/>
              <a:t>2017-11-30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9D0-3662-4D6D-9CC3-E895C387AAC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98517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B2AE-6A4C-4BAA-9607-E622FFD34708}" type="datetimeFigureOut">
              <a:rPr lang="fr-CA" smtClean="0"/>
              <a:t>2017-11-30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9D0-3662-4D6D-9CC3-E895C387AAC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1736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B2AE-6A4C-4BAA-9607-E622FFD34708}" type="datetimeFigureOut">
              <a:rPr lang="fr-CA" smtClean="0"/>
              <a:t>2017-11-30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9D0-3662-4D6D-9CC3-E895C387AAC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07114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B2AE-6A4C-4BAA-9607-E622FFD34708}" type="datetimeFigureOut">
              <a:rPr lang="fr-CA" smtClean="0"/>
              <a:t>2017-11-30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9D0-3662-4D6D-9CC3-E895C387AAC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8797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EB2AE-6A4C-4BAA-9607-E622FFD34708}" type="datetimeFigureOut">
              <a:rPr lang="fr-CA" smtClean="0"/>
              <a:t>2017-11-30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FA9D0-3662-4D6D-9CC3-E895C387AAC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5690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edfam.umontreal.c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A" sz="4800" dirty="0" smtClean="0"/>
              <a:t>Comité du programme</a:t>
            </a:r>
            <a:br>
              <a:rPr lang="fr-CA" sz="4800" dirty="0" smtClean="0"/>
            </a:br>
            <a:r>
              <a:rPr lang="fr-CA" sz="4800" dirty="0" smtClean="0"/>
              <a:t>1</a:t>
            </a:r>
            <a:r>
              <a:rPr lang="fr-CA" sz="4800" baseline="30000" dirty="0" smtClean="0"/>
              <a:t>er</a:t>
            </a:r>
            <a:r>
              <a:rPr lang="fr-CA" sz="4800" dirty="0" smtClean="0"/>
              <a:t> décembre 2017</a:t>
            </a:r>
            <a:endParaRPr lang="fr-CA" sz="4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CA" sz="3600" dirty="0" smtClean="0"/>
              <a:t>Rapport du comité de l’enseignement des soins aux personnes âgées</a:t>
            </a:r>
            <a:endParaRPr lang="fr-CA" sz="3600" dirty="0"/>
          </a:p>
        </p:txBody>
      </p:sp>
    </p:spTree>
    <p:extLst>
      <p:ext uri="{BB962C8B-B14F-4D97-AF65-F5344CB8AC3E}">
        <p14:creationId xmlns:p14="http://schemas.microsoft.com/office/powerpoint/2010/main" val="1320779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</a:t>
            </a:r>
            <a:r>
              <a:rPr lang="fr-CA" dirty="0" smtClean="0"/>
              <a:t>es contacts essentiels, des succès 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/>
              <a:t>L</a:t>
            </a:r>
            <a:r>
              <a:rPr lang="fr-CA" dirty="0" smtClean="0"/>
              <a:t>’ implication </a:t>
            </a:r>
            <a:r>
              <a:rPr lang="fr-CA" dirty="0"/>
              <a:t>de la direction de l’enseignement et le travail avec la direction </a:t>
            </a:r>
            <a:r>
              <a:rPr lang="fr-CA" dirty="0" smtClean="0"/>
              <a:t>SAPA</a:t>
            </a:r>
          </a:p>
          <a:p>
            <a:endParaRPr lang="fr-CA" dirty="0" smtClean="0"/>
          </a:p>
          <a:p>
            <a:r>
              <a:rPr lang="fr-CA" dirty="0" smtClean="0"/>
              <a:t>Le </a:t>
            </a:r>
            <a:r>
              <a:rPr lang="fr-CA" dirty="0" smtClean="0"/>
              <a:t>directeur du département de médecine générale</a:t>
            </a:r>
          </a:p>
          <a:p>
            <a:pPr marL="0" indent="0">
              <a:buNone/>
            </a:pPr>
            <a:endParaRPr lang="fr-CA" dirty="0"/>
          </a:p>
          <a:p>
            <a:r>
              <a:rPr lang="fr-CA" dirty="0" smtClean="0"/>
              <a:t>L’implication </a:t>
            </a:r>
            <a:r>
              <a:rPr lang="fr-CA" dirty="0"/>
              <a:t>du directeur médical des soins aux âgés</a:t>
            </a:r>
          </a:p>
          <a:p>
            <a:endParaRPr lang="fr-CA" dirty="0"/>
          </a:p>
          <a:p>
            <a:r>
              <a:rPr lang="fr-CA" dirty="0"/>
              <a:t>L’implication des gestionnaires de projet/qualité des GMF-U </a:t>
            </a:r>
          </a:p>
          <a:p>
            <a:endParaRPr lang="fr-CA" dirty="0"/>
          </a:p>
          <a:p>
            <a:r>
              <a:rPr lang="fr-CA" dirty="0"/>
              <a:t>L’importance des autres directions professionnelles (DSP, DSI, DSM)</a:t>
            </a:r>
          </a:p>
          <a:p>
            <a:pPr marL="0" indent="0">
              <a:buNone/>
            </a:pP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32500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Plan de travail du MSSS et du DMFMU de l’UdeM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Merci +++ à Paule Lebel </a:t>
            </a:r>
          </a:p>
          <a:p>
            <a:endParaRPr lang="fr-CA" dirty="0"/>
          </a:p>
          <a:p>
            <a:r>
              <a:rPr lang="fr-CA" dirty="0" smtClean="0"/>
              <a:t>Le projet régional en Abitibi à Amos  … avec les 4 GMF-U ?</a:t>
            </a:r>
          </a:p>
          <a:p>
            <a:endParaRPr lang="fr-CA" dirty="0" smtClean="0"/>
          </a:p>
          <a:p>
            <a:r>
              <a:rPr lang="fr-CA" dirty="0" smtClean="0"/>
              <a:t>Le  projet en Mauricie-Centre du Québec sous la gouverne de la direction de l’enseignement avec la direction SAPA</a:t>
            </a:r>
          </a:p>
          <a:p>
            <a:endParaRPr lang="fr-CA" dirty="0"/>
          </a:p>
          <a:p>
            <a:r>
              <a:rPr lang="fr-CA" dirty="0" smtClean="0"/>
              <a:t>Verdun, un modèle , des ressources (secrétariat), une équipe de soins aigus . Merci +++ à Geneviève Dechene et son équipe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6482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Un exemple de travail avec les directions SAPA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sz="3200" dirty="0"/>
              <a:t>La recherche du meilleur site pour l’implantation de </a:t>
            </a:r>
            <a:r>
              <a:rPr lang="fr-CA" sz="3200" dirty="0" smtClean="0"/>
              <a:t>l’Unité en hébergement: des conditions </a:t>
            </a:r>
            <a:r>
              <a:rPr lang="fr-CA" sz="3200" dirty="0" smtClean="0"/>
              <a:t>essentielles</a:t>
            </a:r>
            <a:endParaRPr lang="fr-CA" sz="3200" dirty="0" smtClean="0"/>
          </a:p>
          <a:p>
            <a:r>
              <a:rPr lang="fr-CA" sz="3200" dirty="0" smtClean="0"/>
              <a:t>Une équipe engagée</a:t>
            </a:r>
          </a:p>
          <a:p>
            <a:r>
              <a:rPr lang="fr-CA" sz="3200" dirty="0" smtClean="0"/>
              <a:t>Des infirmières cliniciennes</a:t>
            </a:r>
          </a:p>
          <a:p>
            <a:r>
              <a:rPr lang="fr-CA" sz="3200" dirty="0" smtClean="0"/>
              <a:t>Des médecins intéressés, de bonnes pratiques</a:t>
            </a:r>
          </a:p>
          <a:p>
            <a:r>
              <a:rPr lang="fr-CA" sz="3200" dirty="0" smtClean="0"/>
              <a:t>Les locaux … jamais un frein</a:t>
            </a:r>
          </a:p>
          <a:p>
            <a:r>
              <a:rPr lang="fr-CA" sz="3200" dirty="0" smtClean="0"/>
              <a:t>La proximité pour les </a:t>
            </a:r>
            <a:r>
              <a:rPr lang="fr-CA" sz="3200" dirty="0" smtClean="0"/>
              <a:t>déplacements pour les résidents</a:t>
            </a:r>
            <a:endParaRPr lang="fr-CA" sz="3200" dirty="0" smtClean="0"/>
          </a:p>
          <a:p>
            <a:endParaRPr lang="fr-CA" sz="4000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36713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UFCI-U: un projet provincial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Nous serons en soutien à l’implantation des UFCI-U dans les autres RUIS du Québec</a:t>
            </a:r>
          </a:p>
          <a:p>
            <a:endParaRPr lang="fr-CA" dirty="0"/>
          </a:p>
          <a:p>
            <a:endParaRPr lang="fr-CA" dirty="0" smtClean="0"/>
          </a:p>
          <a:p>
            <a:r>
              <a:rPr lang="fr-CA" dirty="0" smtClean="0"/>
              <a:t>Plusieurs obstacles… des actions… la </a:t>
            </a:r>
            <a:r>
              <a:rPr lang="fr-CA" b="1" u="sng" dirty="0" smtClean="0"/>
              <a:t>pétition</a:t>
            </a:r>
            <a:r>
              <a:rPr lang="fr-CA" dirty="0" smtClean="0"/>
              <a:t> pour les MD en CHSLD</a:t>
            </a:r>
          </a:p>
          <a:p>
            <a:pPr marL="0" indent="0">
              <a:buNone/>
            </a:pPr>
            <a:r>
              <a:rPr lang="fr-CA" dirty="0" smtClean="0"/>
              <a:t>   On a besoin de vous tous. </a:t>
            </a:r>
            <a:endParaRPr lang="fr-CA" dirty="0" smtClean="0"/>
          </a:p>
          <a:p>
            <a:endParaRPr lang="fr-CA" dirty="0" smtClean="0"/>
          </a:p>
          <a:p>
            <a:r>
              <a:rPr lang="fr-CA" dirty="0" smtClean="0"/>
              <a:t>Un budget promis…en attente encore</a:t>
            </a:r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12619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</a:t>
            </a:r>
            <a:r>
              <a:rPr lang="fr-CA" dirty="0" smtClean="0"/>
              <a:t>es </a:t>
            </a:r>
            <a:r>
              <a:rPr lang="fr-CA" dirty="0" smtClean="0"/>
              <a:t>défis: les enseignants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/>
              <a:t>Le recrutement prioritaire des </a:t>
            </a:r>
            <a:r>
              <a:rPr lang="fr-CA" dirty="0" smtClean="0"/>
              <a:t>médecins (PREM): </a:t>
            </a:r>
            <a:r>
              <a:rPr lang="fr-CA" dirty="0"/>
              <a:t>lien avec les DRMG et directeur de </a:t>
            </a:r>
            <a:r>
              <a:rPr lang="fr-CA" dirty="0" smtClean="0"/>
              <a:t>département de médecine générale du C(I)USSS.</a:t>
            </a:r>
          </a:p>
          <a:p>
            <a:r>
              <a:rPr lang="fr-CA" dirty="0" smtClean="0"/>
              <a:t>Les liens entre ces MD et la CUMF</a:t>
            </a:r>
          </a:p>
          <a:p>
            <a:r>
              <a:rPr lang="fr-CA" dirty="0"/>
              <a:t>Les MD ne sont pas au </a:t>
            </a:r>
            <a:r>
              <a:rPr lang="fr-CA" b="1" dirty="0" smtClean="0"/>
              <a:t>GMF-U</a:t>
            </a:r>
            <a:r>
              <a:rPr lang="fr-CA" dirty="0" smtClean="0"/>
              <a:t> </a:t>
            </a:r>
            <a:r>
              <a:rPr lang="fr-CA" dirty="0"/>
              <a:t>: on leur </a:t>
            </a:r>
            <a:r>
              <a:rPr lang="fr-CA" dirty="0" smtClean="0"/>
              <a:t>donne </a:t>
            </a:r>
            <a:r>
              <a:rPr lang="fr-CA" dirty="0"/>
              <a:t>un </a:t>
            </a:r>
            <a:r>
              <a:rPr lang="fr-CA" dirty="0" smtClean="0"/>
              <a:t>titre</a:t>
            </a:r>
            <a:endParaRPr lang="fr-CA" dirty="0"/>
          </a:p>
          <a:p>
            <a:pPr marL="0" indent="0">
              <a:buNone/>
            </a:pPr>
            <a:endParaRPr lang="fr-CA" dirty="0" smtClean="0"/>
          </a:p>
          <a:p>
            <a:r>
              <a:rPr lang="fr-CA" dirty="0" smtClean="0"/>
              <a:t>La </a:t>
            </a:r>
            <a:r>
              <a:rPr lang="fr-CA" dirty="0"/>
              <a:t>formation pédagogique des nouveaux </a:t>
            </a:r>
            <a:r>
              <a:rPr lang="fr-CA" dirty="0" smtClean="0"/>
              <a:t>enseignants</a:t>
            </a:r>
          </a:p>
          <a:p>
            <a:r>
              <a:rPr lang="fr-CA" dirty="0" smtClean="0"/>
              <a:t>Former les enseignants aux activités d’apprentissage interprofessionnel de stage (AIS)</a:t>
            </a:r>
            <a:endParaRPr lang="fr-CA" dirty="0" smtClean="0"/>
          </a:p>
          <a:p>
            <a:endParaRPr lang="fr-CA" dirty="0" smtClean="0"/>
          </a:p>
          <a:p>
            <a:r>
              <a:rPr lang="fr-CA" dirty="0" smtClean="0"/>
              <a:t>Les processus d’évaluation des résidents</a:t>
            </a:r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35583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Des défis: l’évaluation </a:t>
            </a:r>
            <a:r>
              <a:rPr lang="fr-CA" dirty="0" smtClean="0"/>
              <a:t>du résident en SAD et CHSLD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 smtClean="0"/>
          </a:p>
          <a:p>
            <a:r>
              <a:rPr lang="fr-CA" dirty="0" smtClean="0"/>
              <a:t>Les outils: les fiches FOR-T SAPA  temps 12 et 18-24</a:t>
            </a:r>
          </a:p>
          <a:p>
            <a:endParaRPr lang="fr-CA" dirty="0"/>
          </a:p>
          <a:p>
            <a:r>
              <a:rPr lang="fr-CA" dirty="0" smtClean="0"/>
              <a:t>La transmission au comité d’évaluation de la CUMF du résident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00253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</a:t>
            </a:r>
            <a:r>
              <a:rPr lang="fr-CA" dirty="0" smtClean="0"/>
              <a:t>es </a:t>
            </a:r>
            <a:r>
              <a:rPr lang="fr-CA" dirty="0" smtClean="0"/>
              <a:t>défis: </a:t>
            </a:r>
            <a:r>
              <a:rPr lang="fr-CA" dirty="0" smtClean="0"/>
              <a:t>l’interprofessionnel… UFC</a:t>
            </a:r>
            <a:r>
              <a:rPr lang="fr-CA" b="1" u="sng" dirty="0" smtClean="0"/>
              <a:t>I</a:t>
            </a:r>
            <a:r>
              <a:rPr lang="fr-CA" dirty="0" smtClean="0"/>
              <a:t>-U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CA" dirty="0" smtClean="0"/>
          </a:p>
          <a:p>
            <a:r>
              <a:rPr lang="fr-CA" dirty="0" smtClean="0"/>
              <a:t>La présence de </a:t>
            </a:r>
            <a:r>
              <a:rPr lang="fr-CA" dirty="0"/>
              <a:t>stagiaires des autres </a:t>
            </a:r>
            <a:r>
              <a:rPr lang="fr-CA" dirty="0" smtClean="0"/>
              <a:t>disciplines; un travail en progression: la </a:t>
            </a:r>
            <a:r>
              <a:rPr lang="fr-CA" dirty="0"/>
              <a:t>table </a:t>
            </a:r>
            <a:r>
              <a:rPr lang="fr-CA" dirty="0" smtClean="0"/>
              <a:t>inter facultaire</a:t>
            </a:r>
          </a:p>
          <a:p>
            <a:r>
              <a:rPr lang="fr-CA" dirty="0" smtClean="0"/>
              <a:t>Le </a:t>
            </a:r>
            <a:r>
              <a:rPr lang="fr-CA" dirty="0"/>
              <a:t>recrutement des responsables de stages pour les autres professionnels</a:t>
            </a:r>
          </a:p>
          <a:p>
            <a:endParaRPr lang="fr-CA" dirty="0" smtClean="0"/>
          </a:p>
          <a:p>
            <a:r>
              <a:rPr lang="fr-CA" dirty="0" smtClean="0"/>
              <a:t>La coordination des horaires des différents stagiaires pour les activités d’apprentissage interprofessionnelle (AIS</a:t>
            </a:r>
            <a:r>
              <a:rPr lang="fr-CA" dirty="0" smtClean="0"/>
              <a:t>): le rôle essentiel d’un secrétaire</a:t>
            </a:r>
            <a:endParaRPr lang="fr-CA" dirty="0"/>
          </a:p>
          <a:p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279153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D</a:t>
            </a:r>
            <a:r>
              <a:rPr lang="fr-FR" b="1" dirty="0" smtClean="0">
                <a:solidFill>
                  <a:srgbClr val="0070C0"/>
                </a:solidFill>
              </a:rPr>
              <a:t>es défis: l’implantation du </a:t>
            </a:r>
            <a:r>
              <a:rPr lang="fr-FR" b="1" dirty="0" smtClean="0">
                <a:solidFill>
                  <a:srgbClr val="0070C0"/>
                </a:solidFill>
              </a:rPr>
              <a:t>Partenariat patient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8068294" cy="4351338"/>
          </a:xfrm>
        </p:spPr>
        <p:txBody>
          <a:bodyPr>
            <a:normAutofit/>
          </a:bodyPr>
          <a:lstStyle/>
          <a:p>
            <a:r>
              <a:rPr lang="fr-FR" dirty="0" smtClean="0"/>
              <a:t>Identification </a:t>
            </a:r>
            <a:r>
              <a:rPr lang="fr-FR" dirty="0" smtClean="0"/>
              <a:t>et formation </a:t>
            </a:r>
            <a:r>
              <a:rPr lang="fr-FR" dirty="0" smtClean="0"/>
              <a:t>de patients experts pour le support à la participation des patients</a:t>
            </a:r>
          </a:p>
          <a:p>
            <a:endParaRPr lang="fr-FR" dirty="0" smtClean="0"/>
          </a:p>
          <a:p>
            <a:r>
              <a:rPr lang="fr-FR" dirty="0" smtClean="0"/>
              <a:t>Formation par les  Activités d’apprentissage interprofessionnel de stage (AIS): Plan d’intervention intégrée, la révision des médicaments</a:t>
            </a:r>
            <a:r>
              <a:rPr lang="fr-FR" dirty="0" smtClean="0"/>
              <a:t>, </a:t>
            </a:r>
            <a:r>
              <a:rPr lang="fr-FR" dirty="0" smtClean="0"/>
              <a:t>les SCPD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Introduction </a:t>
            </a:r>
            <a:r>
              <a:rPr lang="fr-FR" dirty="0" smtClean="0"/>
              <a:t>patients/proches UFCI-U dans </a:t>
            </a:r>
            <a:r>
              <a:rPr lang="fr-FR" dirty="0" smtClean="0"/>
              <a:t>de futurs comités </a:t>
            </a:r>
            <a:r>
              <a:rPr lang="fr-FR" dirty="0" smtClean="0"/>
              <a:t>d’amélioration continue de la qualité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9520311" y="2704849"/>
            <a:ext cx="2067086" cy="2308324"/>
          </a:xfrm>
          <a:prstGeom prst="rect">
            <a:avLst/>
          </a:prstGeom>
          <a:solidFill>
            <a:srgbClr val="00B6FE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b="1" dirty="0"/>
              <a:t>Cadre de référence ministériel </a:t>
            </a:r>
            <a:endParaRPr lang="fr-CA" b="1" dirty="0" smtClean="0"/>
          </a:p>
          <a:p>
            <a:pPr algn="ctr"/>
            <a:r>
              <a:rPr lang="fr-CA" b="1" dirty="0" smtClean="0"/>
              <a:t>sur </a:t>
            </a:r>
            <a:r>
              <a:rPr lang="fr-CA" b="1" dirty="0"/>
              <a:t>le </a:t>
            </a:r>
            <a:r>
              <a:rPr lang="fr-CA" b="1" dirty="0" smtClean="0"/>
              <a:t>Partenariat </a:t>
            </a:r>
            <a:r>
              <a:rPr lang="fr-CA" b="1" dirty="0"/>
              <a:t>avec l’usager et ses proches </a:t>
            </a:r>
            <a:endParaRPr lang="fr-CA" b="1" dirty="0" smtClean="0"/>
          </a:p>
          <a:p>
            <a:pPr algn="ctr"/>
            <a:r>
              <a:rPr lang="fr-CA" b="1" dirty="0" smtClean="0"/>
              <a:t>en </a:t>
            </a:r>
            <a:r>
              <a:rPr lang="fr-CA" b="1" dirty="0"/>
              <a:t>santé et services sociaux </a:t>
            </a:r>
            <a:r>
              <a:rPr lang="fr-CA" b="1" dirty="0" smtClean="0"/>
              <a:t>:</a:t>
            </a:r>
          </a:p>
          <a:p>
            <a:pPr algn="ctr"/>
            <a:r>
              <a:rPr lang="fr-CA" b="1" dirty="0" smtClean="0"/>
              <a:t>À VENIR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8645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Des questions…pour le comité du programme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Avons-nous perdu des jours???  Avant un mois en gériatrie hospitalière et </a:t>
            </a:r>
            <a:r>
              <a:rPr lang="fr-CA" dirty="0"/>
              <a:t>d</a:t>
            </a:r>
            <a:r>
              <a:rPr lang="fr-CA" dirty="0" smtClean="0"/>
              <a:t>es journées </a:t>
            </a:r>
            <a:r>
              <a:rPr lang="fr-CA" dirty="0" smtClean="0"/>
              <a:t>en SAD et </a:t>
            </a:r>
            <a:r>
              <a:rPr lang="fr-CA" dirty="0" smtClean="0"/>
              <a:t>CHSLD</a:t>
            </a:r>
          </a:p>
          <a:p>
            <a:r>
              <a:rPr lang="fr-CA" dirty="0" smtClean="0"/>
              <a:t>Le nombre de journées dans la résidence: encore bien variable et souvent encore peu</a:t>
            </a:r>
          </a:p>
          <a:p>
            <a:r>
              <a:rPr lang="fr-CA" dirty="0" smtClean="0"/>
              <a:t>Un temps bloc et  du temps en longitudinal   </a:t>
            </a:r>
          </a:p>
          <a:p>
            <a:r>
              <a:rPr lang="fr-CA" dirty="0" smtClean="0"/>
              <a:t>L’intégration des résidents pour </a:t>
            </a:r>
            <a:r>
              <a:rPr lang="fr-CA" dirty="0" smtClean="0"/>
              <a:t>les soins aigus en SAD: qu’est-ce qu’on modifie dans le curriculum. </a:t>
            </a:r>
            <a:endParaRPr lang="fr-CA" dirty="0" smtClean="0"/>
          </a:p>
          <a:p>
            <a:endParaRPr lang="fr-CA" dirty="0" smtClean="0"/>
          </a:p>
          <a:p>
            <a:r>
              <a:rPr lang="fr-CA" dirty="0" smtClean="0"/>
              <a:t>Atelier PABP sur la révision de la RX , ajout de cas cliniques complexes: </a:t>
            </a:r>
            <a:r>
              <a:rPr lang="fr-CA" b="1" u="sng" dirty="0" smtClean="0"/>
              <a:t>obligatoire</a:t>
            </a:r>
            <a:r>
              <a:rPr lang="fr-CA" dirty="0" smtClean="0"/>
              <a:t> pour tous  (ex  Faubourgs avec le pharmacien, AIS à St-Eustache en partenariat patient et </a:t>
            </a:r>
            <a:r>
              <a:rPr lang="fr-CA" dirty="0" err="1" smtClean="0"/>
              <a:t>interprofessionel</a:t>
            </a:r>
            <a:r>
              <a:rPr lang="fr-CA" dirty="0" smtClean="0"/>
              <a:t>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30775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La Boîte à outils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341251"/>
            <a:ext cx="10515600" cy="4351338"/>
          </a:xfrm>
        </p:spPr>
        <p:txBody>
          <a:bodyPr>
            <a:normAutofit lnSpcReduction="100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>
                <a:hlinkClick r:id="rId2"/>
              </a:rPr>
              <a:t>www.medfam.umontreal.ca</a:t>
            </a:r>
            <a:endParaRPr lang="fr-FR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/>
          </a:p>
          <a:p>
            <a:pPr marL="457200" lvl="1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dirty="0" smtClean="0"/>
              <a:t>Liens rapides/boîte à outils/boîte à outils SAPA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Accès </a:t>
            </a:r>
            <a:r>
              <a:rPr lang="fr-FR" u="sng" dirty="0" smtClean="0"/>
              <a:t>sans mot de passe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Pour faciliter la consultation (hiver 2018)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fr-FR" dirty="0" smtClean="0"/>
              <a:t>Nouvelle page d’accueil de la section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fr-FR" dirty="0"/>
              <a:t>A</a:t>
            </a:r>
            <a:r>
              <a:rPr lang="fr-FR" dirty="0" smtClean="0"/>
              <a:t>rborescence des fichiers en fonction des UFCI-U et des activités pédagogiques en implantation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fr-FR" dirty="0" smtClean="0"/>
              <a:t>Fichiers nommés pour identifier rapidement le contenu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2783" y="496231"/>
            <a:ext cx="1681163" cy="168116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9520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/>
            </a:r>
            <a:br>
              <a:rPr lang="fr-CA" dirty="0" smtClean="0"/>
            </a:br>
            <a:r>
              <a:rPr lang="fr-CA" sz="4000" dirty="0" smtClean="0"/>
              <a:t>La formation en soins aux âgés, en bureau, à domicile et en hébergement: une responsabilité sociale</a:t>
            </a:r>
            <a:r>
              <a:rPr lang="fr-CA" dirty="0" smtClean="0"/>
              <a:t/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Pas à pas…on avance malgré la tourmente </a:t>
            </a:r>
            <a:r>
              <a:rPr lang="fr-CA" dirty="0" smtClean="0"/>
              <a:t>des 2 dernières années</a:t>
            </a:r>
          </a:p>
          <a:p>
            <a:endParaRPr lang="fr-CA" dirty="0"/>
          </a:p>
          <a:p>
            <a:r>
              <a:rPr lang="fr-CA" dirty="0" smtClean="0"/>
              <a:t>La tournée des milieux par l’exécutif du comité : de magnifiques découvertes, des équipes engagées à la recherche de solutions.</a:t>
            </a:r>
          </a:p>
          <a:p>
            <a:endParaRPr lang="fr-CA" dirty="0" smtClean="0"/>
          </a:p>
          <a:p>
            <a:r>
              <a:rPr lang="fr-CA" dirty="0" smtClean="0"/>
              <a:t>Une réunion des responsables et enseignants,  avec des pharmaciens et des patients experts le 24 novembre</a:t>
            </a:r>
          </a:p>
          <a:p>
            <a:endParaRPr lang="fr-CA" dirty="0"/>
          </a:p>
          <a:p>
            <a:r>
              <a:rPr lang="fr-CA" dirty="0" smtClean="0"/>
              <a:t>Une meilleure exposition, une plus grande satisfaction des résidents.</a:t>
            </a:r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611919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648998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936226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7458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4000" dirty="0" smtClean="0"/>
              <a:t>Ce que disent nos résidents </a:t>
            </a:r>
            <a:r>
              <a:rPr lang="fr-CA" sz="4000" u="sng" dirty="0" smtClean="0"/>
              <a:t>2015-2017</a:t>
            </a:r>
            <a:r>
              <a:rPr lang="fr-CA" sz="4000" dirty="0" smtClean="0"/>
              <a:t/>
            </a:r>
            <a:br>
              <a:rPr lang="fr-CA" sz="4000" dirty="0" smtClean="0"/>
            </a:br>
            <a:r>
              <a:rPr lang="fr-CA" sz="4000" dirty="0" smtClean="0"/>
              <a:t>Questionnaire </a:t>
            </a:r>
            <a:r>
              <a:rPr lang="fr-CA" sz="4000" dirty="0" smtClean="0"/>
              <a:t> </a:t>
            </a:r>
            <a:r>
              <a:rPr lang="fr-CA" sz="4000" dirty="0" smtClean="0"/>
              <a:t>soins aux âgés</a:t>
            </a:r>
            <a:endParaRPr lang="fr-CA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smtClean="0"/>
              <a:t>(101 </a:t>
            </a:r>
            <a:r>
              <a:rPr lang="fr-CA" dirty="0" smtClean="0"/>
              <a:t>résidents ont </a:t>
            </a:r>
            <a:r>
              <a:rPr lang="fr-CA" dirty="0" smtClean="0"/>
              <a:t>répondu)</a:t>
            </a:r>
            <a:endParaRPr lang="fr-CA" dirty="0" smtClean="0"/>
          </a:p>
          <a:p>
            <a:pPr marL="0" indent="0">
              <a:buNone/>
            </a:pPr>
            <a:r>
              <a:rPr lang="fr-CA" sz="3600" b="1" u="sng" dirty="0" smtClean="0"/>
              <a:t>Hébergement</a:t>
            </a:r>
          </a:p>
          <a:p>
            <a:pPr marL="0" indent="0">
              <a:buNone/>
            </a:pPr>
            <a:endParaRPr lang="fr-CA" b="1" u="sng" dirty="0" smtClean="0"/>
          </a:p>
          <a:p>
            <a:r>
              <a:rPr lang="fr-CA" dirty="0" smtClean="0"/>
              <a:t>L’exposition  s’est améliorée: 71% (2015), 75% (2016), </a:t>
            </a:r>
            <a:r>
              <a:rPr lang="fr-CA" b="1" dirty="0" smtClean="0"/>
              <a:t>91%</a:t>
            </a:r>
            <a:r>
              <a:rPr lang="fr-CA" dirty="0" smtClean="0"/>
              <a:t> </a:t>
            </a:r>
            <a:r>
              <a:rPr lang="fr-CA" b="1" dirty="0" smtClean="0"/>
              <a:t>(</a:t>
            </a:r>
            <a:r>
              <a:rPr lang="fr-CA" b="1" u="sng" dirty="0" smtClean="0"/>
              <a:t>2017</a:t>
            </a:r>
            <a:r>
              <a:rPr lang="fr-CA" b="1" dirty="0" smtClean="0"/>
              <a:t>) </a:t>
            </a:r>
          </a:p>
          <a:p>
            <a:endParaRPr lang="fr-CA" dirty="0"/>
          </a:p>
          <a:p>
            <a:r>
              <a:rPr lang="fr-CA" b="1" dirty="0" smtClean="0"/>
              <a:t>36% des R1 et 55% des R2 </a:t>
            </a:r>
            <a:r>
              <a:rPr lang="fr-CA" dirty="0" smtClean="0"/>
              <a:t>étaient rarement ou jamais accompagnés</a:t>
            </a:r>
          </a:p>
          <a:p>
            <a:endParaRPr lang="fr-CA" dirty="0"/>
          </a:p>
          <a:p>
            <a:pPr marL="0" indent="0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981477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99566C-BDE0-4110-98DA-FDB417605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b="1" dirty="0"/>
              <a:t>Formation en CHSLD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A5F1C994-07EA-4DFB-A471-A18E0177A9F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673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99566C-BDE0-4110-98DA-FDB417605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b="1" dirty="0"/>
              <a:t>Formation en CHSLD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A5F1C994-07EA-4DFB-A471-A18E0177A9F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855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Ce que disent nos résidents 2015-2017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CA" sz="3900" b="1" u="sng" dirty="0" smtClean="0"/>
              <a:t>Visites à domicile</a:t>
            </a:r>
            <a:r>
              <a:rPr lang="fr-CA" dirty="0" smtClean="0"/>
              <a:t>: plus de 90% des résidents ont fait des VAD</a:t>
            </a:r>
            <a:endParaRPr lang="fr-CA" dirty="0" smtClean="0"/>
          </a:p>
          <a:p>
            <a:pPr marL="0" indent="0">
              <a:buNone/>
            </a:pPr>
            <a:endParaRPr lang="fr-CA" dirty="0" smtClean="0"/>
          </a:p>
          <a:p>
            <a:pPr marL="0" indent="0">
              <a:buNone/>
            </a:pPr>
            <a:r>
              <a:rPr lang="fr-CA" dirty="0" smtClean="0"/>
              <a:t>Les </a:t>
            </a:r>
            <a:r>
              <a:rPr lang="fr-CA" dirty="0"/>
              <a:t>superviseurs </a:t>
            </a:r>
            <a:r>
              <a:rPr lang="fr-CA" b="1" u="sng" dirty="0"/>
              <a:t>accompagnent</a:t>
            </a:r>
            <a:r>
              <a:rPr lang="fr-CA" dirty="0"/>
              <a:t> plus souvent les résidents à </a:t>
            </a:r>
            <a:r>
              <a:rPr lang="fr-CA" b="1" u="sng" dirty="0" smtClean="0"/>
              <a:t>domicile</a:t>
            </a:r>
          </a:p>
          <a:p>
            <a:endParaRPr lang="fr-CA" dirty="0" smtClean="0"/>
          </a:p>
          <a:p>
            <a:r>
              <a:rPr lang="fr-CA" b="1" dirty="0" smtClean="0"/>
              <a:t>Pour </a:t>
            </a:r>
            <a:r>
              <a:rPr lang="fr-CA" b="1" dirty="0"/>
              <a:t>les R1</a:t>
            </a:r>
            <a:r>
              <a:rPr lang="fr-CA" dirty="0"/>
              <a:t>: Toujours ou souvent accompagnés: 36% en 2015, 42% en 2016, 48% en </a:t>
            </a:r>
            <a:r>
              <a:rPr lang="fr-CA" dirty="0" smtClean="0"/>
              <a:t>2017, </a:t>
            </a:r>
            <a:r>
              <a:rPr lang="fr-CA" b="1" u="sng" dirty="0" smtClean="0"/>
              <a:t>rarement ou jamais 52%!</a:t>
            </a:r>
            <a:endParaRPr lang="fr-CA" b="1" u="sng" dirty="0"/>
          </a:p>
          <a:p>
            <a:endParaRPr lang="fr-CA" dirty="0" smtClean="0"/>
          </a:p>
          <a:p>
            <a:r>
              <a:rPr lang="fr-CA" b="1" dirty="0" smtClean="0"/>
              <a:t>Pour les R2</a:t>
            </a:r>
            <a:r>
              <a:rPr lang="fr-CA" dirty="0" smtClean="0"/>
              <a:t>: 19% était toujours ou souvent accompagnés ( 12% en 2016)</a:t>
            </a:r>
          </a:p>
          <a:p>
            <a:pPr marL="0" indent="0">
              <a:buNone/>
            </a:pPr>
            <a:r>
              <a:rPr lang="fr-CA" dirty="0" smtClean="0"/>
              <a:t>   l’étaient </a:t>
            </a:r>
            <a:r>
              <a:rPr lang="fr-CA" b="1" dirty="0" smtClean="0"/>
              <a:t>rarement</a:t>
            </a:r>
            <a:r>
              <a:rPr lang="fr-CA" dirty="0" smtClean="0"/>
              <a:t> ( 45%) </a:t>
            </a:r>
            <a:r>
              <a:rPr lang="fr-CA" b="1" dirty="0" smtClean="0"/>
              <a:t>ou jamais </a:t>
            </a:r>
            <a:r>
              <a:rPr lang="fr-CA" dirty="0" smtClean="0"/>
              <a:t>(36%): donc </a:t>
            </a:r>
            <a:r>
              <a:rPr lang="fr-CA" b="1" u="sng" dirty="0" smtClean="0"/>
              <a:t>81%</a:t>
            </a:r>
            <a:r>
              <a:rPr lang="fr-CA" dirty="0" smtClean="0"/>
              <a:t>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50466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Ce que disent nos résidents 2015-2017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b="1" u="sng" dirty="0" smtClean="0"/>
              <a:t>Connaissances des ressources communautaires: idem depuis 2015</a:t>
            </a:r>
          </a:p>
          <a:p>
            <a:pPr marL="0" indent="0">
              <a:buNone/>
            </a:pPr>
            <a:endParaRPr lang="fr-CA" b="1" u="sng" dirty="0"/>
          </a:p>
          <a:p>
            <a:pPr marL="0" indent="0">
              <a:buNone/>
            </a:pPr>
            <a:r>
              <a:rPr lang="fr-CA" dirty="0" smtClean="0"/>
              <a:t>De 20 à 30% des R connaissent peu ou pas les ressources </a:t>
            </a:r>
            <a:r>
              <a:rPr lang="fr-CA" dirty="0" smtClean="0"/>
              <a:t>où référer </a:t>
            </a:r>
            <a:r>
              <a:rPr lang="fr-CA" dirty="0" smtClean="0"/>
              <a:t>pour les </a:t>
            </a:r>
            <a:r>
              <a:rPr lang="fr-CA" dirty="0" smtClean="0"/>
              <a:t>âgées en difficulté</a:t>
            </a:r>
            <a:r>
              <a:rPr lang="fr-CA" dirty="0" smtClean="0"/>
              <a:t> </a:t>
            </a:r>
            <a:r>
              <a:rPr lang="fr-CA" dirty="0" smtClean="0"/>
              <a:t>(troubles cognitifs, déclin fonctionnel, chutes, </a:t>
            </a:r>
            <a:r>
              <a:rPr lang="fr-CA" dirty="0" smtClean="0"/>
              <a:t>etc.) </a:t>
            </a:r>
            <a:endParaRPr lang="fr-CA" dirty="0" smtClean="0"/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L’approche adaptée à la personne âgées en urgence/ hôpital</a:t>
            </a:r>
            <a:r>
              <a:rPr lang="fr-CA" dirty="0" smtClean="0"/>
              <a:t>: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 smtClean="0"/>
              <a:t>87% des R connaissent .  Et 79% disent savoir appliquer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69146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Forum sur les soins à domicile : les </a:t>
            </a:r>
            <a:r>
              <a:rPr lang="fr-CA" dirty="0"/>
              <a:t>engagements du </a:t>
            </a:r>
            <a:r>
              <a:rPr lang="fr-CA" dirty="0" smtClean="0"/>
              <a:t>MSSS – 31 Mai 2017 </a:t>
            </a:r>
            <a:r>
              <a:rPr lang="fr-CA" dirty="0"/>
              <a:t/>
            </a:r>
            <a:br>
              <a:rPr lang="fr-CA" dirty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fr-CA" dirty="0" smtClean="0"/>
          </a:p>
          <a:p>
            <a:r>
              <a:rPr lang="fr-CA" sz="3200" dirty="0" smtClean="0"/>
              <a:t>« </a:t>
            </a:r>
            <a:r>
              <a:rPr lang="fr-CA" sz="3200" b="1" dirty="0"/>
              <a:t>I</a:t>
            </a:r>
            <a:r>
              <a:rPr lang="fr-CA" sz="3200" b="1" dirty="0" smtClean="0"/>
              <a:t>mplanter  </a:t>
            </a:r>
            <a:r>
              <a:rPr lang="fr-CA" sz="3200" b="1" dirty="0"/>
              <a:t>l</a:t>
            </a:r>
            <a:r>
              <a:rPr lang="fr-CA" sz="3200" b="1" dirty="0" smtClean="0"/>
              <a:t>es Unités de formation clinique </a:t>
            </a:r>
            <a:r>
              <a:rPr lang="fr-CA" sz="3200" dirty="0" smtClean="0"/>
              <a:t>interprofessionnelle (UFCI-</a:t>
            </a:r>
            <a:r>
              <a:rPr lang="fr-CA" sz="3200" b="1" u="sng" dirty="0" smtClean="0"/>
              <a:t>U</a:t>
            </a:r>
            <a:r>
              <a:rPr lang="fr-CA" sz="3200" dirty="0" smtClean="0"/>
              <a:t>) </a:t>
            </a:r>
            <a:r>
              <a:rPr lang="fr-CA" sz="3200" dirty="0" smtClean="0"/>
              <a:t>en </a:t>
            </a:r>
            <a:r>
              <a:rPr lang="fr-CA" sz="3200" dirty="0" smtClean="0"/>
              <a:t>SAD (et en CHSLD)  </a:t>
            </a:r>
            <a:r>
              <a:rPr lang="fr-CA" sz="3200" dirty="0" smtClean="0"/>
              <a:t>dans toute la province </a:t>
            </a:r>
            <a:r>
              <a:rPr lang="fr-CA" sz="3200" dirty="0" smtClean="0"/>
              <a:t>, en partenariat avec les usagers et leurs proches ».</a:t>
            </a:r>
          </a:p>
          <a:p>
            <a:endParaRPr lang="fr-CA" sz="3200" dirty="0"/>
          </a:p>
          <a:p>
            <a:r>
              <a:rPr lang="fr-CA" sz="3200" dirty="0" smtClean="0"/>
              <a:t>Assurer une réponse en temps opportun aux usagers dont l’état de santé est instable: mettre en place …une </a:t>
            </a:r>
            <a:r>
              <a:rPr lang="fr-CA" sz="3200" b="1" dirty="0" smtClean="0"/>
              <a:t>équipe médicale intensive à domicile </a:t>
            </a:r>
            <a:r>
              <a:rPr lang="fr-CA" sz="3200" dirty="0" smtClean="0"/>
              <a:t>  et un suivi médical à domicile pour les cas instables et complexes… et les patients hospitalisés pour un congé précoce. </a:t>
            </a:r>
            <a:endParaRPr lang="fr-CA" sz="3200" dirty="0" smtClean="0"/>
          </a:p>
          <a:p>
            <a:endParaRPr lang="fr-CA" sz="3200" dirty="0" smtClean="0"/>
          </a:p>
          <a:p>
            <a:pPr marL="0" indent="0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1662915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engagements du MSSS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CA" dirty="0"/>
          </a:p>
          <a:p>
            <a:r>
              <a:rPr lang="fr-CA" dirty="0" smtClean="0"/>
              <a:t>Donc un </a:t>
            </a:r>
            <a:r>
              <a:rPr lang="fr-CA" dirty="0"/>
              <a:t>mandat pour les PDG des CI(U)SSS </a:t>
            </a:r>
            <a:r>
              <a:rPr lang="fr-CA" dirty="0" smtClean="0"/>
              <a:t>et leurs directions SAPA:</a:t>
            </a:r>
          </a:p>
          <a:p>
            <a:endParaRPr lang="fr-CA" dirty="0"/>
          </a:p>
          <a:p>
            <a:r>
              <a:rPr lang="fr-CA" b="1" dirty="0"/>
              <a:t>L</a:t>
            </a:r>
            <a:r>
              <a:rPr lang="fr-CA" b="1" dirty="0" smtClean="0"/>
              <a:t>e </a:t>
            </a:r>
            <a:r>
              <a:rPr lang="fr-CA" b="1" dirty="0"/>
              <a:t>contact avec les directions des CI(U)SSS et SAPA est </a:t>
            </a:r>
            <a:r>
              <a:rPr lang="fr-CA" b="1" dirty="0" smtClean="0"/>
              <a:t> essentiel</a:t>
            </a:r>
            <a:r>
              <a:rPr lang="fr-CA" dirty="0"/>
              <a:t>: </a:t>
            </a:r>
            <a:r>
              <a:rPr lang="fr-CA" dirty="0" smtClean="0"/>
              <a:t>les directions ont le mandat et leurs équipes sont  engagées et mobilisées à </a:t>
            </a:r>
            <a:r>
              <a:rPr lang="fr-CA" dirty="0"/>
              <a:t>améliorer les soins aux âgés</a:t>
            </a:r>
            <a:r>
              <a:rPr lang="fr-CA" dirty="0" smtClean="0"/>
              <a:t>.</a:t>
            </a:r>
          </a:p>
          <a:p>
            <a:endParaRPr lang="fr-CA" dirty="0"/>
          </a:p>
          <a:p>
            <a:r>
              <a:rPr lang="fr-CA" dirty="0" smtClean="0"/>
              <a:t>Notre tournée des milieux : la présence des directions SAPA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335467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944</Words>
  <Application>Microsoft Office PowerPoint</Application>
  <PresentationFormat>Grand écran</PresentationFormat>
  <Paragraphs>131</Paragraphs>
  <Slides>22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Thème Office</vt:lpstr>
      <vt:lpstr>Comité du programme 1er décembre 2017</vt:lpstr>
      <vt:lpstr> La formation en soins aux âgés, en bureau, à domicile et en hébergement: une responsabilité sociale </vt:lpstr>
      <vt:lpstr>Ce que disent nos résidents 2015-2017 Questionnaire  soins aux âgés</vt:lpstr>
      <vt:lpstr>Formation en CHSLD</vt:lpstr>
      <vt:lpstr>Formation en CHSLD</vt:lpstr>
      <vt:lpstr>Ce que disent nos résidents 2015-2017</vt:lpstr>
      <vt:lpstr>Ce que disent nos résidents 2015-2017</vt:lpstr>
      <vt:lpstr> Forum sur les soins à domicile : les engagements du MSSS – 31 Mai 2017  </vt:lpstr>
      <vt:lpstr>Les engagements du MSSS</vt:lpstr>
      <vt:lpstr>Des contacts essentiels, des succès  </vt:lpstr>
      <vt:lpstr>Plan de travail du MSSS et du DMFMU de l’UdeM</vt:lpstr>
      <vt:lpstr>Un exemple de travail avec les directions SAPA</vt:lpstr>
      <vt:lpstr>Les UFCI-U: un projet provincial</vt:lpstr>
      <vt:lpstr>Des défis: les enseignants</vt:lpstr>
      <vt:lpstr>Des défis: l’évaluation du résident en SAD et CHSLD</vt:lpstr>
      <vt:lpstr>Des défis: l’interprofessionnel… UFCI-U</vt:lpstr>
      <vt:lpstr>Des défis: l’implantation du Partenariat patient</vt:lpstr>
      <vt:lpstr>Des questions…pour le comité du programme</vt:lpstr>
      <vt:lpstr>La Boîte à outils</vt:lpstr>
      <vt:lpstr>Présentation PowerPoint</vt:lpstr>
      <vt:lpstr>Présentation PowerPoint</vt:lpstr>
      <vt:lpstr>Présentation PowerPoint</vt:lpstr>
    </vt:vector>
  </TitlesOfParts>
  <Company>Universite de Montreal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Authier Louise</dc:creator>
  <cp:lastModifiedBy>Authier Louise</cp:lastModifiedBy>
  <cp:revision>12</cp:revision>
  <dcterms:created xsi:type="dcterms:W3CDTF">2017-12-01T00:13:37Z</dcterms:created>
  <dcterms:modified xsi:type="dcterms:W3CDTF">2017-12-01T13:51:28Z</dcterms:modified>
</cp:coreProperties>
</file>