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2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6E18D6-BE44-6748-BAA8-8F35789768FF}" type="datetimeFigureOut">
              <a:rPr lang="fr-FR" smtClean="0"/>
              <a:t>17-10-04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llections.banq.qc.ca/ark:/52327/bs19719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programme académique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4 octobre 2017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191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Bilan académique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Réflexions sur ce que notre programme couvre tant au niveau académique et/ou clinique en lien avec les 99 sujets prioritaires CMFC</a:t>
            </a:r>
          </a:p>
          <a:p>
            <a:r>
              <a:rPr lang="fr-FR" dirty="0" smtClean="0"/>
              <a:t>Sujets moins bien couverts;</a:t>
            </a:r>
          </a:p>
          <a:p>
            <a:pPr lvl="1"/>
            <a:r>
              <a:rPr lang="fr-FR" dirty="0" smtClean="0"/>
              <a:t>Musculo-squelettique; douleur cou, lombalgie</a:t>
            </a:r>
          </a:p>
          <a:p>
            <a:pPr lvl="1"/>
            <a:r>
              <a:rPr lang="fr-FR" dirty="0" smtClean="0"/>
              <a:t>Dermato</a:t>
            </a:r>
          </a:p>
          <a:p>
            <a:pPr lvl="1"/>
            <a:r>
              <a:rPr lang="fr-FR" dirty="0" smtClean="0"/>
              <a:t>Soins aigus; fractures, lacérations, méningite,...</a:t>
            </a:r>
          </a:p>
          <a:p>
            <a:pPr lvl="1"/>
            <a:r>
              <a:rPr lang="fr-FR" dirty="0" smtClean="0"/>
              <a:t>Soins aux adultes; étourdissements, perte connaissance, cancer (masse au sein)</a:t>
            </a:r>
          </a:p>
          <a:p>
            <a:pPr lvl="1"/>
            <a:r>
              <a:rPr lang="fr-FR" dirty="0" smtClean="0"/>
              <a:t>Communication: mauvaises nouvelles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8703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SAPA; </a:t>
            </a:r>
          </a:p>
          <a:p>
            <a:pPr lvl="2"/>
            <a:r>
              <a:rPr lang="fr-FR" dirty="0"/>
              <a:t>capacité mentale- évaluation de l’aptitude (clinique, boite a outils)</a:t>
            </a:r>
          </a:p>
          <a:p>
            <a:pPr lvl="2"/>
            <a:r>
              <a:rPr lang="fr-FR" dirty="0"/>
              <a:t>démence (clinique, boite a outils, formation en ligne tel que INESS, groupe Alzheimer </a:t>
            </a:r>
            <a:r>
              <a:rPr lang="fr-FR" dirty="0" smtClean="0"/>
              <a:t>Québec)</a:t>
            </a:r>
            <a:endParaRPr lang="fr-FR" dirty="0"/>
          </a:p>
          <a:p>
            <a:pPr lvl="2"/>
            <a:r>
              <a:rPr lang="fr-FR" dirty="0"/>
              <a:t>Incapacité; outils dont grille AINEES, atelier éthique</a:t>
            </a:r>
          </a:p>
          <a:p>
            <a:pPr lvl="2"/>
            <a:r>
              <a:rPr lang="fr-FR" dirty="0"/>
              <a:t>Parkinsonisme; cours journée académique suggéré, formation en ligne disponible guide médical en soins de longue durée </a:t>
            </a:r>
            <a:r>
              <a:rPr lang="fr-FR" dirty="0" smtClean="0"/>
              <a:t>(</a:t>
            </a:r>
            <a:r>
              <a:rPr lang="fr-FR" dirty="0" err="1" smtClean="0"/>
              <a:t>mdsld.ca</a:t>
            </a:r>
            <a:r>
              <a:rPr lang="fr-FR" dirty="0" smtClean="0"/>
              <a:t>)</a:t>
            </a:r>
            <a:endParaRPr lang="fr-FR" dirty="0"/>
          </a:p>
          <a:p>
            <a:pPr lvl="2"/>
            <a:r>
              <a:rPr lang="fr-FR" dirty="0"/>
              <a:t>Personnes âgées; 3 situations ASI (activités interprofessionnels en stage clinique CHSLD, SAD) plan de soins , </a:t>
            </a:r>
            <a:r>
              <a:rPr lang="fr-FR" dirty="0" err="1"/>
              <a:t>déprescription</a:t>
            </a:r>
            <a:r>
              <a:rPr lang="fr-FR" dirty="0"/>
              <a:t>, syndrome comportementaux.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DCC suivi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86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</a:t>
            </a:r>
            <a:r>
              <a:rPr lang="fr-CA" dirty="0" err="1" smtClean="0"/>
              <a:t>ignettes</a:t>
            </a:r>
            <a:r>
              <a:rPr lang="fr-CA" dirty="0" smtClean="0"/>
              <a:t> cliniques santé mentale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</a:t>
            </a:r>
            <a:r>
              <a:rPr lang="fr-CA" dirty="0" err="1" smtClean="0"/>
              <a:t>ravaux</a:t>
            </a:r>
            <a:r>
              <a:rPr lang="fr-CA" dirty="0" smtClean="0"/>
              <a:t> du comite santé mentale</a:t>
            </a:r>
          </a:p>
          <a:p>
            <a:r>
              <a:rPr lang="fr-CA" dirty="0" smtClean="0"/>
              <a:t>8 vignettes couvrant sujets suivants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épression</a:t>
            </a:r>
            <a:r>
              <a:rPr lang="fr-CA" dirty="0" smtClean="0"/>
              <a:t> + suicide + psychothérapie</a:t>
            </a:r>
          </a:p>
          <a:p>
            <a:pPr lvl="1"/>
            <a:r>
              <a:rPr lang="fr-CA" dirty="0" smtClean="0"/>
              <a:t>Abus de substance + pt violent</a:t>
            </a:r>
          </a:p>
          <a:p>
            <a:pPr lvl="1"/>
            <a:r>
              <a:rPr lang="fr-FR" dirty="0" err="1" smtClean="0"/>
              <a:t>T</a:t>
            </a:r>
            <a:r>
              <a:rPr lang="fr-CA" dirty="0" smtClean="0"/>
              <a:t>rouble de personnalité + suicide +crise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tress</a:t>
            </a:r>
            <a:r>
              <a:rPr lang="fr-CA" dirty="0" smtClean="0"/>
              <a:t> + somatisation + pt difficile</a:t>
            </a:r>
          </a:p>
          <a:p>
            <a:pPr lvl="1"/>
            <a:r>
              <a:rPr lang="fr-CA" dirty="0" smtClean="0"/>
              <a:t>Anxiété + insomnie + crise</a:t>
            </a:r>
          </a:p>
          <a:p>
            <a:pPr lvl="1"/>
            <a:r>
              <a:rPr lang="fr-CA" dirty="0" smtClean="0"/>
              <a:t>Schizophrénie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euil</a:t>
            </a:r>
            <a:endParaRPr lang="fr-CA" dirty="0" smtClean="0"/>
          </a:p>
          <a:p>
            <a:pPr lvl="1"/>
            <a:r>
              <a:rPr lang="fr-FR" dirty="0" smtClean="0"/>
              <a:t>V</a:t>
            </a:r>
            <a:r>
              <a:rPr lang="fr-CA" dirty="0" err="1" smtClean="0"/>
              <a:t>iolence</a:t>
            </a:r>
            <a:r>
              <a:rPr lang="fr-CA" dirty="0" smtClean="0"/>
              <a:t> familiale + thérapie de support</a:t>
            </a:r>
          </a:p>
          <a:p>
            <a:pPr lvl="1"/>
            <a:endParaRPr lang="fr-CA" dirty="0" smtClean="0"/>
          </a:p>
          <a:p>
            <a:r>
              <a:rPr lang="fr-FR" dirty="0" smtClean="0"/>
              <a:t>L</a:t>
            </a:r>
            <a:r>
              <a:rPr lang="fr-CA" dirty="0" err="1" smtClean="0"/>
              <a:t>ien</a:t>
            </a:r>
            <a:r>
              <a:rPr lang="fr-CA" dirty="0" smtClean="0"/>
              <a:t> internet; titre par nom pour le moment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6351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PABP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Suivi comité de programme;</a:t>
            </a:r>
          </a:p>
          <a:p>
            <a:pPr lvl="1"/>
            <a:r>
              <a:rPr lang="fr-FR" dirty="0" smtClean="0"/>
              <a:t>Module TDAH enfant sera bonifié trouble du comportement</a:t>
            </a:r>
          </a:p>
          <a:p>
            <a:pPr marL="411480" lvl="1" indent="0">
              <a:buNone/>
            </a:pPr>
            <a:r>
              <a:rPr lang="fr-FR" dirty="0" smtClean="0"/>
              <a:t>PP a venir et capsule pharmaco. Inviter intervenant FEJ, SMJ ou ressources communautaires</a:t>
            </a:r>
          </a:p>
          <a:p>
            <a:pPr marL="411480" lvl="1" indent="0">
              <a:buNone/>
            </a:pPr>
            <a:r>
              <a:rPr lang="fr-FR" dirty="0"/>
              <a:t>	</a:t>
            </a:r>
            <a:r>
              <a:rPr lang="fr-FR" dirty="0" smtClean="0"/>
              <a:t>-module en ligne;</a:t>
            </a:r>
            <a:r>
              <a:rPr lang="en-US" dirty="0"/>
              <a:t> http://</a:t>
            </a:r>
            <a:r>
              <a:rPr lang="en-US" dirty="0" err="1"/>
              <a:t>www.advancingin.com</a:t>
            </a:r>
            <a:r>
              <a:rPr lang="en-US" dirty="0"/>
              <a:t>/p- oppositional-aggressive-</a:t>
            </a:r>
            <a:r>
              <a:rPr lang="en-US" dirty="0" err="1"/>
              <a:t>behaviour</a:t>
            </a:r>
            <a:r>
              <a:rPr lang="en-US" dirty="0"/>
              <a:t>- </a:t>
            </a:r>
            <a:r>
              <a:rPr lang="en-US" dirty="0" err="1"/>
              <a:t>children.aspx?section</a:t>
            </a:r>
            <a:r>
              <a:rPr lang="en-US" dirty="0"/>
              <a:t>=</a:t>
            </a:r>
            <a:r>
              <a:rPr lang="en-US" dirty="0" err="1"/>
              <a:t>mp</a:t>
            </a:r>
            <a:r>
              <a:rPr lang="en-US" dirty="0"/>
              <a:t>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Module </a:t>
            </a:r>
            <a:r>
              <a:rPr lang="en-US" dirty="0" err="1" smtClean="0"/>
              <a:t>optionnel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problèmes</a:t>
            </a:r>
            <a:r>
              <a:rPr lang="en-US" dirty="0" smtClean="0"/>
              <a:t> des </a:t>
            </a:r>
            <a:r>
              <a:rPr lang="en-US" dirty="0" err="1" smtClean="0"/>
              <a:t>membres</a:t>
            </a:r>
            <a:r>
              <a:rPr lang="en-US" dirty="0" smtClean="0"/>
              <a:t> </a:t>
            </a:r>
            <a:r>
              <a:rPr lang="en-US" dirty="0" err="1" smtClean="0"/>
              <a:t>inférieurs</a:t>
            </a:r>
            <a:r>
              <a:rPr lang="en-US" dirty="0" smtClean="0"/>
              <a:t> chez 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enfants</a:t>
            </a:r>
            <a:endParaRPr lang="en-US" dirty="0"/>
          </a:p>
          <a:p>
            <a:pPr marL="41148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4434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Journées académiques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061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communication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282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éthique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4 ateliers sur 2 ans;</a:t>
            </a:r>
          </a:p>
          <a:p>
            <a:pPr lvl="1"/>
            <a:r>
              <a:rPr lang="fr-CA" dirty="0" smtClean="0"/>
              <a:t>Éthique; relation médecin et l’industrie R1</a:t>
            </a:r>
          </a:p>
          <a:p>
            <a:pPr lvl="1"/>
            <a:r>
              <a:rPr lang="fr-FR" dirty="0" err="1" smtClean="0"/>
              <a:t>É</a:t>
            </a:r>
            <a:r>
              <a:rPr lang="fr-CA" dirty="0" err="1" smtClean="0"/>
              <a:t>thique</a:t>
            </a:r>
            <a:r>
              <a:rPr lang="fr-CA" dirty="0" smtClean="0"/>
              <a:t> clinique au quotidien R1(CUMF)</a:t>
            </a:r>
          </a:p>
          <a:p>
            <a:pPr lvl="1"/>
            <a:r>
              <a:rPr lang="fr-FR" dirty="0" smtClean="0"/>
              <a:t>Éthique narrative R2 (CUMF)</a:t>
            </a:r>
          </a:p>
          <a:p>
            <a:pPr lvl="1"/>
            <a:r>
              <a:rPr lang="fr-FR" dirty="0" err="1" smtClean="0"/>
              <a:t>É</a:t>
            </a:r>
            <a:r>
              <a:rPr lang="fr-CA" dirty="0" err="1" smtClean="0"/>
              <a:t>thique</a:t>
            </a:r>
            <a:r>
              <a:rPr lang="fr-CA" dirty="0" smtClean="0"/>
              <a:t> de la recherche; enlevé et remplacé par éthique en soins appropriés R2 juin 2018 a confirmer le format</a:t>
            </a:r>
          </a:p>
          <a:p>
            <a:r>
              <a:rPr lang="fr-FR" dirty="0" smtClean="0"/>
              <a:t>L</a:t>
            </a:r>
            <a:r>
              <a:rPr lang="fr-CA" dirty="0" err="1" smtClean="0"/>
              <a:t>ien</a:t>
            </a:r>
            <a:r>
              <a:rPr lang="fr-CA" dirty="0" smtClean="0"/>
              <a:t> avec le BEC (Bureau éthique clinique). Désire de se greffer en partie au tronc commun. </a:t>
            </a:r>
          </a:p>
          <a:p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pour formateurs avec BEC. Horaire sur le site BEC UDM. </a:t>
            </a:r>
            <a:r>
              <a:rPr lang="fr-FR" dirty="0" smtClean="0"/>
              <a:t>R</a:t>
            </a:r>
            <a:r>
              <a:rPr lang="fr-CA" dirty="0" err="1" smtClean="0"/>
              <a:t>esponsables</a:t>
            </a:r>
            <a:r>
              <a:rPr lang="fr-CA" dirty="0" smtClean="0"/>
              <a:t> locaux </a:t>
            </a:r>
            <a:r>
              <a:rPr lang="fr-CA" dirty="0"/>
              <a:t>é</a:t>
            </a:r>
            <a:r>
              <a:rPr lang="fr-CA" dirty="0" smtClean="0"/>
              <a:t>thique impliqués</a:t>
            </a:r>
          </a:p>
          <a:p>
            <a:r>
              <a:rPr lang="fr-FR" dirty="0" smtClean="0"/>
              <a:t>I</a:t>
            </a:r>
            <a:r>
              <a:rPr lang="fr-CA" dirty="0" err="1" smtClean="0"/>
              <a:t>nclure</a:t>
            </a:r>
            <a:r>
              <a:rPr lang="fr-CA" dirty="0" smtClean="0"/>
              <a:t> patient partenaire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691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Programme académique local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fr-CA" dirty="0" err="1" smtClean="0"/>
              <a:t>jout</a:t>
            </a:r>
            <a:r>
              <a:rPr lang="fr-CA" dirty="0" smtClean="0"/>
              <a:t> formation locale suggérée;</a:t>
            </a:r>
          </a:p>
          <a:p>
            <a:pPr lvl="1"/>
            <a:r>
              <a:rPr lang="fr-FR" dirty="0" smtClean="0"/>
              <a:t>A</a:t>
            </a:r>
            <a:r>
              <a:rPr lang="fr-CA" dirty="0" err="1" smtClean="0"/>
              <a:t>llaitement</a:t>
            </a:r>
            <a:r>
              <a:rPr lang="fr-CA" dirty="0" smtClean="0"/>
              <a:t> avec les ressources communautaires locales, infirmières ou autres </a:t>
            </a:r>
          </a:p>
          <a:p>
            <a:pPr lvl="2"/>
            <a:r>
              <a:rPr lang="fr-CA" dirty="0" smtClean="0"/>
              <a:t>Guide pratique en allaitement pour les médecins</a:t>
            </a:r>
          </a:p>
          <a:p>
            <a:pPr marL="777240" lvl="2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://collections.banq.qc.ca/ark:/52327/</a:t>
            </a:r>
            <a:r>
              <a:rPr lang="en-US" dirty="0" smtClean="0">
                <a:hlinkClick r:id="rId2"/>
              </a:rPr>
              <a:t>bs1971954</a:t>
            </a:r>
            <a:endParaRPr lang="en-US" dirty="0"/>
          </a:p>
          <a:p>
            <a:pPr marL="777240" lvl="2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Suivi</a:t>
            </a:r>
            <a:r>
              <a:rPr lang="en-US" dirty="0" smtClean="0"/>
              <a:t> </a:t>
            </a:r>
            <a:r>
              <a:rPr lang="en-US" dirty="0" err="1" smtClean="0"/>
              <a:t>obstétrical</a:t>
            </a:r>
            <a:r>
              <a:rPr lang="en-US" dirty="0" smtClean="0"/>
              <a:t> et </a:t>
            </a:r>
            <a:r>
              <a:rPr lang="en-US" dirty="0" err="1" smtClean="0"/>
              <a:t>dépistage</a:t>
            </a:r>
            <a:r>
              <a:rPr lang="en-US" dirty="0" smtClean="0"/>
              <a:t> </a:t>
            </a:r>
            <a:r>
              <a:rPr lang="en-US" dirty="0" err="1" smtClean="0"/>
              <a:t>génétique</a:t>
            </a:r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marL="777240" lvl="2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621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par défaut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ureau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78</TotalTime>
  <Words>391</Words>
  <Application>Microsoft Macintosh PowerPoint</Application>
  <PresentationFormat>Présentation à l'écran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par défaut</vt:lpstr>
      <vt:lpstr>Comité programme académique</vt:lpstr>
      <vt:lpstr>Bilan académique</vt:lpstr>
      <vt:lpstr>Présentation PowerPoint</vt:lpstr>
      <vt:lpstr>Vignettes cliniques santé mentale</vt:lpstr>
      <vt:lpstr>PABP</vt:lpstr>
      <vt:lpstr>Journées académiques</vt:lpstr>
      <vt:lpstr>Enseignement communication</vt:lpstr>
      <vt:lpstr>Enseignement éthique</vt:lpstr>
      <vt:lpstr>Programme académique local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programme académique</dc:title>
  <dc:creator>Isabelle Gosselin</dc:creator>
  <cp:lastModifiedBy>Isabelle Gosselin</cp:lastModifiedBy>
  <cp:revision>7</cp:revision>
  <dcterms:created xsi:type="dcterms:W3CDTF">2017-10-04T12:22:22Z</dcterms:created>
  <dcterms:modified xsi:type="dcterms:W3CDTF">2017-10-04T13:40:44Z</dcterms:modified>
</cp:coreProperties>
</file>