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solidFill>
                <a:srgbClr val="7695B6"/>
              </a:solidFill>
              <a:prstDash val="solid"/>
              <a:miter lim="400000"/>
            </a:ln>
          </a:left>
          <a:right>
            <a:ln w="12700" cap="flat">
              <a:solidFill>
                <a:srgbClr val="7695B6"/>
              </a:solidFill>
              <a:prstDash val="solid"/>
              <a:miter lim="400000"/>
            </a:ln>
          </a:right>
          <a:top>
            <a:ln w="12700" cap="flat">
              <a:solidFill>
                <a:srgbClr val="7695B6"/>
              </a:solidFill>
              <a:prstDash val="solid"/>
              <a:miter lim="400000"/>
            </a:ln>
          </a:top>
          <a:bottom>
            <a:ln w="12700" cap="flat">
              <a:solidFill>
                <a:srgbClr val="7695B6"/>
              </a:solidFill>
              <a:prstDash val="solid"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solidFill>
                <a:srgbClr val="7695B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solidFill>
                <a:srgbClr val="7695B6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D6D3CB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D6D3CB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D6D3CB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95B6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695B6"/>
              </a:solidFill>
              <a:prstDash val="solid"/>
              <a:miter lim="400000"/>
            </a:ln>
          </a:top>
          <a:bottom>
            <a:ln w="12700" cap="flat">
              <a:solidFill>
                <a:srgbClr val="7695B6"/>
              </a:solidFill>
              <a:prstDash val="solid"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695B6"/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EEBE2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BD8CD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EEBE2">
              <a:alpha val="85000"/>
            </a:srgbClr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solidFill>
                <a:srgbClr val="A8A49D"/>
              </a:solidFill>
              <a:prstDash val="solid"/>
              <a:miter lim="400000"/>
            </a:ln>
          </a:left>
          <a:right>
            <a:ln w="12700" cap="flat">
              <a:solidFill>
                <a:srgbClr val="A8A49D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A8A49D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4C1BA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EEBE2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D6D3CB"/>
              </a:solidFill>
              <a:prstDash val="solid"/>
              <a:miter lim="400000"/>
            </a:ln>
          </a:insideV>
        </a:tcBdr>
        <a:fill>
          <a:solidFill>
            <a:srgbClr val="8C8982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8A49D"/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8A49D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EEBE2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D6D3CB"/>
              </a:solidFill>
              <a:prstDash val="solid"/>
              <a:miter lim="400000"/>
            </a:ln>
          </a:right>
          <a:top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D6D3CB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D6D3CB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D6D3CB"/>
              </a:solidFill>
              <a:prstDash val="solid"/>
              <a:miter lim="400000"/>
            </a:ln>
          </a:bottom>
          <a:insideH>
            <a:ln w="254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1" name="Shape 13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
</file>

<file path=ppt/notesSlides/_rels/notesSlide2.xml.rels><?xml version="1.0" encoding="UTF-8" standalone="yes"?>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
</file>

<file path=ppt/notesSlides/_rels/notesSlide3.xml.rels><?xml version="1.0" encoding="UTF-8" standalone="yes"?>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7" name="Shape 14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*ppt seront disponibles sur le site du département.</a:t>
            </a:r>
          </a:p>
          <a:p>
            <a:pPr/>
            <a:r>
              <a:t>Voir avec vos représentants qui recevront un courriel sous peu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2" name="Shape 15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Rappel de l’obligation de participation à la journée de développement professoral pour les représentants de la communication </a:t>
            </a:r>
          </a:p>
          <a:p>
            <a:pPr/>
          </a:p>
          <a:p>
            <a:pPr/>
            <a:r>
              <a:t>Rappel qu’ils sont également des multiplicateurs potentiels pour assurer que vos équipe de superviseurs devraient avoir une formation au deux ans traitant de l’enseignement de la communication.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7" name="Shape 15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 rôle des représentants de l’enseignement de la communication dans les CUMF</a:t>
            </a:r>
          </a:p>
          <a:p>
            <a:pPr/>
            <a:r>
              <a:t>Leadership organisationnel</a:t>
            </a:r>
          </a:p>
          <a:p>
            <a:pPr/>
            <a:r>
              <a:t>Enseignement direct auprès des résidents</a:t>
            </a:r>
          </a:p>
          <a:p>
            <a:pPr/>
            <a:r>
              <a:t>Développement professoral et ressource pour son équipe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 showMasterPhAnim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gne"/>
          <p:cNvSpPr/>
          <p:nvPr/>
        </p:nvSpPr>
        <p:spPr>
          <a:xfrm>
            <a:off x="406400" y="8623300"/>
            <a:ext cx="12192001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" name="Ligne"/>
          <p:cNvSpPr/>
          <p:nvPr/>
        </p:nvSpPr>
        <p:spPr>
          <a:xfrm>
            <a:off x="406400" y="8674100"/>
            <a:ext cx="12192001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" name="Date"/>
          <p:cNvSpPr txBox="1"/>
          <p:nvPr>
            <p:ph type="body" sz="quarter" idx="13"/>
          </p:nvPr>
        </p:nvSpPr>
        <p:spPr>
          <a:xfrm>
            <a:off x="369422" y="8807450"/>
            <a:ext cx="12255501" cy="4064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i="1" sz="1800">
                <a:solidFill>
                  <a:srgbClr val="5C86B9"/>
                </a:solidFill>
              </a:defRPr>
            </a:lvl1pPr>
          </a:lstStyle>
          <a:p>
            <a:pPr/>
            <a:r>
              <a:t>Date</a:t>
            </a:r>
          </a:p>
        </p:txBody>
      </p:sp>
      <p:sp>
        <p:nvSpPr>
          <p:cNvPr id="16" name="Texte du titre"/>
          <p:cNvSpPr txBox="1"/>
          <p:nvPr>
            <p:ph type="title"/>
          </p:nvPr>
        </p:nvSpPr>
        <p:spPr>
          <a:xfrm>
            <a:off x="355600" y="5905500"/>
            <a:ext cx="12293600" cy="21082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Texte du titre</a:t>
            </a:r>
          </a:p>
        </p:txBody>
      </p:sp>
      <p:sp>
        <p:nvSpPr>
          <p:cNvPr id="17" name="Texte niveau 1…"/>
          <p:cNvSpPr txBox="1"/>
          <p:nvPr>
            <p:ph type="body" sz="quarter" idx="1"/>
          </p:nvPr>
        </p:nvSpPr>
        <p:spPr>
          <a:xfrm>
            <a:off x="355600" y="8001000"/>
            <a:ext cx="12293600" cy="5080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1pPr>
            <a:lvl2pPr marL="0" indent="2286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2pPr>
            <a:lvl3pPr marL="0" indent="4572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3pPr>
            <a:lvl4pPr marL="0" indent="6858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4pPr>
            <a:lvl5pPr marL="0" indent="9144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18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« Saisissez une citation ici. »"/>
          <p:cNvSpPr txBox="1"/>
          <p:nvPr>
            <p:ph type="body" sz="quarter" idx="13"/>
          </p:nvPr>
        </p:nvSpPr>
        <p:spPr>
          <a:xfrm>
            <a:off x="1270000" y="4305300"/>
            <a:ext cx="10464800" cy="6096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ClrTx/>
              <a:buSzTx/>
              <a:buFontTx/>
              <a:buNone/>
              <a:defRPr sz="3000"/>
            </a:lvl1pPr>
          </a:lstStyle>
          <a:p>
            <a:pPr/>
            <a:r>
              <a:t>« Saisissez une citation ici. » </a:t>
            </a:r>
          </a:p>
        </p:txBody>
      </p:sp>
      <p:sp>
        <p:nvSpPr>
          <p:cNvPr id="108" name="-Gilles Allain"/>
          <p:cNvSpPr txBox="1"/>
          <p:nvPr>
            <p:ph type="body" sz="quarter" idx="14"/>
          </p:nvPr>
        </p:nvSpPr>
        <p:spPr>
          <a:xfrm>
            <a:off x="1270000" y="6362700"/>
            <a:ext cx="10464800" cy="6096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1200"/>
              </a:spcBef>
              <a:buClrTx/>
              <a:buSzTx/>
              <a:buFontTx/>
              <a:buNone/>
              <a:defRPr i="1" sz="3000">
                <a:solidFill>
                  <a:srgbClr val="5C86B9"/>
                </a:solidFill>
              </a:defRPr>
            </a:lvl1pPr>
          </a:lstStyle>
          <a:p>
            <a:pPr/>
            <a:r>
              <a:t>-Gilles Allain</a:t>
            </a:r>
          </a:p>
        </p:txBody>
      </p:sp>
      <p:sp>
        <p:nvSpPr>
          <p:cNvPr id="109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7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15537" dir="5392174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Ligne"/>
          <p:cNvSpPr/>
          <p:nvPr/>
        </p:nvSpPr>
        <p:spPr>
          <a:xfrm>
            <a:off x="406400" y="8623300"/>
            <a:ext cx="12192001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6" name="Ligne"/>
          <p:cNvSpPr/>
          <p:nvPr/>
        </p:nvSpPr>
        <p:spPr>
          <a:xfrm>
            <a:off x="406400" y="8674100"/>
            <a:ext cx="12192001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7" name="Date"/>
          <p:cNvSpPr txBox="1"/>
          <p:nvPr>
            <p:ph type="body" sz="quarter" idx="13"/>
          </p:nvPr>
        </p:nvSpPr>
        <p:spPr>
          <a:xfrm>
            <a:off x="369422" y="8807450"/>
            <a:ext cx="12255501" cy="4064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i="1" sz="1800">
                <a:solidFill>
                  <a:srgbClr val="5C86B9"/>
                </a:solidFill>
              </a:defRPr>
            </a:lvl1pPr>
          </a:lstStyle>
          <a:p>
            <a:pPr/>
            <a:r>
              <a:t>Date</a:t>
            </a:r>
          </a:p>
        </p:txBody>
      </p:sp>
      <p:sp>
        <p:nvSpPr>
          <p:cNvPr id="28" name="Image"/>
          <p:cNvSpPr/>
          <p:nvPr>
            <p:ph type="pic" idx="14"/>
          </p:nvPr>
        </p:nvSpPr>
        <p:spPr>
          <a:xfrm>
            <a:off x="368300" y="444500"/>
            <a:ext cx="12268200" cy="6324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9" name="Texte du titre"/>
          <p:cNvSpPr txBox="1"/>
          <p:nvPr>
            <p:ph type="title"/>
          </p:nvPr>
        </p:nvSpPr>
        <p:spPr>
          <a:xfrm>
            <a:off x="355600" y="6908800"/>
            <a:ext cx="12293600" cy="11049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Texte du titre</a:t>
            </a:r>
          </a:p>
        </p:txBody>
      </p:sp>
      <p:sp>
        <p:nvSpPr>
          <p:cNvPr id="30" name="Texte niveau 1…"/>
          <p:cNvSpPr txBox="1"/>
          <p:nvPr>
            <p:ph type="body" sz="quarter" idx="1"/>
          </p:nvPr>
        </p:nvSpPr>
        <p:spPr>
          <a:xfrm>
            <a:off x="355600" y="8001000"/>
            <a:ext cx="12293600" cy="5080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1pPr>
            <a:lvl2pPr marL="0" indent="2286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2pPr>
            <a:lvl3pPr marL="0" indent="4572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3pPr>
            <a:lvl4pPr marL="0" indent="6858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4pPr>
            <a:lvl5pPr marL="0" indent="9144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31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Ligne"/>
          <p:cNvSpPr/>
          <p:nvPr/>
        </p:nvSpPr>
        <p:spPr>
          <a:xfrm>
            <a:off x="406400" y="4864100"/>
            <a:ext cx="12192001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9" name="Ligne"/>
          <p:cNvSpPr/>
          <p:nvPr/>
        </p:nvSpPr>
        <p:spPr>
          <a:xfrm>
            <a:off x="406400" y="4914900"/>
            <a:ext cx="12192001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0" name="Texte du titre"/>
          <p:cNvSpPr txBox="1"/>
          <p:nvPr>
            <p:ph type="title"/>
          </p:nvPr>
        </p:nvSpPr>
        <p:spPr>
          <a:xfrm>
            <a:off x="355600" y="2628900"/>
            <a:ext cx="12293600" cy="21082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Texte du titre</a:t>
            </a:r>
          </a:p>
        </p:txBody>
      </p:sp>
      <p:sp>
        <p:nvSpPr>
          <p:cNvPr id="41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Ligne"/>
          <p:cNvSpPr/>
          <p:nvPr/>
        </p:nvSpPr>
        <p:spPr>
          <a:xfrm>
            <a:off x="406400" y="5270500"/>
            <a:ext cx="5689600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9" name="Ligne"/>
          <p:cNvSpPr/>
          <p:nvPr/>
        </p:nvSpPr>
        <p:spPr>
          <a:xfrm>
            <a:off x="406400" y="5321300"/>
            <a:ext cx="5689600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0" name="Image"/>
          <p:cNvSpPr/>
          <p:nvPr>
            <p:ph type="pic" idx="13"/>
          </p:nvPr>
        </p:nvSpPr>
        <p:spPr>
          <a:xfrm>
            <a:off x="6502400" y="0"/>
            <a:ext cx="65024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51" name="Texte du titre"/>
          <p:cNvSpPr txBox="1"/>
          <p:nvPr>
            <p:ph type="title"/>
          </p:nvPr>
        </p:nvSpPr>
        <p:spPr>
          <a:xfrm>
            <a:off x="355600" y="1930400"/>
            <a:ext cx="5816600" cy="32385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Texte du titre</a:t>
            </a:r>
          </a:p>
        </p:txBody>
      </p:sp>
      <p:sp>
        <p:nvSpPr>
          <p:cNvPr id="52" name="Texte niveau 1…"/>
          <p:cNvSpPr txBox="1"/>
          <p:nvPr>
            <p:ph type="body" sz="quarter" idx="1"/>
          </p:nvPr>
        </p:nvSpPr>
        <p:spPr>
          <a:xfrm>
            <a:off x="355600" y="5410200"/>
            <a:ext cx="5816600" cy="33655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1pPr>
            <a:lvl2pPr marL="0" indent="2286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2pPr>
            <a:lvl3pPr marL="0" indent="4572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3pPr>
            <a:lvl4pPr marL="0" indent="6858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4pPr>
            <a:lvl5pPr marL="0" indent="9144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5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15537" dir="5392174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61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69" name="Texte niveau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4200"/>
              </a:spcBef>
            </a:lvl1pPr>
            <a:lvl2pPr>
              <a:spcBef>
                <a:spcPts val="4200"/>
              </a:spcBef>
            </a:lvl2pPr>
            <a:lvl3pPr>
              <a:spcBef>
                <a:spcPts val="4200"/>
              </a:spcBef>
            </a:lvl3pPr>
            <a:lvl4pPr>
              <a:spcBef>
                <a:spcPts val="4200"/>
              </a:spcBef>
            </a:lvl4pPr>
            <a:lvl5pPr>
              <a:spcBef>
                <a:spcPts val="4200"/>
              </a:spcBef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70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Ligne"/>
          <p:cNvSpPr/>
          <p:nvPr/>
        </p:nvSpPr>
        <p:spPr>
          <a:xfrm>
            <a:off x="406400" y="2565400"/>
            <a:ext cx="5689600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8" name="Ligne"/>
          <p:cNvSpPr/>
          <p:nvPr/>
        </p:nvSpPr>
        <p:spPr>
          <a:xfrm>
            <a:off x="406400" y="2616200"/>
            <a:ext cx="5689600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9" name="Image"/>
          <p:cNvSpPr/>
          <p:nvPr>
            <p:ph type="pic" idx="13"/>
          </p:nvPr>
        </p:nvSpPr>
        <p:spPr>
          <a:xfrm>
            <a:off x="6502400" y="0"/>
            <a:ext cx="65024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0" name="Texte du titre"/>
          <p:cNvSpPr txBox="1"/>
          <p:nvPr>
            <p:ph type="title"/>
          </p:nvPr>
        </p:nvSpPr>
        <p:spPr>
          <a:xfrm>
            <a:off x="355600" y="444500"/>
            <a:ext cx="5816600" cy="2044700"/>
          </a:xfrm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81" name="Texte niveau 1…"/>
          <p:cNvSpPr txBox="1"/>
          <p:nvPr>
            <p:ph type="body" sz="half" idx="1"/>
          </p:nvPr>
        </p:nvSpPr>
        <p:spPr>
          <a:xfrm>
            <a:off x="355600" y="2984500"/>
            <a:ext cx="5816600" cy="6324600"/>
          </a:xfrm>
          <a:prstGeom prst="rect">
            <a:avLst/>
          </a:prstGeom>
        </p:spPr>
        <p:txBody>
          <a:bodyPr/>
          <a:lstStyle>
            <a:lvl1pPr marL="381000" indent="-381000">
              <a:defRPr sz="3000"/>
            </a:lvl1pPr>
            <a:lvl2pPr marL="762000" indent="-381000">
              <a:defRPr sz="3000"/>
            </a:lvl2pPr>
            <a:lvl3pPr marL="1143000" indent="-381000">
              <a:defRPr sz="3000"/>
            </a:lvl3pPr>
            <a:lvl4pPr marL="1524000" indent="-381000">
              <a:defRPr sz="3000"/>
            </a:lvl4pPr>
            <a:lvl5pPr marL="1905000" indent="-381000">
              <a:defRPr sz="30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82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15537" dir="5392174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e niveau 1…"/>
          <p:cNvSpPr txBox="1"/>
          <p:nvPr>
            <p:ph type="body" idx="1"/>
          </p:nvPr>
        </p:nvSpPr>
        <p:spPr>
          <a:xfrm>
            <a:off x="355600" y="444500"/>
            <a:ext cx="12293600" cy="8864600"/>
          </a:xfrm>
          <a:prstGeom prst="rect">
            <a:avLst/>
          </a:prstGeom>
        </p:spPr>
        <p:txBody>
          <a:bodyPr/>
          <a:lstStyle>
            <a:lvl1pPr>
              <a:spcBef>
                <a:spcPts val="4200"/>
              </a:spcBef>
            </a:lvl1pPr>
            <a:lvl2pPr>
              <a:spcBef>
                <a:spcPts val="4200"/>
              </a:spcBef>
            </a:lvl2pPr>
            <a:lvl3pPr>
              <a:spcBef>
                <a:spcPts val="4200"/>
              </a:spcBef>
            </a:lvl3pPr>
            <a:lvl4pPr>
              <a:spcBef>
                <a:spcPts val="4200"/>
              </a:spcBef>
            </a:lvl4pPr>
            <a:lvl5pPr>
              <a:spcBef>
                <a:spcPts val="4200"/>
              </a:spcBef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90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Image"/>
          <p:cNvSpPr/>
          <p:nvPr>
            <p:ph type="pic" sz="half" idx="13"/>
          </p:nvPr>
        </p:nvSpPr>
        <p:spPr>
          <a:xfrm>
            <a:off x="6502400" y="4813300"/>
            <a:ext cx="6121400" cy="4356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8" name="Image"/>
          <p:cNvSpPr/>
          <p:nvPr>
            <p:ph type="pic" sz="half" idx="14"/>
          </p:nvPr>
        </p:nvSpPr>
        <p:spPr>
          <a:xfrm>
            <a:off x="6502400" y="444500"/>
            <a:ext cx="6121400" cy="4368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9" name="Image"/>
          <p:cNvSpPr/>
          <p:nvPr>
            <p:ph type="pic" idx="15"/>
          </p:nvPr>
        </p:nvSpPr>
        <p:spPr>
          <a:xfrm>
            <a:off x="368300" y="444500"/>
            <a:ext cx="6121400" cy="8724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0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gne"/>
          <p:cNvSpPr/>
          <p:nvPr/>
        </p:nvSpPr>
        <p:spPr>
          <a:xfrm>
            <a:off x="406400" y="2565400"/>
            <a:ext cx="12192001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" name="Ligne"/>
          <p:cNvSpPr/>
          <p:nvPr/>
        </p:nvSpPr>
        <p:spPr>
          <a:xfrm>
            <a:off x="406400" y="2616200"/>
            <a:ext cx="12192001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" name="Texte du titre"/>
          <p:cNvSpPr txBox="1"/>
          <p:nvPr>
            <p:ph type="title"/>
          </p:nvPr>
        </p:nvSpPr>
        <p:spPr>
          <a:xfrm>
            <a:off x="355600" y="444500"/>
            <a:ext cx="12293600" cy="204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Texte du titre</a:t>
            </a:r>
          </a:p>
        </p:txBody>
      </p:sp>
      <p:sp>
        <p:nvSpPr>
          <p:cNvPr id="5" name="Texte niveau 1…"/>
          <p:cNvSpPr txBox="1"/>
          <p:nvPr>
            <p:ph type="body" idx="1"/>
          </p:nvPr>
        </p:nvSpPr>
        <p:spPr>
          <a:xfrm>
            <a:off x="355600" y="2984500"/>
            <a:ext cx="12293600" cy="632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6" name="Numéro de diapositive"/>
          <p:cNvSpPr txBox="1"/>
          <p:nvPr>
            <p:ph type="sldNum" sz="quarter" idx="2"/>
          </p:nvPr>
        </p:nvSpPr>
        <p:spPr>
          <a:xfrm>
            <a:off x="12331700" y="9220199"/>
            <a:ext cx="317500" cy="3556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solidFill>
                  <a:schemeClr val="accent1">
                    <a:hueOff val="54750"/>
                    <a:satOff val="-1697"/>
                    <a:lumOff val="-18038"/>
                  </a:schemeClr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28" strike="noStrike" sz="6400" u="none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1pPr>
      <a:lvl2pPr marL="0" marR="0" indent="228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28" strike="noStrike" sz="6400" u="none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2pPr>
      <a:lvl3pPr marL="0" marR="0" indent="457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28" strike="noStrike" sz="6400" u="none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3pPr>
      <a:lvl4pPr marL="0" marR="0" indent="685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28" strike="noStrike" sz="6400" u="none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4pPr>
      <a:lvl5pPr marL="0" marR="0" indent="914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28" strike="noStrike" sz="6400" u="none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5pPr>
      <a:lvl6pPr marL="0" marR="0" indent="11430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28" strike="noStrike" sz="6400" u="none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6pPr>
      <a:lvl7pPr marL="0" marR="0" indent="1371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28" strike="noStrike" sz="6400" u="none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7pPr>
      <a:lvl8pPr marL="0" marR="0" indent="1600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28" strike="noStrike" sz="6400" u="none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8pPr>
      <a:lvl9pPr marL="0" marR="0" indent="1828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28" strike="noStrike" sz="6400" u="none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9pPr>
    </p:titleStyle>
    <p:bodyStyle>
      <a:lvl1pPr marL="508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1pPr>
      <a:lvl2pPr marL="1016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2pPr>
      <a:lvl3pPr marL="1524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3pPr>
      <a:lvl4pPr marL="2032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4pPr>
      <a:lvl5pPr marL="2540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5pPr>
      <a:lvl6pPr marL="3048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6pPr>
      <a:lvl7pPr marL="3556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7pPr>
      <a:lvl8pPr marL="4064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8pPr>
      <a:lvl9pPr marL="4572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4 octobre 2017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4 octobre 2017</a:t>
            </a:r>
          </a:p>
        </p:txBody>
      </p:sp>
      <p:sp>
        <p:nvSpPr>
          <p:cNvPr id="134" name="Comité de soutien à…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 defTabSz="537463">
              <a:defRPr spc="-117" sz="5888"/>
            </a:pPr>
            <a:r>
              <a:t>Comité de soutien à </a:t>
            </a:r>
          </a:p>
          <a:p>
            <a:pPr defTabSz="537463">
              <a:defRPr spc="-117" sz="5888"/>
            </a:pPr>
            <a:r>
              <a:t>L’enseignement de la communication</a:t>
            </a:r>
          </a:p>
        </p:txBody>
      </p:sp>
      <p:sp>
        <p:nvSpPr>
          <p:cNvPr id="135" name="Pour le comité du programme académique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Pour le comité du programme académique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stock_standard_conference_konferenz_meeting_treffen_workshop_black-384701.jpg!d.jpeg" descr="stock_standard_conference_konferenz_meeting_treffen_workshop_black-384701.jpg!d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222" t="4081" r="58960" b="4081"/>
          <a:stretch>
            <a:fillRect/>
          </a:stretch>
        </p:blipFill>
        <p:spPr>
          <a:xfrm>
            <a:off x="6717162" y="0"/>
            <a:ext cx="6502401" cy="9753600"/>
          </a:xfrm>
          <a:prstGeom prst="rect">
            <a:avLst/>
          </a:prstGeom>
        </p:spPr>
      </p:pic>
      <p:sp>
        <p:nvSpPr>
          <p:cNvPr id="138" name="Membres du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60831">
              <a:defRPr spc="-122" sz="6144"/>
            </a:pPr>
            <a:r>
              <a:t>Membres du </a:t>
            </a:r>
          </a:p>
          <a:p>
            <a:pPr defTabSz="560831">
              <a:defRPr spc="-122" sz="6144"/>
            </a:pPr>
            <a:r>
              <a:t>Comité</a:t>
            </a:r>
          </a:p>
        </p:txBody>
      </p:sp>
      <p:sp>
        <p:nvSpPr>
          <p:cNvPr id="139" name="Marie-Thérèse Lussier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Marie-Thérèse Lussier</a:t>
            </a:r>
          </a:p>
          <a:p>
            <a:pPr/>
            <a:r>
              <a:t>Geneviève Agouès</a:t>
            </a:r>
          </a:p>
          <a:p>
            <a:pPr/>
            <a:r>
              <a:t>Christian Bourdy</a:t>
            </a:r>
          </a:p>
          <a:p>
            <a:pPr/>
            <a:r>
              <a:t>Isabelle Larocque</a:t>
            </a:r>
          </a:p>
          <a:p>
            <a:pPr marL="279400" indent="-279400">
              <a:defRPr sz="2200"/>
            </a:pPr>
            <a:r>
              <a:t>Un grand merci à </a:t>
            </a:r>
            <a:r>
              <a:rPr sz="3000"/>
              <a:t>Sophie Galarneau</a:t>
            </a:r>
            <a:r>
              <a:t> qui a officiellement quitté le comité le 21 sept.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Bilan de notre journée de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60831">
              <a:defRPr spc="-122" sz="6144"/>
            </a:pPr>
            <a:r>
              <a:t>Bilan de notre journée de </a:t>
            </a:r>
          </a:p>
          <a:p>
            <a:pPr defTabSz="560831">
              <a:defRPr spc="-122" sz="6144"/>
            </a:pPr>
            <a:r>
              <a:t>développement professorale 2017</a:t>
            </a:r>
          </a:p>
        </p:txBody>
      </p:sp>
      <p:sp>
        <p:nvSpPr>
          <p:cNvPr id="142" name="28 participant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28 participants</a:t>
            </a:r>
          </a:p>
          <a:p>
            <a:pPr lvl="1" marL="909052" indent="-401052">
              <a:lnSpc>
                <a:spcPct val="50000"/>
              </a:lnSpc>
              <a:defRPr sz="3000"/>
            </a:pPr>
            <a:r>
              <a:t>15 médecins</a:t>
            </a:r>
          </a:p>
          <a:p>
            <a:pPr lvl="1" marL="909052" indent="-401052">
              <a:lnSpc>
                <a:spcPct val="50000"/>
              </a:lnSpc>
              <a:defRPr sz="3000"/>
            </a:pPr>
            <a:r>
              <a:t>8 psychologues</a:t>
            </a:r>
          </a:p>
          <a:p>
            <a:pPr lvl="1" marL="909052" indent="-401052">
              <a:lnSpc>
                <a:spcPct val="50000"/>
              </a:lnSpc>
              <a:defRPr sz="3000"/>
            </a:pPr>
            <a:r>
              <a:t>3 travailleuses sociales</a:t>
            </a:r>
          </a:p>
          <a:p>
            <a:pPr lvl="1" marL="909052" indent="-401052">
              <a:lnSpc>
                <a:spcPct val="50000"/>
              </a:lnSpc>
              <a:defRPr sz="3000"/>
            </a:pPr>
            <a:r>
              <a:t>2 autres professionnels</a:t>
            </a:r>
          </a:p>
          <a:p>
            <a:pPr/>
            <a:r>
              <a:t>15/18 CUMF représentées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Bilan de notre journée de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60831">
              <a:defRPr spc="-122" sz="6144"/>
            </a:pPr>
            <a:r>
              <a:t>Bilan de notre journée de </a:t>
            </a:r>
          </a:p>
          <a:p>
            <a:pPr defTabSz="560831">
              <a:defRPr spc="-122" sz="6144"/>
            </a:pPr>
            <a:r>
              <a:t>développement professorale 2017</a:t>
            </a:r>
          </a:p>
        </p:txBody>
      </p:sp>
      <p:sp>
        <p:nvSpPr>
          <p:cNvPr id="145" name="Réunion des représentant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06400" indent="-406400" defTabSz="467359">
              <a:spcBef>
                <a:spcPts val="3300"/>
              </a:spcBef>
              <a:defRPr sz="3040"/>
            </a:pPr>
            <a:r>
              <a:t>Réunion des représentants</a:t>
            </a:r>
          </a:p>
          <a:p>
            <a:pPr marL="406400" indent="-406400" defTabSz="467359">
              <a:spcBef>
                <a:spcPts val="3300"/>
              </a:spcBef>
              <a:defRPr sz="3040"/>
            </a:pPr>
            <a:r>
              <a:t>Démarche PDSA</a:t>
            </a:r>
          </a:p>
          <a:p>
            <a:pPr marL="406400" indent="-406400" defTabSz="467359">
              <a:spcBef>
                <a:spcPts val="3300"/>
              </a:spcBef>
              <a:defRPr sz="3040"/>
            </a:pPr>
            <a:r>
              <a:t>La consultation médicale en présence du DMÉ* </a:t>
            </a:r>
          </a:p>
          <a:p>
            <a:pPr marL="406400" indent="-406400" defTabSz="467359">
              <a:spcBef>
                <a:spcPts val="3300"/>
              </a:spcBef>
              <a:defRPr sz="3040"/>
            </a:pPr>
            <a:r>
              <a:t>Formation ALOBA</a:t>
            </a:r>
          </a:p>
          <a:p>
            <a:pPr lvl="1" marL="812800" indent="-406400" defTabSz="467359">
              <a:spcBef>
                <a:spcPts val="3300"/>
              </a:spcBef>
              <a:defRPr sz="3040"/>
            </a:pPr>
            <a:r>
              <a:t>ALOBA, novice*</a:t>
            </a:r>
          </a:p>
          <a:p>
            <a:pPr lvl="1" marL="812800" indent="-406400" defTabSz="467359">
              <a:spcBef>
                <a:spcPts val="3300"/>
              </a:spcBef>
              <a:defRPr sz="3040"/>
            </a:pPr>
            <a:r>
              <a:t>ALOBA, intermédiaire</a:t>
            </a:r>
          </a:p>
          <a:p>
            <a:pPr lvl="1" marL="812800" indent="-406400" defTabSz="467359">
              <a:spcBef>
                <a:spcPts val="3300"/>
              </a:spcBef>
              <a:defRPr sz="3040"/>
            </a:pPr>
            <a:r>
              <a:t>Supervision individuelle intensive (ALOBA avec vidéo)*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uide du Programme Académique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78358">
              <a:defRPr spc="-126" sz="6336"/>
            </a:pPr>
            <a:r>
              <a:t>Guide du Programme Académique</a:t>
            </a:r>
          </a:p>
          <a:p>
            <a:pPr defTabSz="578358">
              <a:defRPr spc="-79" sz="3959"/>
            </a:pPr>
            <a:r>
              <a:t>Rappel</a:t>
            </a:r>
          </a:p>
        </p:txBody>
      </p:sp>
      <p:sp>
        <p:nvSpPr>
          <p:cNvPr id="150" name="Obligation de participation à la journée de développement professoral pour les représentants de la communica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Obligation de participation à la journée de développement professoral pour les représentants de la communication</a:t>
            </a:r>
          </a:p>
          <a:p>
            <a:pPr/>
            <a:r>
              <a:t>Les représentants de la communication sont des multiplicateurs potentiels pour assurer 1 formation aux 2 ans pour les superviseurs cliniques.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uide du Programme Académique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78358">
              <a:defRPr spc="-126" sz="6336"/>
            </a:pPr>
            <a:r>
              <a:t>Guide du Programme Académique</a:t>
            </a:r>
          </a:p>
          <a:p>
            <a:pPr defTabSz="578358">
              <a:defRPr spc="-79" sz="3959"/>
            </a:pPr>
            <a:r>
              <a:t>Rappel</a:t>
            </a:r>
          </a:p>
        </p:txBody>
      </p:sp>
      <p:sp>
        <p:nvSpPr>
          <p:cNvPr id="155" name="Rôles des représentants de la communication dans les CUMF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Rôles des représentants de la communication dans les CUMF</a:t>
            </a:r>
          </a:p>
          <a:p>
            <a:pPr lvl="1"/>
            <a:r>
              <a:t>Leadership organisationnel</a:t>
            </a:r>
          </a:p>
          <a:p>
            <a:pPr lvl="1"/>
            <a:r>
              <a:t>Enseignement direct auprès des résidents</a:t>
            </a:r>
          </a:p>
          <a:p>
            <a:pPr lvl="1"/>
            <a:r>
              <a:t>Développement professoral et ressource pour l’équipe de superviseurs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À veni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À venir</a:t>
            </a:r>
          </a:p>
        </p:txBody>
      </p:sp>
      <p:sp>
        <p:nvSpPr>
          <p:cNvPr id="160" name="En attente d’une clarification mandat/ressourc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69900" indent="-469900">
              <a:spcBef>
                <a:spcPts val="2400"/>
              </a:spcBef>
              <a:buClr>
                <a:srgbClr val="929292"/>
              </a:buClr>
              <a:buSzPct val="60000"/>
              <a:buChar char="❖"/>
              <a:defRPr sz="3600">
                <a:solidFill>
                  <a:srgbClr val="414141"/>
                </a:solidFill>
              </a:defRPr>
            </a:pPr>
            <a:r>
              <a:t>En attente d’une clarification mandat/ressources</a:t>
            </a:r>
          </a:p>
          <a:p>
            <a:pPr marL="469900" indent="-469900">
              <a:spcBef>
                <a:spcPts val="2400"/>
              </a:spcBef>
              <a:buClr>
                <a:srgbClr val="929292"/>
              </a:buClr>
              <a:buSzPct val="60000"/>
              <a:buChar char="❖"/>
              <a:defRPr sz="3600">
                <a:solidFill>
                  <a:srgbClr val="414141"/>
                </a:solidFill>
              </a:defRPr>
            </a:pPr>
            <a:r>
              <a:t>Nos projets</a:t>
            </a:r>
          </a:p>
          <a:p>
            <a:pPr lvl="1" marL="939800" indent="-469900">
              <a:spcBef>
                <a:spcPts val="2400"/>
              </a:spcBef>
              <a:buClr>
                <a:srgbClr val="929292"/>
              </a:buClr>
              <a:buSzPct val="60000"/>
              <a:buChar char="❖"/>
              <a:defRPr sz="3600">
                <a:solidFill>
                  <a:srgbClr val="414141"/>
                </a:solidFill>
              </a:defRPr>
            </a:pPr>
            <a:r>
              <a:t>Soutien au nouveaux enseignants et formations à la carte dans certaines UMF (à la demande des milieux)</a:t>
            </a:r>
          </a:p>
          <a:p>
            <a:pPr lvl="1" marL="939800" indent="-469900">
              <a:spcBef>
                <a:spcPts val="2400"/>
              </a:spcBef>
              <a:buClr>
                <a:srgbClr val="929292"/>
              </a:buClr>
              <a:buSzPct val="60000"/>
              <a:buChar char="❖"/>
              <a:defRPr sz="3600">
                <a:solidFill>
                  <a:srgbClr val="414141"/>
                </a:solidFill>
              </a:defRPr>
            </a:pPr>
            <a:r>
              <a:t>Développement de contenu</a:t>
            </a:r>
          </a:p>
          <a:p>
            <a:pPr lvl="1" marL="939800" indent="-469900">
              <a:spcBef>
                <a:spcPts val="2400"/>
              </a:spcBef>
              <a:buClr>
                <a:srgbClr val="929292"/>
              </a:buClr>
              <a:buSzPct val="60000"/>
              <a:buChar char="❖"/>
              <a:defRPr sz="3600">
                <a:solidFill>
                  <a:srgbClr val="414141"/>
                </a:solidFill>
              </a:defRPr>
            </a:pPr>
            <a:r>
              <a:t>Université d’été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Editorial">
  <a:themeElements>
    <a:clrScheme name="Editorial">
      <a:dk1>
        <a:srgbClr val="324863"/>
      </a:dk1>
      <a:lt1>
        <a:srgbClr val="634D31"/>
      </a:lt1>
      <a:dk2>
        <a:srgbClr val="615F5C"/>
      </a:dk2>
      <a:lt2>
        <a:srgbClr val="D6D3CB"/>
      </a:lt2>
      <a:accent1>
        <a:srgbClr val="4D76A4"/>
      </a:accent1>
      <a:accent2>
        <a:srgbClr val="729460"/>
      </a:accent2>
      <a:accent3>
        <a:srgbClr val="D6AD40"/>
      </a:accent3>
      <a:accent4>
        <a:srgbClr val="DC7D39"/>
      </a:accent4>
      <a:accent5>
        <a:srgbClr val="C36061"/>
      </a:accent5>
      <a:accent6>
        <a:srgbClr val="7E649B"/>
      </a:accent6>
      <a:hlink>
        <a:srgbClr val="0000FF"/>
      </a:hlink>
      <a:folHlink>
        <a:srgbClr val="FF00FF"/>
      </a:folHlink>
    </a:clrScheme>
    <a:fontScheme name="Editorial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Edito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>
              <a:hueOff val="109193"/>
              <a:satOff val="-4874"/>
              <a:lumOff val="12971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324863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Editorial">
  <a:themeElements>
    <a:clrScheme name="Editorial">
      <a:dk1>
        <a:srgbClr val="000000"/>
      </a:dk1>
      <a:lt1>
        <a:srgbClr val="FFFFFF"/>
      </a:lt1>
      <a:dk2>
        <a:srgbClr val="615F5C"/>
      </a:dk2>
      <a:lt2>
        <a:srgbClr val="D6D3CB"/>
      </a:lt2>
      <a:accent1>
        <a:srgbClr val="4D76A4"/>
      </a:accent1>
      <a:accent2>
        <a:srgbClr val="729460"/>
      </a:accent2>
      <a:accent3>
        <a:srgbClr val="D6AD40"/>
      </a:accent3>
      <a:accent4>
        <a:srgbClr val="DC7D39"/>
      </a:accent4>
      <a:accent5>
        <a:srgbClr val="C36061"/>
      </a:accent5>
      <a:accent6>
        <a:srgbClr val="7E649B"/>
      </a:accent6>
      <a:hlink>
        <a:srgbClr val="0000FF"/>
      </a:hlink>
      <a:folHlink>
        <a:srgbClr val="FF00FF"/>
      </a:folHlink>
    </a:clrScheme>
    <a:fontScheme name="Editorial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Edito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>
              <a:hueOff val="109193"/>
              <a:satOff val="-4874"/>
              <a:lumOff val="12971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324863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