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0" r:id="rId4"/>
    <p:sldId id="267" r:id="rId5"/>
    <p:sldId id="269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17-09-18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17-09-18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17-09-18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17-09-18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17-09-18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17-09-18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17-09-18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17-09-18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17-09-18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17-09-18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17-09-18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17-09-18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Résultats à l’examen de certification en médecine de famille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PRINTEMPS </a:t>
            </a:r>
            <a:r>
              <a:rPr lang="fr-FR" dirty="0" smtClean="0"/>
              <a:t>2017</a:t>
            </a:r>
            <a:endParaRPr lang="fr-FR" dirty="0" smtClean="0"/>
          </a:p>
          <a:p>
            <a:r>
              <a:rPr lang="fr-FR" dirty="0" smtClean="0"/>
              <a:t>UNIVERSITÉ DE MONTRÉAL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751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Concernent les résidents qui ont passé l’examen pour une 1</a:t>
            </a:r>
            <a:r>
              <a:rPr lang="fr-FR" baseline="30000" dirty="0" smtClean="0"/>
              <a:t>ère</a:t>
            </a:r>
            <a:r>
              <a:rPr lang="fr-FR" dirty="0" smtClean="0"/>
              <a:t> fois</a:t>
            </a:r>
          </a:p>
          <a:p>
            <a:r>
              <a:rPr lang="fr-FR" dirty="0" smtClean="0"/>
              <a:t>Simulations cliniques écrites abrégées (SAMP)</a:t>
            </a:r>
          </a:p>
          <a:p>
            <a:r>
              <a:rPr lang="fr-FR" dirty="0" smtClean="0"/>
              <a:t>Compétences cliniques</a:t>
            </a:r>
          </a:p>
          <a:p>
            <a:pPr lvl="1"/>
            <a:r>
              <a:rPr lang="fr-FR" dirty="0" smtClean="0"/>
              <a:t>Entrevues médicales simulées (EMS)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956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SAMP</a:t>
            </a:r>
            <a:endParaRPr lang="fr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10636424"/>
              </p:ext>
            </p:extLst>
          </p:nvPr>
        </p:nvGraphicFramePr>
        <p:xfrm>
          <a:off x="676275" y="2679700"/>
          <a:ext cx="781684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808"/>
                <a:gridCol w="1302808"/>
                <a:gridCol w="1302808"/>
                <a:gridCol w="1302808"/>
                <a:gridCol w="1302808"/>
                <a:gridCol w="1302808"/>
              </a:tblGrid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2013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2014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2015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2016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2017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National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70,84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66,92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72,3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72,7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76,51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UdM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71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64,64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72,18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70,59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75,57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676275" y="4568840"/>
            <a:ext cx="277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Taux de réussite: 96,2 (96)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4701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Sous la moyenne (SAMP) - </a:t>
            </a:r>
            <a:r>
              <a:rPr lang="fr-FR" dirty="0" smtClean="0"/>
              <a:t>2017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accent3"/>
                </a:solidFill>
              </a:rPr>
              <a:t>Fracture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HTA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Prostate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Soins Palliatifs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Violence/patient agressif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SOMATISATION</a:t>
            </a:r>
          </a:p>
          <a:p>
            <a:r>
              <a:rPr lang="fr-FR" dirty="0" smtClean="0">
                <a:solidFill>
                  <a:srgbClr val="5BD078"/>
                </a:solidFill>
              </a:rPr>
              <a:t>Anxiété</a:t>
            </a:r>
          </a:p>
          <a:p>
            <a:r>
              <a:rPr lang="fr-FR" dirty="0" err="1" smtClean="0">
                <a:solidFill>
                  <a:schemeClr val="accent5"/>
                </a:solidFill>
              </a:rPr>
              <a:t>Prob</a:t>
            </a:r>
            <a:r>
              <a:rPr lang="fr-FR" dirty="0" smtClean="0">
                <a:solidFill>
                  <a:schemeClr val="accent5"/>
                </a:solidFill>
              </a:rPr>
              <a:t> médicaux multiples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Viol/agression sexuelle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Douleur au cou</a:t>
            </a:r>
          </a:p>
          <a:p>
            <a:endParaRPr lang="fr-FR" dirty="0" smtClean="0">
              <a:solidFill>
                <a:srgbClr val="5BD078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787040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accent5"/>
                </a:solidFill>
              </a:rPr>
              <a:t>Lombalgie</a:t>
            </a:r>
            <a:r>
              <a:rPr lang="en-US" dirty="0">
                <a:solidFill>
                  <a:schemeClr val="accent5"/>
                </a:solidFill>
              </a:rPr>
              <a:t> </a:t>
            </a:r>
          </a:p>
          <a:p>
            <a:r>
              <a:rPr lang="en-US" dirty="0" err="1">
                <a:solidFill>
                  <a:schemeClr val="accent5"/>
                </a:solidFill>
              </a:rPr>
              <a:t>Abus</a:t>
            </a:r>
            <a:r>
              <a:rPr lang="en-US" dirty="0">
                <a:solidFill>
                  <a:schemeClr val="accent5"/>
                </a:solidFill>
              </a:rPr>
              <a:t> de substance </a:t>
            </a:r>
          </a:p>
          <a:p>
            <a:r>
              <a:rPr lang="fr-FR" dirty="0">
                <a:solidFill>
                  <a:schemeClr val="accent5"/>
                </a:solidFill>
              </a:rPr>
              <a:t>Cancer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Fièvre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Diarrhée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Fatigue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EMP/dépistage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Saignement vaginal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Soins </a:t>
            </a:r>
            <a:r>
              <a:rPr lang="fr-FR" dirty="0" err="1" smtClean="0">
                <a:solidFill>
                  <a:schemeClr val="accent5"/>
                </a:solidFill>
              </a:rPr>
              <a:t>Nourisson</a:t>
            </a:r>
            <a:endParaRPr lang="fr-FR" dirty="0" smtClean="0">
              <a:solidFill>
                <a:schemeClr val="accent5"/>
              </a:solidFill>
            </a:endParaRPr>
          </a:p>
          <a:p>
            <a:endParaRPr lang="fr-FR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1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90079"/>
              </p:ext>
            </p:extLst>
          </p:nvPr>
        </p:nvGraphicFramePr>
        <p:xfrm>
          <a:off x="965872" y="3231198"/>
          <a:ext cx="74088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810"/>
                <a:gridCol w="1234810"/>
                <a:gridCol w="1234810"/>
                <a:gridCol w="1234810"/>
                <a:gridCol w="1234810"/>
                <a:gridCol w="1234810"/>
              </a:tblGrid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2013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2014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2015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2016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2017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Témoin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67,9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67,5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62,55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65,77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63,98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UdM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67,15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66,95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61,79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65,76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64,77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Examen des compétences cliniques</a:t>
            </a:r>
            <a:endParaRPr lang="fr-CA" dirty="0"/>
          </a:p>
        </p:txBody>
      </p:sp>
      <p:sp>
        <p:nvSpPr>
          <p:cNvPr id="5" name="TextBox 4"/>
          <p:cNvSpPr txBox="1"/>
          <p:nvPr/>
        </p:nvSpPr>
        <p:spPr>
          <a:xfrm>
            <a:off x="1175284" y="4985913"/>
            <a:ext cx="3431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Taux de réussite 99,2 (97,4)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6164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Sensation de boule </a:t>
            </a:r>
            <a:r>
              <a:rPr lang="en-US" dirty="0" err="1"/>
              <a:t>dans</a:t>
            </a:r>
            <a:r>
              <a:rPr lang="en-US" dirty="0"/>
              <a:t> la gorge, Test de </a:t>
            </a:r>
            <a:r>
              <a:rPr lang="en-US" dirty="0" err="1"/>
              <a:t>dépistage</a:t>
            </a:r>
            <a:r>
              <a:rPr lang="en-US" dirty="0"/>
              <a:t> du (VIH) 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Diabète</a:t>
            </a:r>
            <a:r>
              <a:rPr lang="en-US" dirty="0"/>
              <a:t> </a:t>
            </a:r>
            <a:r>
              <a:rPr lang="en-US" dirty="0" err="1"/>
              <a:t>sucre</a:t>
            </a:r>
            <a:r>
              <a:rPr lang="en-US" dirty="0"/>
              <a:t>́, </a:t>
            </a:r>
            <a:r>
              <a:rPr lang="en-US" dirty="0" err="1"/>
              <a:t>Éruption</a:t>
            </a:r>
            <a:r>
              <a:rPr lang="en-US" dirty="0"/>
              <a:t> </a:t>
            </a:r>
            <a:r>
              <a:rPr lang="en-US" dirty="0" err="1"/>
              <a:t>cutanée</a:t>
            </a:r>
            <a:r>
              <a:rPr lang="en-US" dirty="0"/>
              <a:t> à </a:t>
            </a:r>
            <a:r>
              <a:rPr lang="en-US" dirty="0" err="1"/>
              <a:t>l’aine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Saignements</a:t>
            </a:r>
            <a:r>
              <a:rPr lang="en-US" dirty="0"/>
              <a:t> </a:t>
            </a:r>
            <a:r>
              <a:rPr lang="en-US" dirty="0" err="1"/>
              <a:t>vaginaux</a:t>
            </a:r>
            <a:r>
              <a:rPr lang="en-US" dirty="0"/>
              <a:t>, </a:t>
            </a:r>
            <a:r>
              <a:rPr lang="en-US" dirty="0" err="1"/>
              <a:t>Problème</a:t>
            </a:r>
            <a:r>
              <a:rPr lang="en-US" dirty="0"/>
              <a:t> à </a:t>
            </a:r>
            <a:r>
              <a:rPr lang="en-US" dirty="0" err="1"/>
              <a:t>l’épaule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Préoccupations</a:t>
            </a:r>
            <a:r>
              <a:rPr lang="en-US" dirty="0"/>
              <a:t> </a:t>
            </a:r>
            <a:r>
              <a:rPr lang="en-US" dirty="0" err="1"/>
              <a:t>d’ordre</a:t>
            </a:r>
            <a:r>
              <a:rPr lang="en-US" dirty="0"/>
              <a:t> parental, </a:t>
            </a:r>
            <a:r>
              <a:rPr lang="en-US" dirty="0" err="1"/>
              <a:t>Méthode</a:t>
            </a:r>
            <a:r>
              <a:rPr lang="en-US" dirty="0"/>
              <a:t> contraceptive 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Sclérose</a:t>
            </a:r>
            <a:r>
              <a:rPr lang="en-US" dirty="0"/>
              <a:t> en plaques, Trouble </a:t>
            </a:r>
            <a:r>
              <a:rPr lang="en-US" dirty="0" err="1"/>
              <a:t>d’adaptation</a:t>
            </a:r>
            <a:r>
              <a:rPr lang="en-US" dirty="0"/>
              <a:t> </a:t>
            </a: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EMS - 2016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2142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scilloscop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Oscilloscope.thmx</Template>
  <TotalTime>1966</TotalTime>
  <Words>142</Words>
  <Application>Microsoft Macintosh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Oscilloscope</vt:lpstr>
      <vt:lpstr>Résultats à l’examen de certification en médecine de famille</vt:lpstr>
      <vt:lpstr>GÉNÉRALITÉS</vt:lpstr>
      <vt:lpstr>SAMP</vt:lpstr>
      <vt:lpstr>Sous la moyenne (SAMP) - 2017</vt:lpstr>
      <vt:lpstr>Examen des compétences cliniques</vt:lpstr>
      <vt:lpstr>EMS - 2016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à l’examen de certification en médecine de famille</dc:title>
  <dc:creator>Isabelle Tardif</dc:creator>
  <cp:lastModifiedBy>Alain Papineau</cp:lastModifiedBy>
  <cp:revision>16</cp:revision>
  <dcterms:created xsi:type="dcterms:W3CDTF">2015-11-19T21:42:28Z</dcterms:created>
  <dcterms:modified xsi:type="dcterms:W3CDTF">2017-09-19T21:27:13Z</dcterms:modified>
</cp:coreProperties>
</file>