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58" r:id="rId4"/>
    <p:sldId id="260" r:id="rId5"/>
    <p:sldId id="27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57"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FC5F2-1D96-3648-A6B3-B02A087EBBAD}" type="datetimeFigureOut">
              <a:rPr lang="fr-FR" smtClean="0"/>
              <a:t>12/04/2017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4D8CB-F3A2-B14C-AC3A-FE29B76022E5}" type="slidenum">
              <a:rPr lang="fr-FR" smtClean="0"/>
              <a:t>‹#›</a:t>
            </a:fld>
            <a:endParaRPr lang="fr-FR"/>
          </a:p>
        </p:txBody>
      </p:sp>
    </p:spTree>
    <p:extLst>
      <p:ext uri="{BB962C8B-B14F-4D97-AF65-F5344CB8AC3E}">
        <p14:creationId xmlns:p14="http://schemas.microsoft.com/office/powerpoint/2010/main" val="168697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Cliquez et modifiez le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Cliquez et modifiez le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Cliquez et modifiez le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dirty="0"/>
              <a:t>4/11/17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Cliquez et modifiez le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Cliquez et modifiez le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dirty="0"/>
              <a:t>4/11/17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t>4/11/17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4/11/17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dvancingin.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Le comportement d’opposition et l’agressivité chez les enfants et les adolescents</a:t>
            </a:r>
            <a:endParaRPr lang="fr-FR" dirty="0"/>
          </a:p>
        </p:txBody>
      </p:sp>
      <p:sp>
        <p:nvSpPr>
          <p:cNvPr id="3" name="Sous-titre 2"/>
          <p:cNvSpPr>
            <a:spLocks noGrp="1"/>
          </p:cNvSpPr>
          <p:nvPr>
            <p:ph type="subTitle" idx="1"/>
          </p:nvPr>
        </p:nvSpPr>
        <p:spPr/>
        <p:txBody>
          <a:bodyPr/>
          <a:lstStyle/>
          <a:p>
            <a:r>
              <a:rPr lang="fr-FR" dirty="0" smtClean="0"/>
              <a:t>Comité de soins aux enfants</a:t>
            </a:r>
          </a:p>
          <a:p>
            <a:r>
              <a:rPr lang="fr-FR" dirty="0" smtClean="0"/>
              <a:t>12 avril 2017</a:t>
            </a:r>
          </a:p>
        </p:txBody>
      </p:sp>
    </p:spTree>
    <p:extLst>
      <p:ext uri="{BB962C8B-B14F-4D97-AF65-F5344CB8AC3E}">
        <p14:creationId xmlns:p14="http://schemas.microsoft.com/office/powerpoint/2010/main" val="1478534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Interventions </a:t>
            </a:r>
            <a:r>
              <a:rPr lang="fr-FR" dirty="0" err="1" smtClean="0"/>
              <a:t>cognitivo</a:t>
            </a:r>
            <a:r>
              <a:rPr lang="fr-FR" dirty="0" smtClean="0"/>
              <a:t> comportementales pour les jeunes: les principes</a:t>
            </a:r>
            <a:endParaRPr lang="fr-FR" dirty="0"/>
          </a:p>
        </p:txBody>
      </p:sp>
      <p:sp>
        <p:nvSpPr>
          <p:cNvPr id="3" name="Espace réservé du contenu 2"/>
          <p:cNvSpPr>
            <a:spLocks noGrp="1"/>
          </p:cNvSpPr>
          <p:nvPr>
            <p:ph idx="1"/>
          </p:nvPr>
        </p:nvSpPr>
        <p:spPr>
          <a:xfrm>
            <a:off x="1024128" y="1956244"/>
            <a:ext cx="9720073" cy="4023360"/>
          </a:xfrm>
        </p:spPr>
        <p:txBody>
          <a:bodyPr/>
          <a:lstStyle/>
          <a:p>
            <a:r>
              <a:rPr lang="fr-FR" dirty="0" smtClean="0"/>
              <a:t>- comprendre ses émotions</a:t>
            </a:r>
          </a:p>
          <a:p>
            <a:r>
              <a:rPr lang="fr-FR" dirty="0" smtClean="0"/>
              <a:t>- résoudre des problèmes</a:t>
            </a:r>
          </a:p>
          <a:p>
            <a:r>
              <a:rPr lang="fr-FR" dirty="0" smtClean="0"/>
              <a:t>- acquérir des habiletés sociales pour mieux gérer les réactions avec les camarades (théorie de l’apprentissage social); tenir compte du point de vue de l’autre</a:t>
            </a:r>
          </a:p>
          <a:p>
            <a:endParaRPr lang="fr-FR" dirty="0"/>
          </a:p>
        </p:txBody>
      </p:sp>
      <p:pic>
        <p:nvPicPr>
          <p:cNvPr id="5" name="Espace réservé du contenu 3"/>
          <p:cNvPicPr>
            <a:picLocks noChangeAspect="1"/>
          </p:cNvPicPr>
          <p:nvPr/>
        </p:nvPicPr>
        <p:blipFill>
          <a:blip r:embed="rId2"/>
          <a:stretch>
            <a:fillRect/>
          </a:stretch>
        </p:blipFill>
        <p:spPr>
          <a:xfrm>
            <a:off x="4495800" y="3584448"/>
            <a:ext cx="6248400" cy="3314700"/>
          </a:xfrm>
          <a:prstGeom prst="rect">
            <a:avLst/>
          </a:prstGeom>
        </p:spPr>
      </p:pic>
    </p:spTree>
    <p:extLst>
      <p:ext uri="{BB962C8B-B14F-4D97-AF65-F5344CB8AC3E}">
        <p14:creationId xmlns:p14="http://schemas.microsoft.com/office/powerpoint/2010/main" val="212614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Interventions auprès des parents</a:t>
            </a:r>
            <a:endParaRPr lang="fr-FR" dirty="0"/>
          </a:p>
        </p:txBody>
      </p:sp>
      <p:sp>
        <p:nvSpPr>
          <p:cNvPr id="3" name="Espace réservé du contenu 2"/>
          <p:cNvSpPr>
            <a:spLocks noGrp="1"/>
          </p:cNvSpPr>
          <p:nvPr>
            <p:ph idx="1"/>
          </p:nvPr>
        </p:nvSpPr>
        <p:spPr/>
        <p:txBody>
          <a:bodyPr/>
          <a:lstStyle/>
          <a:p>
            <a:r>
              <a:rPr lang="fr-FR" dirty="0" smtClean="0"/>
              <a:t>- réorienter les comportements des parents pour qu’ils deviennent plus prévisibles plus uniformes</a:t>
            </a:r>
          </a:p>
          <a:p>
            <a:r>
              <a:rPr lang="fr-FR" dirty="0" smtClean="0"/>
              <a:t>- enseigner des stratégies disciplinaires plus efficaces et adapter à l’étape de développement de l’enfant.</a:t>
            </a:r>
          </a:p>
          <a:p>
            <a:r>
              <a:rPr lang="fr-FR" dirty="0" smtClean="0"/>
              <a:t>- autres éléments abordés: gestion du stress, attention positive, temps spécial accordé à l’enfant, ignorer les comportements négatifs, donner des directives verbales et des consignes claires, établir des règles et des attentes</a:t>
            </a:r>
            <a:endParaRPr lang="fr-FR" dirty="0"/>
          </a:p>
        </p:txBody>
      </p:sp>
    </p:spTree>
    <p:extLst>
      <p:ext uri="{BB962C8B-B14F-4D97-AF65-F5344CB8AC3E}">
        <p14:creationId xmlns:p14="http://schemas.microsoft.com/office/powerpoint/2010/main" val="767585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Interventions auprès des parents</a:t>
            </a:r>
          </a:p>
        </p:txBody>
      </p:sp>
      <p:pic>
        <p:nvPicPr>
          <p:cNvPr id="4" name="Espace réservé du contenu 3"/>
          <p:cNvPicPr>
            <a:picLocks noGrp="1" noChangeAspect="1"/>
          </p:cNvPicPr>
          <p:nvPr>
            <p:ph idx="1"/>
          </p:nvPr>
        </p:nvPicPr>
        <p:blipFill>
          <a:blip r:embed="rId2"/>
          <a:stretch>
            <a:fillRect/>
          </a:stretch>
        </p:blipFill>
        <p:spPr>
          <a:xfrm>
            <a:off x="1900989" y="1775815"/>
            <a:ext cx="7832558" cy="4958515"/>
          </a:xfrm>
          <a:prstGeom prst="rect">
            <a:avLst/>
          </a:prstGeom>
        </p:spPr>
      </p:pic>
    </p:spTree>
    <p:extLst>
      <p:ext uri="{BB962C8B-B14F-4D97-AF65-F5344CB8AC3E}">
        <p14:creationId xmlns:p14="http://schemas.microsoft.com/office/powerpoint/2010/main" val="80415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Interventions en milieu scolaire</a:t>
            </a:r>
            <a:endParaRPr lang="fr-FR" dirty="0"/>
          </a:p>
        </p:txBody>
      </p:sp>
      <p:sp>
        <p:nvSpPr>
          <p:cNvPr id="3" name="Espace réservé du contenu 2"/>
          <p:cNvSpPr>
            <a:spLocks noGrp="1"/>
          </p:cNvSpPr>
          <p:nvPr>
            <p:ph idx="1"/>
          </p:nvPr>
        </p:nvSpPr>
        <p:spPr/>
        <p:txBody>
          <a:bodyPr/>
          <a:lstStyle/>
          <a:p>
            <a:r>
              <a:rPr lang="fr-FR" dirty="0" smtClean="0"/>
              <a:t>- campagne contre l’intimidation</a:t>
            </a:r>
          </a:p>
          <a:p>
            <a:r>
              <a:rPr lang="fr-FR" dirty="0" smtClean="0"/>
              <a:t>- classes spéciales comportant un soutien comportemental</a:t>
            </a:r>
          </a:p>
          <a:p>
            <a:r>
              <a:rPr lang="fr-FR" dirty="0" smtClean="0"/>
              <a:t>- aménagements pédagogiques pour les enfants qui ont des troubles d’apprentissage</a:t>
            </a:r>
          </a:p>
          <a:p>
            <a:r>
              <a:rPr lang="fr-FR" dirty="0" smtClean="0"/>
              <a:t>- évaluation psychopédagogique</a:t>
            </a:r>
          </a:p>
          <a:p>
            <a:r>
              <a:rPr lang="fr-FR" dirty="0" smtClean="0"/>
              <a:t>- plan d’intervention personnalisé</a:t>
            </a:r>
            <a:endParaRPr lang="fr-FR" dirty="0"/>
          </a:p>
        </p:txBody>
      </p:sp>
    </p:spTree>
    <p:extLst>
      <p:ext uri="{BB962C8B-B14F-4D97-AF65-F5344CB8AC3E}">
        <p14:creationId xmlns:p14="http://schemas.microsoft.com/office/powerpoint/2010/main" val="1256846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55089" y="1215356"/>
            <a:ext cx="7404076" cy="3634455"/>
          </a:xfrm>
          <a:prstGeom prst="rect">
            <a:avLst/>
          </a:prstGeom>
        </p:spPr>
      </p:pic>
      <p:sp>
        <p:nvSpPr>
          <p:cNvPr id="2" name="Titre 1"/>
          <p:cNvSpPr>
            <a:spLocks noGrp="1"/>
          </p:cNvSpPr>
          <p:nvPr>
            <p:ph type="title"/>
          </p:nvPr>
        </p:nvSpPr>
        <p:spPr>
          <a:xfrm>
            <a:off x="1024128" y="195834"/>
            <a:ext cx="9720072" cy="1499616"/>
          </a:xfrm>
        </p:spPr>
        <p:txBody>
          <a:bodyPr/>
          <a:lstStyle/>
          <a:p>
            <a:r>
              <a:rPr lang="fr-FR" dirty="0"/>
              <a:t>Interventions en milieu scolaire</a:t>
            </a:r>
          </a:p>
        </p:txBody>
      </p:sp>
      <p:pic>
        <p:nvPicPr>
          <p:cNvPr id="5" name="Espace réservé du contenu 4"/>
          <p:cNvPicPr>
            <a:picLocks noGrp="1" noChangeAspect="1"/>
          </p:cNvPicPr>
          <p:nvPr>
            <p:ph idx="1"/>
          </p:nvPr>
        </p:nvPicPr>
        <p:blipFill>
          <a:blip r:embed="rId3"/>
          <a:stretch>
            <a:fillRect/>
          </a:stretch>
        </p:blipFill>
        <p:spPr>
          <a:xfrm>
            <a:off x="1928813" y="4849811"/>
            <a:ext cx="7262788" cy="1808163"/>
          </a:xfrm>
          <a:prstGeom prst="rect">
            <a:avLst/>
          </a:prstGeom>
        </p:spPr>
      </p:pic>
    </p:spTree>
    <p:extLst>
      <p:ext uri="{BB962C8B-B14F-4D97-AF65-F5344CB8AC3E}">
        <p14:creationId xmlns:p14="http://schemas.microsoft.com/office/powerpoint/2010/main" val="192219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Partie 2:Le traitement pharmacologique</a:t>
            </a:r>
            <a:endParaRPr lang="fr-FR" dirty="0"/>
          </a:p>
        </p:txBody>
      </p:sp>
      <p:sp>
        <p:nvSpPr>
          <p:cNvPr id="3" name="Sous-titre 2"/>
          <p:cNvSpPr>
            <a:spLocks noGrp="1"/>
          </p:cNvSpPr>
          <p:nvPr>
            <p:ph type="subTitle" idx="1"/>
          </p:nvPr>
        </p:nvSpPr>
        <p:spPr/>
        <p:txBody>
          <a:bodyPr/>
          <a:lstStyle/>
          <a:p>
            <a:endParaRPr lang="fr-FR" dirty="0" smtClean="0"/>
          </a:p>
        </p:txBody>
      </p:sp>
    </p:spTree>
    <p:extLst>
      <p:ext uri="{BB962C8B-B14F-4D97-AF65-F5344CB8AC3E}">
        <p14:creationId xmlns:p14="http://schemas.microsoft.com/office/powerpoint/2010/main" val="853940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pharmacologique</a:t>
            </a:r>
            <a:endParaRPr lang="fr-FR" dirty="0"/>
          </a:p>
        </p:txBody>
      </p:sp>
      <p:sp>
        <p:nvSpPr>
          <p:cNvPr id="3" name="Espace réservé du contenu 2"/>
          <p:cNvSpPr>
            <a:spLocks noGrp="1"/>
          </p:cNvSpPr>
          <p:nvPr>
            <p:ph idx="1"/>
          </p:nvPr>
        </p:nvSpPr>
        <p:spPr/>
        <p:txBody>
          <a:bodyPr/>
          <a:lstStyle/>
          <a:p>
            <a:r>
              <a:rPr lang="fr-FR" dirty="0" smtClean="0"/>
              <a:t>Si les interventions psychosociales n’améliorent pas les comportements problématiques, il faut envisager l’utilisation d’une médications.  Voici les grands principes:</a:t>
            </a:r>
          </a:p>
          <a:p>
            <a:r>
              <a:rPr lang="fr-FR" dirty="0" smtClean="0"/>
              <a:t>1. Il faut d’abord essayer les médicaments contre le TDAH.</a:t>
            </a:r>
          </a:p>
          <a:p>
            <a:r>
              <a:rPr lang="fr-FR" dirty="0" smtClean="0"/>
              <a:t>2. Les stimulants sont fortement recommandés: essayer </a:t>
            </a:r>
            <a:r>
              <a:rPr lang="fr-FR" b="1" dirty="0" smtClean="0"/>
              <a:t>le </a:t>
            </a:r>
            <a:r>
              <a:rPr lang="fr-FR" b="1" dirty="0" err="1" smtClean="0"/>
              <a:t>méthylphénidate</a:t>
            </a:r>
            <a:r>
              <a:rPr lang="fr-FR" b="1" dirty="0" smtClean="0"/>
              <a:t> </a:t>
            </a:r>
            <a:r>
              <a:rPr lang="fr-FR" dirty="0" smtClean="0"/>
              <a:t>et l’</a:t>
            </a:r>
            <a:r>
              <a:rPr lang="fr-FR" b="1" dirty="0" smtClean="0"/>
              <a:t>amphétamine</a:t>
            </a:r>
            <a:r>
              <a:rPr lang="fr-FR" dirty="0" smtClean="0"/>
              <a:t> avant d’utiliser d’autres catégories.  </a:t>
            </a:r>
          </a:p>
          <a:p>
            <a:r>
              <a:rPr lang="fr-FR" dirty="0" smtClean="0"/>
              <a:t>3. Les </a:t>
            </a:r>
            <a:r>
              <a:rPr lang="fr-FR" b="1" dirty="0" smtClean="0"/>
              <a:t>alpha-2 agonistes</a:t>
            </a:r>
            <a:r>
              <a:rPr lang="fr-FR" dirty="0" smtClean="0"/>
              <a:t> et l’</a:t>
            </a:r>
            <a:r>
              <a:rPr lang="fr-FR" b="1" dirty="0" err="1" smtClean="0"/>
              <a:t>atomoxétine</a:t>
            </a:r>
            <a:r>
              <a:rPr lang="fr-FR" dirty="0" smtClean="0"/>
              <a:t> sont recommandés dans certaines conditions pour le comportement perturbateur associé au TDAH, mais pas pour l’agressivité. </a:t>
            </a:r>
          </a:p>
        </p:txBody>
      </p:sp>
    </p:spTree>
    <p:extLst>
      <p:ext uri="{BB962C8B-B14F-4D97-AF65-F5344CB8AC3E}">
        <p14:creationId xmlns:p14="http://schemas.microsoft.com/office/powerpoint/2010/main" val="972176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Traitement </a:t>
            </a:r>
            <a:r>
              <a:rPr lang="fr-FR" dirty="0" smtClean="0"/>
              <a:t>pharmacologique (suite)</a:t>
            </a:r>
            <a:endParaRPr lang="fr-FR" dirty="0"/>
          </a:p>
        </p:txBody>
      </p:sp>
      <p:sp>
        <p:nvSpPr>
          <p:cNvPr id="3" name="Espace réservé du contenu 2"/>
          <p:cNvSpPr>
            <a:spLocks noGrp="1"/>
          </p:cNvSpPr>
          <p:nvPr>
            <p:ph idx="1"/>
          </p:nvPr>
        </p:nvSpPr>
        <p:spPr/>
        <p:txBody>
          <a:bodyPr/>
          <a:lstStyle/>
          <a:p>
            <a:r>
              <a:rPr lang="fr-FR" dirty="0" smtClean="0"/>
              <a:t>4. Il existe des données probantes sur l’efficacité de la </a:t>
            </a:r>
            <a:r>
              <a:rPr lang="fr-FR" b="1" dirty="0" err="1" smtClean="0"/>
              <a:t>rispéridone</a:t>
            </a:r>
            <a:r>
              <a:rPr lang="fr-FR" dirty="0" smtClean="0"/>
              <a:t> pour le traitement des comportements perturbateurs et agressifs, quel que soit le QI.</a:t>
            </a:r>
          </a:p>
          <a:p>
            <a:r>
              <a:rPr lang="fr-FR" dirty="0" smtClean="0"/>
              <a:t>- utile chez jeune avec TOP ou TC et TDAH mais dont le comportement ne s’est pas amélioré avec le traitement du TDAH;</a:t>
            </a:r>
          </a:p>
          <a:p>
            <a:r>
              <a:rPr lang="fr-FR" dirty="0" smtClean="0"/>
              <a:t>- utile si TOP ou TC sans TDAH;</a:t>
            </a:r>
          </a:p>
          <a:p>
            <a:r>
              <a:rPr lang="fr-FR" dirty="0" smtClean="0"/>
              <a:t>- envisager l’arrêt après un traitement efficace d’une durée de 3 mois.</a:t>
            </a:r>
          </a:p>
        </p:txBody>
      </p:sp>
    </p:spTree>
    <p:extLst>
      <p:ext uri="{BB962C8B-B14F-4D97-AF65-F5344CB8AC3E}">
        <p14:creationId xmlns:p14="http://schemas.microsoft.com/office/powerpoint/2010/main" val="655952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84300" y="0"/>
            <a:ext cx="9422957" cy="6858000"/>
          </a:xfrm>
          <a:prstGeom prst="rect">
            <a:avLst/>
          </a:prstGeom>
        </p:spPr>
      </p:pic>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6094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Traitement </a:t>
            </a:r>
            <a:r>
              <a:rPr lang="fr-FR" dirty="0" smtClean="0"/>
              <a:t>pharmacologique: retour sur les différentes molécules</a:t>
            </a:r>
            <a:endParaRPr lang="fr-FR" dirty="0"/>
          </a:p>
        </p:txBody>
      </p:sp>
      <p:sp>
        <p:nvSpPr>
          <p:cNvPr id="3" name="Espace réservé du contenu 2"/>
          <p:cNvSpPr>
            <a:spLocks noGrp="1"/>
          </p:cNvSpPr>
          <p:nvPr>
            <p:ph idx="1"/>
          </p:nvPr>
        </p:nvSpPr>
        <p:spPr/>
        <p:txBody>
          <a:bodyPr/>
          <a:lstStyle/>
          <a:p>
            <a:r>
              <a:rPr lang="fr-FR" dirty="0" smtClean="0"/>
              <a:t>1. Si TDAH et trouble de comportement: il faut essayer </a:t>
            </a:r>
            <a:r>
              <a:rPr lang="fr-FR" b="1" dirty="0" err="1" smtClean="0"/>
              <a:t>méthylphénidate</a:t>
            </a:r>
            <a:r>
              <a:rPr lang="fr-FR" dirty="0"/>
              <a:t> </a:t>
            </a:r>
            <a:r>
              <a:rPr lang="fr-FR" dirty="0" smtClean="0"/>
              <a:t>et </a:t>
            </a:r>
            <a:r>
              <a:rPr lang="fr-FR" b="1" dirty="0" smtClean="0"/>
              <a:t>amphétamine</a:t>
            </a:r>
            <a:r>
              <a:rPr lang="fr-FR" dirty="0" smtClean="0"/>
              <a:t> (chacun d’eux) avant d’utiliser une autre classe; </a:t>
            </a:r>
            <a:r>
              <a:rPr lang="fr-FR" dirty="0" err="1" smtClean="0"/>
              <a:t>deplus</a:t>
            </a:r>
            <a:r>
              <a:rPr lang="fr-FR" dirty="0" smtClean="0"/>
              <a:t>,  il faut tenter d’augmenter la dose si le comportement n’est pas contrôlé avant de considérer une autre classe, pourvu que la dose soit bien tolérée.</a:t>
            </a:r>
          </a:p>
          <a:p>
            <a:r>
              <a:rPr lang="fr-FR" dirty="0" smtClean="0"/>
              <a:t>2. </a:t>
            </a:r>
            <a:r>
              <a:rPr lang="fr-FR" b="1" dirty="0" err="1" smtClean="0"/>
              <a:t>Guanfacine</a:t>
            </a:r>
            <a:r>
              <a:rPr lang="fr-FR" b="1" dirty="0" smtClean="0"/>
              <a:t>: </a:t>
            </a:r>
            <a:r>
              <a:rPr lang="fr-FR" dirty="0" smtClean="0"/>
              <a:t>en monothérapie ou associé à psychostimulant; l’arrêt abrupt peut causer une tachycardie et une HTA rebond.</a:t>
            </a:r>
          </a:p>
          <a:p>
            <a:endParaRPr lang="fr-FR" dirty="0"/>
          </a:p>
          <a:p>
            <a:r>
              <a:rPr lang="fr-FR" dirty="0" smtClean="0"/>
              <a:t>3. </a:t>
            </a:r>
            <a:r>
              <a:rPr lang="fr-FR" b="1" dirty="0" err="1" smtClean="0"/>
              <a:t>Clonidine</a:t>
            </a:r>
            <a:r>
              <a:rPr lang="fr-FR" b="1" dirty="0" smtClean="0"/>
              <a:t>:</a:t>
            </a:r>
            <a:r>
              <a:rPr lang="fr-FR" dirty="0" smtClean="0"/>
              <a:t> qualité des preuves très faible et effet léger</a:t>
            </a:r>
          </a:p>
          <a:p>
            <a:endParaRPr lang="fr-FR" dirty="0" smtClean="0"/>
          </a:p>
        </p:txBody>
      </p:sp>
    </p:spTree>
    <p:extLst>
      <p:ext uri="{BB962C8B-B14F-4D97-AF65-F5344CB8AC3E}">
        <p14:creationId xmlns:p14="http://schemas.microsoft.com/office/powerpoint/2010/main" val="138427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L’information contenue dans cette présentation est tirée d’une formations en ligne</a:t>
            </a:r>
          </a:p>
          <a:p>
            <a:r>
              <a:rPr lang="fr-FR" dirty="0" smtClean="0">
                <a:hlinkClick r:id="rId2"/>
              </a:rPr>
              <a:t>www.Advancingin.com</a:t>
            </a:r>
            <a:r>
              <a:rPr lang="fr-FR" dirty="0" smtClean="0"/>
              <a:t>.</a:t>
            </a:r>
          </a:p>
          <a:p>
            <a:r>
              <a:rPr lang="fr-FR" dirty="0" smtClean="0"/>
              <a:t>Cette formation est approuvée par la Société Canadienne de pédiatrie.</a:t>
            </a:r>
          </a:p>
          <a:p>
            <a:r>
              <a:rPr lang="fr-FR" dirty="0" smtClean="0"/>
              <a:t>Cette formation répond à l’objectif #93 du CMFC.</a:t>
            </a:r>
            <a:endParaRPr lang="fr-FR" dirty="0"/>
          </a:p>
        </p:txBody>
      </p:sp>
    </p:spTree>
    <p:extLst>
      <p:ext uri="{BB962C8B-B14F-4D97-AF65-F5344CB8AC3E}">
        <p14:creationId xmlns:p14="http://schemas.microsoft.com/office/powerpoint/2010/main" val="2120897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Traitement pharmacologique (</a:t>
            </a:r>
            <a:r>
              <a:rPr lang="fr-FR" dirty="0" smtClean="0"/>
              <a:t>suite)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4. </a:t>
            </a:r>
            <a:r>
              <a:rPr lang="fr-FR" dirty="0"/>
              <a:t>L</a:t>
            </a:r>
            <a:r>
              <a:rPr lang="fr-FR" dirty="0" smtClean="0"/>
              <a:t>es antipsychotiques: </a:t>
            </a:r>
          </a:p>
          <a:p>
            <a:r>
              <a:rPr lang="fr-FR" dirty="0" smtClean="0"/>
              <a:t>- </a:t>
            </a:r>
            <a:r>
              <a:rPr lang="fr-FR" b="1" dirty="0" err="1"/>
              <a:t>rispéridone</a:t>
            </a:r>
            <a:r>
              <a:rPr lang="fr-FR" dirty="0"/>
              <a:t>: qualité des preuves élevée, ampleur de l’effet modéré mais fardeau des effets secondaires: MAJEUR</a:t>
            </a:r>
            <a:r>
              <a:rPr lang="fr-FR" dirty="0" smtClean="0"/>
              <a:t>.</a:t>
            </a:r>
          </a:p>
          <a:p>
            <a:r>
              <a:rPr lang="fr-FR" dirty="0" smtClean="0"/>
              <a:t>- effets secondaires métaboliques: prise de poids, IMC, TT, bilan lipidique (TG), glucose, insuline, enzymes hépatiques;</a:t>
            </a:r>
          </a:p>
          <a:p>
            <a:r>
              <a:rPr lang="fr-FR" dirty="0" smtClean="0"/>
              <a:t>- effets hormonaux: prolactine élevée et anomalie thyroïdienne; risque de diminution DMO et perturbation du développement sexuel</a:t>
            </a:r>
          </a:p>
          <a:p>
            <a:r>
              <a:rPr lang="fr-FR" dirty="0" smtClean="0"/>
              <a:t>- effets extrapyramidaux: </a:t>
            </a:r>
            <a:r>
              <a:rPr lang="fr-FR" dirty="0" err="1" smtClean="0"/>
              <a:t>akathisie</a:t>
            </a:r>
            <a:r>
              <a:rPr lang="fr-FR" dirty="0" smtClean="0"/>
              <a:t>, parkinsonisme, dyskinésie tardive, dystonie tardive;</a:t>
            </a:r>
          </a:p>
          <a:p>
            <a:r>
              <a:rPr lang="fr-FR" dirty="0" smtClean="0"/>
              <a:t>- la qualité des preuves pour les autres médicaments est très faible (</a:t>
            </a:r>
            <a:r>
              <a:rPr lang="fr-FR" dirty="0" err="1" smtClean="0"/>
              <a:t>quétiapine</a:t>
            </a:r>
            <a:r>
              <a:rPr lang="fr-FR" dirty="0" smtClean="0"/>
              <a:t>, </a:t>
            </a:r>
            <a:r>
              <a:rPr lang="fr-FR" dirty="0" err="1" smtClean="0"/>
              <a:t>haldol</a:t>
            </a:r>
            <a:r>
              <a:rPr lang="fr-FR" dirty="0" smtClean="0"/>
              <a:t>).</a:t>
            </a:r>
            <a:endParaRPr lang="fr-FR" dirty="0"/>
          </a:p>
        </p:txBody>
      </p:sp>
    </p:spTree>
    <p:extLst>
      <p:ext uri="{BB962C8B-B14F-4D97-AF65-F5344CB8AC3E}">
        <p14:creationId xmlns:p14="http://schemas.microsoft.com/office/powerpoint/2010/main" val="562386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Traitement pharmacologique (</a:t>
            </a:r>
            <a:r>
              <a:rPr lang="fr-FR" dirty="0" smtClean="0"/>
              <a:t>suite)</a:t>
            </a:r>
            <a:endParaRPr lang="fr-FR" dirty="0"/>
          </a:p>
        </p:txBody>
      </p:sp>
      <p:sp>
        <p:nvSpPr>
          <p:cNvPr id="3" name="Espace réservé du contenu 2"/>
          <p:cNvSpPr>
            <a:spLocks noGrp="1"/>
          </p:cNvSpPr>
          <p:nvPr>
            <p:ph idx="1"/>
          </p:nvPr>
        </p:nvSpPr>
        <p:spPr/>
        <p:txBody>
          <a:bodyPr/>
          <a:lstStyle/>
          <a:p>
            <a:r>
              <a:rPr lang="fr-FR" dirty="0" smtClean="0"/>
              <a:t>5. Les stabilisateurs de l’humeur: qualité des preuves est faible (lithium, </a:t>
            </a:r>
            <a:r>
              <a:rPr lang="fr-FR" dirty="0" err="1" smtClean="0"/>
              <a:t>valproate</a:t>
            </a:r>
            <a:r>
              <a:rPr lang="fr-FR" dirty="0" smtClean="0"/>
              <a:t>, carbamazépine)</a:t>
            </a:r>
          </a:p>
          <a:p>
            <a:endParaRPr lang="fr-FR" dirty="0"/>
          </a:p>
          <a:p>
            <a:r>
              <a:rPr lang="fr-FR" dirty="0" smtClean="0">
                <a:solidFill>
                  <a:srgbClr val="C00000"/>
                </a:solidFill>
              </a:rPr>
              <a:t>DONC: les médicaments ayant une efficacité modérée à importante avec une qualité de preuves élevée sont:</a:t>
            </a:r>
          </a:p>
          <a:p>
            <a:r>
              <a:rPr lang="fr-FR" dirty="0" smtClean="0">
                <a:solidFill>
                  <a:srgbClr val="C00000"/>
                </a:solidFill>
              </a:rPr>
              <a:t>- les stimulants,</a:t>
            </a:r>
          </a:p>
          <a:p>
            <a:r>
              <a:rPr lang="fr-FR" dirty="0" smtClean="0">
                <a:solidFill>
                  <a:srgbClr val="C00000"/>
                </a:solidFill>
              </a:rPr>
              <a:t>- la </a:t>
            </a:r>
            <a:r>
              <a:rPr lang="fr-FR" dirty="0" err="1" smtClean="0">
                <a:solidFill>
                  <a:srgbClr val="C00000"/>
                </a:solidFill>
              </a:rPr>
              <a:t>rispéridone</a:t>
            </a:r>
            <a:r>
              <a:rPr lang="fr-FR" dirty="0" smtClean="0">
                <a:solidFill>
                  <a:srgbClr val="C00000"/>
                </a:solidFill>
              </a:rPr>
              <a:t>.</a:t>
            </a:r>
            <a:endParaRPr lang="fr-FR" dirty="0">
              <a:solidFill>
                <a:srgbClr val="C00000"/>
              </a:solidFill>
            </a:endParaRPr>
          </a:p>
        </p:txBody>
      </p:sp>
    </p:spTree>
    <p:extLst>
      <p:ext uri="{BB962C8B-B14F-4D97-AF65-F5344CB8AC3E}">
        <p14:creationId xmlns:p14="http://schemas.microsoft.com/office/powerpoint/2010/main" val="1245180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Espace réservé du contenu 2"/>
          <p:cNvSpPr>
            <a:spLocks noGrp="1"/>
          </p:cNvSpPr>
          <p:nvPr>
            <p:ph idx="1"/>
          </p:nvPr>
        </p:nvSpPr>
        <p:spPr>
          <a:xfrm>
            <a:off x="1024128" y="2084831"/>
            <a:ext cx="9720073" cy="4412221"/>
          </a:xfrm>
        </p:spPr>
        <p:txBody>
          <a:bodyPr>
            <a:normAutofit lnSpcReduction="10000"/>
          </a:bodyPr>
          <a:lstStyle/>
          <a:p>
            <a:r>
              <a:rPr lang="fr-FR" dirty="0" smtClean="0"/>
              <a:t>1. Tenir compte du contexte biopsychosocial lors de l’évaluation d’un jeune présentant un comportement d’opposition et d’agressivité: considérer les processus mentaux de l’enfant, la dynamique familiale et les relations avec les camarades.</a:t>
            </a:r>
          </a:p>
          <a:p>
            <a:r>
              <a:rPr lang="fr-FR" dirty="0" smtClean="0"/>
              <a:t>2. Les interventions psychosociales devraient toujours représenter le traitement de première ligne: des interventions </a:t>
            </a:r>
            <a:r>
              <a:rPr lang="fr-FR" dirty="0" err="1" smtClean="0"/>
              <a:t>cognitivo</a:t>
            </a:r>
            <a:r>
              <a:rPr lang="fr-FR" dirty="0" smtClean="0"/>
              <a:t> comportementales auprès du jeune, des intervention auprès des parents et auprès du milieu scolaire.</a:t>
            </a:r>
          </a:p>
          <a:p>
            <a:r>
              <a:rPr lang="fr-FR" dirty="0" smtClean="0"/>
              <a:t>3. Chez le jeune présentant un TOP ou TC ainsi qu’un TDAH, les traitements du TDAH devraient être utilisés en premier lieu, en commençant par les psychostimulants.</a:t>
            </a:r>
          </a:p>
          <a:p>
            <a:r>
              <a:rPr lang="fr-FR" dirty="0" smtClean="0"/>
              <a:t>4. Le patient avec TDAH dont le comportement ne s’améliore pas sous psychostimulant ou si le jeune a un comportement perturbateur sans TDAH, tenter la </a:t>
            </a:r>
            <a:r>
              <a:rPr lang="fr-FR" dirty="0" err="1" smtClean="0"/>
              <a:t>rispéridone</a:t>
            </a:r>
            <a:r>
              <a:rPr lang="fr-FR" dirty="0" smtClean="0"/>
              <a:t>.</a:t>
            </a:r>
          </a:p>
          <a:p>
            <a:r>
              <a:rPr lang="fr-FR" dirty="0" smtClean="0"/>
              <a:t>5. Il fait assurer un suivi et des prises de sang chez l’enfant prenant de la </a:t>
            </a:r>
            <a:r>
              <a:rPr lang="fr-FR" dirty="0" err="1" smtClean="0"/>
              <a:t>rispéridone</a:t>
            </a:r>
            <a:r>
              <a:rPr lang="fr-FR" dirty="0" smtClean="0"/>
              <a:t>.</a:t>
            </a:r>
            <a:endParaRPr lang="fr-FR" dirty="0"/>
          </a:p>
        </p:txBody>
      </p:sp>
    </p:spTree>
    <p:extLst>
      <p:ext uri="{BB962C8B-B14F-4D97-AF65-F5344CB8AC3E}">
        <p14:creationId xmlns:p14="http://schemas.microsoft.com/office/powerpoint/2010/main" val="122804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14549" y="77123"/>
            <a:ext cx="7915275" cy="6661659"/>
          </a:xfrm>
          <a:prstGeom prst="rect">
            <a:avLst/>
          </a:prstGeom>
        </p:spPr>
      </p:pic>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422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la formation</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1. Décrire un modèle biopsychosocial pour comprendre les comportements perturbateurs et agressifs des jeunes.</a:t>
            </a:r>
          </a:p>
          <a:p>
            <a:endParaRPr lang="fr-FR" dirty="0"/>
          </a:p>
          <a:p>
            <a:r>
              <a:rPr lang="fr-FR" dirty="0" smtClean="0"/>
              <a:t>2. Expliquer la démarche conceptuelle utilisée pour formuler les interventions psychosociales et planifier les soins.</a:t>
            </a:r>
          </a:p>
          <a:p>
            <a:endParaRPr lang="fr-FR" dirty="0"/>
          </a:p>
          <a:p>
            <a:r>
              <a:rPr lang="fr-FR" dirty="0"/>
              <a:t>3</a:t>
            </a:r>
            <a:r>
              <a:rPr lang="fr-FR" dirty="0" smtClean="0"/>
              <a:t>. Examiner les données probantes sur la prise en charge des comportements perturbateurs et agressifs chez les jeunes ayant un TDAH, un TOP (trouble oppositionnel avec provocation) ou un TC (trouble es conduites).</a:t>
            </a:r>
          </a:p>
          <a:p>
            <a:endParaRPr lang="fr-FR" dirty="0"/>
          </a:p>
          <a:p>
            <a:r>
              <a:rPr lang="fr-FR" dirty="0" smtClean="0"/>
              <a:t>4. Expliquer comment surveiller correctement  l’innocuité des médicaments antipsychotiques dans ce groupe d’âge.</a:t>
            </a:r>
          </a:p>
          <a:p>
            <a:endParaRPr lang="fr-FR" dirty="0"/>
          </a:p>
        </p:txBody>
      </p:sp>
    </p:spTree>
    <p:extLst>
      <p:ext uri="{BB962C8B-B14F-4D97-AF65-F5344CB8AC3E}">
        <p14:creationId xmlns:p14="http://schemas.microsoft.com/office/powerpoint/2010/main" val="169590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Partie 1: L’évaluation et la thérapie psychosociale</a:t>
            </a:r>
            <a:endParaRPr lang="fr-FR" dirty="0"/>
          </a:p>
        </p:txBody>
      </p:sp>
      <p:sp>
        <p:nvSpPr>
          <p:cNvPr id="3" name="Sous-titre 2"/>
          <p:cNvSpPr>
            <a:spLocks noGrp="1"/>
          </p:cNvSpPr>
          <p:nvPr>
            <p:ph type="subTitle" idx="1"/>
          </p:nvPr>
        </p:nvSpPr>
        <p:spPr/>
        <p:txBody>
          <a:bodyPr/>
          <a:lstStyle/>
          <a:p>
            <a:endParaRPr lang="fr-FR" dirty="0" smtClean="0"/>
          </a:p>
        </p:txBody>
      </p:sp>
    </p:spTree>
    <p:extLst>
      <p:ext uri="{BB962C8B-B14F-4D97-AF65-F5344CB8AC3E}">
        <p14:creationId xmlns:p14="http://schemas.microsoft.com/office/powerpoint/2010/main" val="184971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modèle biopsychosocial d’apparition du comportement agressif</a:t>
            </a:r>
            <a:endParaRPr lang="fr-FR" dirty="0"/>
          </a:p>
        </p:txBody>
      </p:sp>
      <p:pic>
        <p:nvPicPr>
          <p:cNvPr id="4" name="Espace réservé du contenu 3"/>
          <p:cNvPicPr>
            <a:picLocks noGrp="1" noChangeAspect="1"/>
          </p:cNvPicPr>
          <p:nvPr>
            <p:ph idx="1"/>
          </p:nvPr>
        </p:nvPicPr>
        <p:blipFill>
          <a:blip r:embed="rId2"/>
          <a:stretch>
            <a:fillRect/>
          </a:stretch>
        </p:blipFill>
        <p:spPr>
          <a:xfrm>
            <a:off x="2100262" y="1896100"/>
            <a:ext cx="7572375" cy="4805546"/>
          </a:xfrm>
          <a:prstGeom prst="rect">
            <a:avLst/>
          </a:prstGeom>
        </p:spPr>
      </p:pic>
    </p:spTree>
    <p:extLst>
      <p:ext uri="{BB962C8B-B14F-4D97-AF65-F5344CB8AC3E}">
        <p14:creationId xmlns:p14="http://schemas.microsoft.com/office/powerpoint/2010/main" val="145418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facteurs de risque du comportement agressif et oppositionnel</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1. </a:t>
            </a:r>
            <a:r>
              <a:rPr lang="fr-FR" u="sng" dirty="0" smtClean="0"/>
              <a:t>La prédisposition biologique</a:t>
            </a:r>
            <a:r>
              <a:rPr lang="fr-FR" dirty="0" smtClean="0"/>
              <a:t>: histoire familiale de comportements antisociaux et agressifs, dépression chez la mère, substances psychoactives prises par la mère.</a:t>
            </a:r>
          </a:p>
          <a:p>
            <a:endParaRPr lang="fr-FR" dirty="0" smtClean="0"/>
          </a:p>
          <a:p>
            <a:r>
              <a:rPr lang="fr-FR" dirty="0" smtClean="0"/>
              <a:t>2. </a:t>
            </a:r>
            <a:r>
              <a:rPr lang="fr-FR" u="sng" dirty="0" smtClean="0"/>
              <a:t>Le contexte socioculturel</a:t>
            </a:r>
            <a:r>
              <a:rPr lang="fr-FR" dirty="0" smtClean="0"/>
              <a:t>: violence ou traumatismes dans la famille, faible revenu, faible niveau de scolarité, violence dans le milieu.</a:t>
            </a:r>
          </a:p>
          <a:p>
            <a:endParaRPr lang="fr-FR" dirty="0" smtClean="0"/>
          </a:p>
          <a:p>
            <a:r>
              <a:rPr lang="fr-FR" dirty="0" smtClean="0"/>
              <a:t>3. </a:t>
            </a:r>
            <a:r>
              <a:rPr lang="fr-FR" u="sng" dirty="0" smtClean="0"/>
              <a:t>Relations avec les camarades</a:t>
            </a:r>
            <a:r>
              <a:rPr lang="fr-FR" dirty="0" smtClean="0"/>
              <a:t>: rejet, intimidation, groupe de camarades déviants.</a:t>
            </a:r>
          </a:p>
          <a:p>
            <a:endParaRPr lang="fr-FR" dirty="0" smtClean="0"/>
          </a:p>
          <a:p>
            <a:r>
              <a:rPr lang="fr-FR" dirty="0" smtClean="0"/>
              <a:t>4. </a:t>
            </a:r>
            <a:r>
              <a:rPr lang="fr-FR" u="sng" dirty="0" smtClean="0"/>
              <a:t>Facteurs parentaux et familiaux</a:t>
            </a:r>
            <a:r>
              <a:rPr lang="fr-FR" dirty="0" smtClean="0"/>
              <a:t>: retrait de l’affection, recours à la culpabilité, hostilité, rejet, supervision minimale, manque d’attachement.</a:t>
            </a:r>
          </a:p>
          <a:p>
            <a:endParaRPr lang="fr-FR" dirty="0" smtClean="0"/>
          </a:p>
          <a:p>
            <a:endParaRPr lang="fr-FR" dirty="0"/>
          </a:p>
        </p:txBody>
      </p:sp>
    </p:spTree>
    <p:extLst>
      <p:ext uri="{BB962C8B-B14F-4D97-AF65-F5344CB8AC3E}">
        <p14:creationId xmlns:p14="http://schemas.microsoft.com/office/powerpoint/2010/main" val="2138946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facteurs de risque du comportement agressif et oppositionnel</a:t>
            </a:r>
          </a:p>
        </p:txBody>
      </p:sp>
      <p:sp>
        <p:nvSpPr>
          <p:cNvPr id="3" name="Espace réservé du contenu 2"/>
          <p:cNvSpPr>
            <a:spLocks noGrp="1"/>
          </p:cNvSpPr>
          <p:nvPr>
            <p:ph idx="1"/>
          </p:nvPr>
        </p:nvSpPr>
        <p:spPr/>
        <p:txBody>
          <a:bodyPr/>
          <a:lstStyle/>
          <a:p>
            <a:r>
              <a:rPr lang="fr-FR" dirty="0" smtClean="0"/>
              <a:t>5. </a:t>
            </a:r>
            <a:r>
              <a:rPr lang="fr-FR" u="sng" dirty="0" smtClean="0"/>
              <a:t>Processus mentaux en fonction de l’étape de développement</a:t>
            </a:r>
            <a:r>
              <a:rPr lang="fr-FR" dirty="0" smtClean="0"/>
              <a:t>: </a:t>
            </a:r>
          </a:p>
          <a:p>
            <a:r>
              <a:rPr lang="fr-FR" dirty="0" smtClean="0"/>
              <a:t>- insensibilité, froideur, peu d’empathie, </a:t>
            </a:r>
          </a:p>
          <a:p>
            <a:r>
              <a:rPr lang="fr-FR" dirty="0" smtClean="0"/>
              <a:t>- </a:t>
            </a:r>
            <a:r>
              <a:rPr lang="fr-FR" dirty="0" err="1" smtClean="0"/>
              <a:t>dysrégulation</a:t>
            </a:r>
            <a:r>
              <a:rPr lang="fr-FR" dirty="0" smtClean="0"/>
              <a:t> affective, trouble de l’humeur ou trouble anxieux, </a:t>
            </a:r>
          </a:p>
          <a:p>
            <a:r>
              <a:rPr lang="fr-FR" dirty="0" smtClean="0"/>
              <a:t>- déficit des fonctions exécutives: impulsivité, hyperactivité, déficits de la mémoire,</a:t>
            </a:r>
          </a:p>
          <a:p>
            <a:r>
              <a:rPr lang="fr-FR" dirty="0" smtClean="0"/>
              <a:t>- compétences linguistiques, </a:t>
            </a:r>
          </a:p>
          <a:p>
            <a:r>
              <a:rPr lang="fr-FR" dirty="0" smtClean="0"/>
              <a:t>- déficits sociocognitifs (ex. perception d’hostilité lors d’événements ambigus</a:t>
            </a:r>
            <a:endParaRPr lang="fr-FR" dirty="0"/>
          </a:p>
        </p:txBody>
      </p:sp>
    </p:spTree>
    <p:extLst>
      <p:ext uri="{BB962C8B-B14F-4D97-AF65-F5344CB8AC3E}">
        <p14:creationId xmlns:p14="http://schemas.microsoft.com/office/powerpoint/2010/main" val="1931245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Intervention clinique</a:t>
            </a:r>
            <a:endParaRPr lang="fr-FR" dirty="0"/>
          </a:p>
        </p:txBody>
      </p:sp>
      <p:sp>
        <p:nvSpPr>
          <p:cNvPr id="3" name="Espace réservé du contenu 2"/>
          <p:cNvSpPr>
            <a:spLocks noGrp="1"/>
          </p:cNvSpPr>
          <p:nvPr>
            <p:ph idx="1"/>
          </p:nvPr>
        </p:nvSpPr>
        <p:spPr/>
        <p:txBody>
          <a:bodyPr/>
          <a:lstStyle/>
          <a:p>
            <a:r>
              <a:rPr lang="fr-FR" dirty="0" smtClean="0"/>
              <a:t>Elles doivent tenir compte des différents facteurs suivants</a:t>
            </a:r>
          </a:p>
          <a:p>
            <a:r>
              <a:rPr lang="fr-FR" dirty="0" smtClean="0"/>
              <a:t>1. facteurs parentaux et familiaux</a:t>
            </a:r>
          </a:p>
          <a:p>
            <a:r>
              <a:rPr lang="fr-FR" dirty="0" smtClean="0"/>
              <a:t>2. relations avec les camarades</a:t>
            </a:r>
          </a:p>
          <a:p>
            <a:r>
              <a:rPr lang="fr-FR" dirty="0" smtClean="0"/>
              <a:t>3. processus mentaux en fonction du stade de développement de l’enfant.</a:t>
            </a:r>
          </a:p>
          <a:p>
            <a:endParaRPr lang="fr-FR" dirty="0"/>
          </a:p>
          <a:p>
            <a:r>
              <a:rPr lang="fr-FR" dirty="0" smtClean="0"/>
              <a:t>Les interventions inclues la thérapie </a:t>
            </a:r>
            <a:r>
              <a:rPr lang="fr-FR" dirty="0" err="1" smtClean="0"/>
              <a:t>cognitivo</a:t>
            </a:r>
            <a:r>
              <a:rPr lang="fr-FR" dirty="0" smtClean="0"/>
              <a:t> comportementale et la gestion du comportement.</a:t>
            </a:r>
            <a:endParaRPr lang="fr-FR" dirty="0"/>
          </a:p>
        </p:txBody>
      </p:sp>
    </p:spTree>
    <p:extLst>
      <p:ext uri="{BB962C8B-B14F-4D97-AF65-F5344CB8AC3E}">
        <p14:creationId xmlns:p14="http://schemas.microsoft.com/office/powerpoint/2010/main" val="2051882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e">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Intégrale</Template>
  <TotalTime>1474</TotalTime>
  <Words>1097</Words>
  <Application>Microsoft Macintosh PowerPoint</Application>
  <PresentationFormat>Grand écran</PresentationFormat>
  <Paragraphs>90</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Calibri</vt:lpstr>
      <vt:lpstr>Tw Cen MT</vt:lpstr>
      <vt:lpstr>Tw Cen MT Condensed</vt:lpstr>
      <vt:lpstr>Wingdings 3</vt:lpstr>
      <vt:lpstr>Intégrale</vt:lpstr>
      <vt:lpstr>Le comportement d’opposition et l’agressivité chez les enfants et les adolescents</vt:lpstr>
      <vt:lpstr>Présentation PowerPoint</vt:lpstr>
      <vt:lpstr>Présentation PowerPoint</vt:lpstr>
      <vt:lpstr>Objectifs de la formation</vt:lpstr>
      <vt:lpstr>Partie 1: L’évaluation et la thérapie psychosociale</vt:lpstr>
      <vt:lpstr>Le modèle biopsychosocial d’apparition du comportement agressif</vt:lpstr>
      <vt:lpstr>Les facteurs de risque du comportement agressif et oppositionnel</vt:lpstr>
      <vt:lpstr>Les facteurs de risque du comportement agressif et oppositionnel</vt:lpstr>
      <vt:lpstr>Intervention clinique</vt:lpstr>
      <vt:lpstr>Interventions cognitivo comportementales pour les jeunes: les principes</vt:lpstr>
      <vt:lpstr>Interventions auprès des parents</vt:lpstr>
      <vt:lpstr>Interventions auprès des parents</vt:lpstr>
      <vt:lpstr>Interventions en milieu scolaire</vt:lpstr>
      <vt:lpstr>Interventions en milieu scolaire</vt:lpstr>
      <vt:lpstr>Partie 2:Le traitement pharmacologique</vt:lpstr>
      <vt:lpstr>Traitement pharmacologique</vt:lpstr>
      <vt:lpstr>Traitement pharmacologique (suite)</vt:lpstr>
      <vt:lpstr>Présentation PowerPoint</vt:lpstr>
      <vt:lpstr>Traitement pharmacologique: retour sur les différentes molécules</vt:lpstr>
      <vt:lpstr>Traitement pharmacologique (suite)</vt:lpstr>
      <vt:lpstr>Traitement pharmacologique (suite)</vt:lpstr>
      <vt:lpstr>En résumé</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comportement d’opposition et l’agressivité chez les enfants et les adolescents</dc:title>
  <dc:creator>stefania vandelli</dc:creator>
  <cp:lastModifiedBy>stefania vandelli</cp:lastModifiedBy>
  <cp:revision>14</cp:revision>
  <dcterms:created xsi:type="dcterms:W3CDTF">2017-04-12T02:32:57Z</dcterms:created>
  <dcterms:modified xsi:type="dcterms:W3CDTF">2017-04-13T03:07:11Z</dcterms:modified>
</cp:coreProperties>
</file>