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5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96" y="8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Home.png"/>
          <p:cNvPicPr>
            <a:picLocks noChangeAspect="1"/>
          </p:cNvPicPr>
          <p:nvPr/>
        </p:nvPicPr>
        <p:blipFill>
          <a:blip r:embed="rId2"/>
          <a:srcRect t="-93973"/>
          <a:stretch>
            <a:fillRect/>
          </a:stretch>
        </p:blipFill>
        <p:spPr>
          <a:xfrm>
            <a:off x="179294" y="1183341"/>
            <a:ext cx="8787384" cy="5276725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513" y="2168338"/>
            <a:ext cx="8307387" cy="161925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3" y="3810000"/>
            <a:ext cx="8307387" cy="753036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17-06-15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 descr="DirectionalButtons-RightOnl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2266" y="533400"/>
            <a:ext cx="752475" cy="352425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466850"/>
            <a:ext cx="8308039" cy="1128432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7224" y="2623296"/>
            <a:ext cx="4717676" cy="38312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213" y="2770187"/>
            <a:ext cx="3429093" cy="357682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17-06-15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182880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fr-CA" smtClean="0"/>
              <a:t>Click to edit Master title style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17-06-15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298140" y="1169894"/>
            <a:ext cx="3671047" cy="52760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82880" y="1169894"/>
            <a:ext cx="8787384" cy="2106706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CA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182880" y="3281082"/>
            <a:ext cx="8787384" cy="3174582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3329268"/>
            <a:ext cx="8346141" cy="1014132"/>
          </a:xfrm>
        </p:spPr>
        <p:txBody>
          <a:bodyPr anchor="b"/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4343399"/>
            <a:ext cx="8346141" cy="190976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17-06-15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3835212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0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00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17-06-15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182880" y="1179576"/>
            <a:ext cx="3671047" cy="220531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CA" smtClean="0"/>
              <a:t>Drag picture to placeholder or click icon to add</a:t>
            </a:r>
            <a:endParaRPr/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2015983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CA" smtClean="0"/>
              <a:t>Drag picture to placeholder or click icon to add</a:t>
            </a:r>
            <a:endParaRPr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182880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CA" smtClean="0"/>
              <a:t>Drag picture to placeholder or click icon to add</a:t>
            </a:r>
            <a:endParaRPr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17-06-15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VerticalTC.png"/>
          <p:cNvPicPr>
            <a:picLocks noChangeAspect="1"/>
          </p:cNvPicPr>
          <p:nvPr/>
        </p:nvPicPr>
        <p:blipFill>
          <a:blip r:embed="rId2"/>
          <a:srcRect t="-93650"/>
          <a:stretch>
            <a:fillRect/>
          </a:stretch>
        </p:blipFill>
        <p:spPr>
          <a:xfrm>
            <a:off x="7445188" y="1178128"/>
            <a:ext cx="1524000" cy="5275339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40705" y="1398494"/>
            <a:ext cx="1447800" cy="4849906"/>
          </a:xfrm>
        </p:spPr>
        <p:txBody>
          <a:bodyPr vert="eaVert"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7513" y="1398494"/>
            <a:ext cx="6669087" cy="4849906"/>
          </a:xfrm>
        </p:spPr>
        <p:txBody>
          <a:bodyPr vert="eaVert"/>
          <a:lstStyle>
            <a:lvl5pPr>
              <a:defRPr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17-06-15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17-06-15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2880" y="1179576"/>
            <a:ext cx="8787384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6" name="Picture 5" descr="DirectionalButtons-LeftOnlyOnl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7488" y="538163"/>
            <a:ext cx="752475" cy="3524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2756646"/>
            <a:ext cx="8308975" cy="349175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17-06-15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TCFull.png"/>
          <p:cNvPicPr>
            <a:picLocks noChangeAspect="1"/>
          </p:cNvPicPr>
          <p:nvPr/>
        </p:nvPicPr>
        <p:blipFill>
          <a:blip r:embed="rId2"/>
          <a:srcRect l="-198711"/>
          <a:stretch>
            <a:fillRect/>
          </a:stretch>
        </p:blipFill>
        <p:spPr>
          <a:xfrm>
            <a:off x="177999" y="1179576"/>
            <a:ext cx="8788373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2pPr>
            <a:lvl3pPr>
              <a:buClrTx/>
              <a:defRPr>
                <a:solidFill>
                  <a:schemeClr val="bg1"/>
                </a:solidFill>
              </a:defRPr>
            </a:lvl3pPr>
            <a:lvl4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  <a:lvl6pPr>
              <a:buClr>
                <a:schemeClr val="bg1">
                  <a:lumMod val="75000"/>
                </a:schemeClr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>
              <a:buClr>
                <a:schemeClr val="bg1"/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>
              <a:buClr>
                <a:schemeClr val="bg1">
                  <a:lumMod val="75000"/>
                </a:schemeClr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>
              <a:buClr>
                <a:schemeClr val="bg1"/>
              </a:buClr>
              <a:defRPr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17-06-15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SectionH.png"/>
          <p:cNvPicPr>
            <a:picLocks noChangeAspect="1"/>
          </p:cNvPicPr>
          <p:nvPr/>
        </p:nvPicPr>
        <p:blipFill>
          <a:blip r:embed="rId2"/>
          <a:srcRect r="-91875"/>
          <a:stretch>
            <a:fillRect/>
          </a:stretch>
        </p:blipFill>
        <p:spPr>
          <a:xfrm>
            <a:off x="182880" y="1179576"/>
            <a:ext cx="8785105" cy="5276088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429000"/>
            <a:ext cx="6591300" cy="1371600"/>
          </a:xfrm>
        </p:spPr>
        <p:txBody>
          <a:bodyPr anchor="b" anchorCtr="0"/>
          <a:lstStyle>
            <a:lvl1pPr algn="r">
              <a:defRPr sz="4800" b="0" cap="none" baseline="0"/>
            </a:lvl1pPr>
          </a:lstStyle>
          <a:p>
            <a:r>
              <a:rPr lang="fr-CA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4800599"/>
            <a:ext cx="6591300" cy="1066801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17-06-15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6859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3214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17-06-15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6859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6859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752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752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17-06-15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17-06-15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17-06-15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Cap.png"/>
          <p:cNvPicPr>
            <a:picLocks noChangeAspect="1"/>
          </p:cNvPicPr>
          <p:nvPr/>
        </p:nvPicPr>
        <p:blipFill>
          <a:blip r:embed="rId2"/>
          <a:srcRect b="-135871"/>
          <a:stretch>
            <a:fillRect/>
          </a:stretch>
        </p:blipFill>
        <p:spPr>
          <a:xfrm>
            <a:off x="182880" y="1179575"/>
            <a:ext cx="4228522" cy="5274037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369794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2341" y="1600200"/>
            <a:ext cx="4101353" cy="4652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3697941" cy="3415834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600"/>
              </a:spcBef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tx1">
                  <a:lumMod val="50000"/>
                  <a:lumOff val="50000"/>
                </a:schemeClr>
              </a:buClr>
              <a:buSzPct val="70000"/>
              <a:buFont typeface="Wingdings" pitchFamily="2" charset="2"/>
              <a:buNone/>
            </a:pPr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17-06-15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2.png"/><Relationship Id="rId19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5925" y="1456765"/>
            <a:ext cx="8308975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5925" y="2770188"/>
            <a:ext cx="8308975" cy="3478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0105" y="6454588"/>
            <a:ext cx="23980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CE38E4D-051A-41E1-86A4-E56916468FD0}" type="datetimeFigureOut">
              <a:rPr lang="en-US" smtClean="0"/>
              <a:t>17-06-15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976" y="6454588"/>
            <a:ext cx="3657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1219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HomeButton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52450" y="526116"/>
            <a:ext cx="457200" cy="352425"/>
          </a:xfrm>
          <a:prstGeom prst="rect">
            <a:avLst/>
          </a:prstGeom>
        </p:spPr>
      </p:pic>
      <p:pic>
        <p:nvPicPr>
          <p:cNvPr id="10" name="Picture 9" descr="DirectionalButtons-Full.png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826188" y="526116"/>
            <a:ext cx="752475" cy="3524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Accès adapté pour les résidents</a:t>
            </a:r>
            <a:endParaRPr lang="fr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Comment  le mettre en place dans nos UMF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820850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La suite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Pas de balises pour le moment autres que</a:t>
            </a:r>
          </a:p>
          <a:p>
            <a:pPr lvl="1"/>
            <a:r>
              <a:rPr lang="fr-CA" dirty="0" smtClean="0"/>
              <a:t>La CONTINUITÉ des soins est préservée</a:t>
            </a:r>
          </a:p>
          <a:p>
            <a:pPr lvl="1"/>
            <a:r>
              <a:rPr lang="fr-CA" dirty="0" smtClean="0"/>
              <a:t>On s’assure que les APPRENTISSAGES se réalisent</a:t>
            </a:r>
            <a:endParaRPr lang="fr-CA" dirty="0"/>
          </a:p>
          <a:p>
            <a:r>
              <a:rPr lang="fr-CA" dirty="0" smtClean="0"/>
              <a:t>Retraite du 19-20 octobre</a:t>
            </a:r>
          </a:p>
          <a:p>
            <a:pPr lvl="1"/>
            <a:r>
              <a:rPr lang="fr-CA" dirty="0" smtClean="0"/>
              <a:t>Le 20 octobre sera consacré à l’accès adapté résidents</a:t>
            </a:r>
          </a:p>
          <a:p>
            <a:r>
              <a:rPr lang="fr-CA" dirty="0" smtClean="0"/>
              <a:t>En attendant pour ceux en AA</a:t>
            </a:r>
          </a:p>
          <a:p>
            <a:pPr lvl="1"/>
            <a:r>
              <a:rPr lang="fr-CA" dirty="0" smtClean="0"/>
              <a:t>Suivi longitudinal des patients des résidents dans la CUMF</a:t>
            </a:r>
          </a:p>
          <a:p>
            <a:pPr lvl="1"/>
            <a:r>
              <a:rPr lang="fr-CA" dirty="0" smtClean="0"/>
              <a:t>CACQ??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237752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Accès adapté pour les résidents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 smtClean="0"/>
          </a:p>
          <a:p>
            <a:r>
              <a:rPr lang="fr-CA" dirty="0" smtClean="0"/>
              <a:t>Open </a:t>
            </a:r>
            <a:r>
              <a:rPr lang="fr-CA" dirty="0" err="1" smtClean="0"/>
              <a:t>access</a:t>
            </a:r>
            <a:r>
              <a:rPr lang="fr-CA" dirty="0" smtClean="0"/>
              <a:t> à l’état pur est très rare au Québec</a:t>
            </a:r>
          </a:p>
          <a:p>
            <a:r>
              <a:rPr lang="fr-CA" dirty="0" smtClean="0"/>
              <a:t>Open </a:t>
            </a:r>
            <a:r>
              <a:rPr lang="fr-CA" dirty="0" err="1" smtClean="0"/>
              <a:t>access</a:t>
            </a:r>
            <a:r>
              <a:rPr lang="fr-CA" dirty="0" smtClean="0"/>
              <a:t> modifié </a:t>
            </a:r>
            <a:r>
              <a:rPr lang="fr-CA" dirty="0" smtClean="0">
                <a:sym typeface="Wingdings"/>
              </a:rPr>
              <a:t> accès adapté</a:t>
            </a:r>
          </a:p>
          <a:p>
            <a:pPr lvl="1"/>
            <a:r>
              <a:rPr lang="fr-CA" dirty="0" smtClean="0">
                <a:sym typeface="Wingdings"/>
              </a:rPr>
              <a:t>Mélange de visites planifiées à l’avance  et de visites demandées par le patient</a:t>
            </a:r>
          </a:p>
          <a:p>
            <a:pPr lvl="1"/>
            <a:r>
              <a:rPr lang="fr-CA" dirty="0" smtClean="0">
                <a:sym typeface="Wingdings"/>
              </a:rPr>
              <a:t>Permet de garder un </a:t>
            </a:r>
            <a:r>
              <a:rPr lang="fr-CA" dirty="0" err="1" smtClean="0">
                <a:sym typeface="Wingdings"/>
              </a:rPr>
              <a:t>oeil</a:t>
            </a:r>
            <a:r>
              <a:rPr lang="fr-CA" dirty="0" smtClean="0">
                <a:sym typeface="Wingdings"/>
              </a:rPr>
              <a:t> sur certains types de clientèles tout en laissant beaucoup de temps pour la prise de RV pour des problèmes aigus.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087255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L’accès adapté pour les résidents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b="1" dirty="0" smtClean="0"/>
              <a:t>CONTEXTE</a:t>
            </a:r>
          </a:p>
          <a:p>
            <a:pPr marL="0" indent="0">
              <a:buNone/>
            </a:pPr>
            <a:r>
              <a:rPr lang="fr-CA" dirty="0" smtClean="0"/>
              <a:t>Le résident passera environ 25% de sa résidence en bureau à suivre ses patients</a:t>
            </a:r>
          </a:p>
          <a:p>
            <a:pPr marL="0" indent="0">
              <a:buNone/>
            </a:pPr>
            <a:r>
              <a:rPr lang="fr-CA" dirty="0" smtClean="0"/>
              <a:t>Le résident est considéré un médecin en bureau à temps partiel</a:t>
            </a:r>
          </a:p>
          <a:p>
            <a:pPr marL="0" indent="0">
              <a:buNone/>
            </a:pPr>
            <a:r>
              <a:rPr lang="fr-CA" dirty="0" smtClean="0"/>
              <a:t>Chaque UMF fonctionne différemment</a:t>
            </a:r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161182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L’accès adapté pour les résidents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b="1" dirty="0" smtClean="0"/>
              <a:t>QUESTIONS</a:t>
            </a:r>
          </a:p>
          <a:p>
            <a:pPr marL="0" indent="0">
              <a:buNone/>
            </a:pPr>
            <a:r>
              <a:rPr lang="fr-CA" b="1" dirty="0" smtClean="0"/>
              <a:t>Comment s’assurer que nos résidents évoluent dans un modèle d’accès adapté tout en tenant compte de leur contexte d’apprenant et de leurs disponibilités limitées?</a:t>
            </a:r>
          </a:p>
          <a:p>
            <a:pPr marL="0" indent="0">
              <a:buNone/>
            </a:pPr>
            <a:r>
              <a:rPr lang="fr-CA" b="1" dirty="0" smtClean="0"/>
              <a:t>Comment s’assurer de répondre aux normes d’agrément dans un tel contexte?</a:t>
            </a:r>
            <a:endParaRPr lang="fr-CA" b="1" dirty="0"/>
          </a:p>
        </p:txBody>
      </p:sp>
    </p:spTree>
    <p:extLst>
      <p:ext uri="{BB962C8B-B14F-4D97-AF65-F5344CB8AC3E}">
        <p14:creationId xmlns:p14="http://schemas.microsoft.com/office/powerpoint/2010/main" val="2945641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L’accès adapté pour les résidents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b="1" dirty="0"/>
              <a:t>Les grands principes à </a:t>
            </a:r>
            <a:r>
              <a:rPr lang="fr-CA" b="1" dirty="0" smtClean="0"/>
              <a:t>respecter</a:t>
            </a:r>
          </a:p>
          <a:p>
            <a:pPr marL="0" indent="0">
              <a:buNone/>
            </a:pPr>
            <a:endParaRPr lang="fr-CA" b="1" dirty="0"/>
          </a:p>
          <a:p>
            <a:r>
              <a:rPr lang="fr-CA" dirty="0" smtClean="0"/>
              <a:t>L’</a:t>
            </a:r>
            <a:r>
              <a:rPr lang="fr-CA" dirty="0" smtClean="0">
                <a:solidFill>
                  <a:srgbClr val="FF0000"/>
                </a:solidFill>
              </a:rPr>
              <a:t>accessibilité</a:t>
            </a:r>
            <a:r>
              <a:rPr lang="fr-CA" dirty="0" smtClean="0"/>
              <a:t> </a:t>
            </a:r>
            <a:r>
              <a:rPr lang="fr-CA" dirty="0"/>
              <a:t>des patients à leur médecin résident</a:t>
            </a:r>
          </a:p>
          <a:p>
            <a:r>
              <a:rPr lang="fr-CA" sz="2400" dirty="0" smtClean="0"/>
              <a:t>La </a:t>
            </a:r>
            <a:r>
              <a:rPr lang="fr-CA" sz="2400" dirty="0">
                <a:solidFill>
                  <a:srgbClr val="FF0000"/>
                </a:solidFill>
              </a:rPr>
              <a:t>continuité des soins </a:t>
            </a:r>
            <a:r>
              <a:rPr lang="fr-CA" sz="2400" dirty="0"/>
              <a:t>pour le résident avec sa clientèle</a:t>
            </a:r>
          </a:p>
          <a:p>
            <a:r>
              <a:rPr lang="fr-CA" sz="2800" dirty="0" smtClean="0"/>
              <a:t>Les </a:t>
            </a:r>
            <a:r>
              <a:rPr lang="fr-CA" sz="2800" dirty="0">
                <a:solidFill>
                  <a:srgbClr val="FF0000"/>
                </a:solidFill>
              </a:rPr>
              <a:t>apprentissages</a:t>
            </a:r>
            <a:r>
              <a:rPr lang="fr-CA" sz="2800" dirty="0"/>
              <a:t> cliniques</a:t>
            </a:r>
          </a:p>
        </p:txBody>
      </p:sp>
    </p:spTree>
    <p:extLst>
      <p:ext uri="{BB962C8B-B14F-4D97-AF65-F5344CB8AC3E}">
        <p14:creationId xmlns:p14="http://schemas.microsoft.com/office/powerpoint/2010/main" val="3306420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L’accès adapté pour les résidents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b="1" dirty="0" smtClean="0"/>
              <a:t>PLAN</a:t>
            </a:r>
          </a:p>
          <a:p>
            <a:r>
              <a:rPr lang="fr-CA" dirty="0"/>
              <a:t>P</a:t>
            </a:r>
            <a:r>
              <a:rPr lang="fr-CA" dirty="0" smtClean="0"/>
              <a:t>résentations de 2 milieux où les résidents travaillent en accès adapté</a:t>
            </a:r>
          </a:p>
          <a:p>
            <a:r>
              <a:rPr lang="fr-CA" dirty="0" smtClean="0"/>
              <a:t>Quelques minutes pour </a:t>
            </a:r>
            <a:r>
              <a:rPr lang="fr-CA" u="sng" dirty="0" smtClean="0"/>
              <a:t>clarifications</a:t>
            </a:r>
            <a:r>
              <a:rPr lang="fr-CA" dirty="0" smtClean="0"/>
              <a:t> après chaque présentation</a:t>
            </a:r>
          </a:p>
          <a:p>
            <a:r>
              <a:rPr lang="fr-CA" dirty="0" smtClean="0"/>
              <a:t>Période de discussion de 15-20 minutes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932222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VERDUN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Fonctionnement en équipe structurées</a:t>
            </a:r>
          </a:p>
          <a:p>
            <a:r>
              <a:rPr lang="fr-CA" dirty="0"/>
              <a:t>M</a:t>
            </a:r>
            <a:r>
              <a:rPr lang="fr-CA" dirty="0" smtClean="0"/>
              <a:t>odèle 100% adapté</a:t>
            </a:r>
          </a:p>
          <a:p>
            <a:r>
              <a:rPr lang="fr-CA" dirty="0" smtClean="0"/>
              <a:t>Grille horaire ouverte 2 semaines à l’avance</a:t>
            </a:r>
          </a:p>
          <a:p>
            <a:r>
              <a:rPr lang="fr-CA" dirty="0" smtClean="0"/>
              <a:t>Rappel pour les clientèles très vulnérable</a:t>
            </a:r>
          </a:p>
          <a:p>
            <a:r>
              <a:rPr lang="fr-CA" dirty="0" smtClean="0"/>
              <a:t>Formation, communications, outils</a:t>
            </a:r>
          </a:p>
        </p:txBody>
      </p:sp>
    </p:spTree>
    <p:extLst>
      <p:ext uri="{BB962C8B-B14F-4D97-AF65-F5344CB8AC3E}">
        <p14:creationId xmlns:p14="http://schemas.microsoft.com/office/powerpoint/2010/main" val="1174314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Notre-Dame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20% exceptions</a:t>
            </a:r>
          </a:p>
          <a:p>
            <a:r>
              <a:rPr lang="fr-CA" dirty="0" smtClean="0"/>
              <a:t>80%  </a:t>
            </a:r>
            <a:r>
              <a:rPr lang="fr-CA" dirty="0" err="1" smtClean="0"/>
              <a:t>rv</a:t>
            </a:r>
            <a:r>
              <a:rPr lang="fr-CA" dirty="0" smtClean="0"/>
              <a:t> rapide pas seulement pt du résident</a:t>
            </a:r>
          </a:p>
          <a:p>
            <a:r>
              <a:rPr lang="fr-CA" dirty="0" smtClean="0"/>
              <a:t>Ouverture 3 semaines (8 obstétrique)</a:t>
            </a:r>
          </a:p>
          <a:p>
            <a:r>
              <a:rPr lang="fr-CA" dirty="0" smtClean="0"/>
              <a:t>Enseignement aux patients</a:t>
            </a:r>
          </a:p>
          <a:p>
            <a:r>
              <a:rPr lang="fr-CA" dirty="0" smtClean="0"/>
              <a:t>Fonctionnement selon présence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8997015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Autres expériences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Clinique d’enseignement au Manitoba</a:t>
            </a:r>
          </a:p>
          <a:p>
            <a:pPr lvl="1"/>
            <a:r>
              <a:rPr lang="fr-CA" dirty="0" smtClean="0"/>
              <a:t>Fonctionne par pairage ou petite équipe de résidents</a:t>
            </a:r>
          </a:p>
          <a:p>
            <a:pPr lvl="1"/>
            <a:r>
              <a:rPr lang="fr-CA" dirty="0" smtClean="0"/>
              <a:t>Po</a:t>
            </a:r>
            <a:r>
              <a:rPr lang="fr-CA" dirty="0" smtClean="0"/>
              <a:t>ur les périodes où sont plus présents c’est fonctionnel</a:t>
            </a:r>
          </a:p>
          <a:p>
            <a:r>
              <a:rPr lang="fr-CA" dirty="0" smtClean="0"/>
              <a:t>Bureau de continuité  format 80% prévus, 20 % libres à l’intérieur de 3 jours</a:t>
            </a:r>
          </a:p>
          <a:p>
            <a:r>
              <a:rPr lang="fr-CA" dirty="0" smtClean="0"/>
              <a:t>Dans notre réseau, Nouvelles initiatives???</a:t>
            </a:r>
            <a:endParaRPr lang="fr-CA" dirty="0" smtClean="0"/>
          </a:p>
          <a:p>
            <a:pPr lvl="1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4764225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po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Expo">
      <a:maj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Expo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3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93000"/>
                <a:satMod val="130000"/>
              </a:schemeClr>
            </a:gs>
            <a:gs pos="60000">
              <a:schemeClr val="phClr">
                <a:tint val="80000"/>
                <a:shade val="93000"/>
                <a:satMod val="130000"/>
              </a:schemeClr>
            </a:gs>
            <a:gs pos="100000">
              <a:schemeClr val="phClr"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34925" cap="flat" cmpd="sng" algn="ctr"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8600000" scaled="0"/>
          </a:gra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C0C0C0">
                <a:alpha val="75000"/>
              </a:srgbClr>
            </a:innerShdw>
            <a:outerShdw blurRad="63500" dist="38100" dir="5400000" sx="105000" sy="105000" algn="br" rotWithShape="0">
              <a:srgbClr val="000000">
                <a:alpha val="30000"/>
              </a:srgbClr>
            </a:outerShdw>
          </a:effectLst>
        </a:effectStyle>
        <a:effectStyle>
          <a:effectLst>
            <a:innerShdw blurRad="50800" dist="25400" dir="16200000">
              <a:srgbClr val="C0C0C0">
                <a:alpha val="75000"/>
              </a:srgbClr>
            </a:innerShdw>
            <a:reflection blurRad="63500" stA="40000" endPos="50000" dist="127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Expo.thmx</Template>
  <TotalTime>1440</TotalTime>
  <Words>373</Words>
  <Application>Microsoft Macintosh PowerPoint</Application>
  <PresentationFormat>On-screen Show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Expo</vt:lpstr>
      <vt:lpstr>Accès adapté pour les résidents</vt:lpstr>
      <vt:lpstr>Accès adapté pour les résidents</vt:lpstr>
      <vt:lpstr>L’accès adapté pour les résidents</vt:lpstr>
      <vt:lpstr>L’accès adapté pour les résidents</vt:lpstr>
      <vt:lpstr>L’accès adapté pour les résidents</vt:lpstr>
      <vt:lpstr>L’accès adapté pour les résidents</vt:lpstr>
      <vt:lpstr>VERDUN</vt:lpstr>
      <vt:lpstr>Notre-Dame</vt:lpstr>
      <vt:lpstr>Autres expériences</vt:lpstr>
      <vt:lpstr>La suite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Accès adapté pour les résidents</dc:title>
  <dc:creator>Alain Papineau</dc:creator>
  <cp:lastModifiedBy>Alain Papineau</cp:lastModifiedBy>
  <cp:revision>10</cp:revision>
  <dcterms:created xsi:type="dcterms:W3CDTF">2017-04-27T20:18:52Z</dcterms:created>
  <dcterms:modified xsi:type="dcterms:W3CDTF">2017-06-16T10:44:28Z</dcterms:modified>
</cp:coreProperties>
</file>