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79" r:id="rId5"/>
    <p:sldId id="278" r:id="rId6"/>
    <p:sldId id="277" r:id="rId7"/>
    <p:sldId id="276" r:id="rId8"/>
    <p:sldId id="257" r:id="rId9"/>
    <p:sldId id="275" r:id="rId10"/>
    <p:sldId id="259" r:id="rId11"/>
    <p:sldId id="258" r:id="rId12"/>
    <p:sldId id="260" r:id="rId13"/>
    <p:sldId id="261" r:id="rId14"/>
    <p:sldId id="262" r:id="rId15"/>
    <p:sldId id="263" r:id="rId16"/>
    <p:sldId id="264" r:id="rId17"/>
    <p:sldId id="269" r:id="rId18"/>
    <p:sldId id="280" r:id="rId19"/>
    <p:sldId id="281" r:id="rId20"/>
    <p:sldId id="285" r:id="rId21"/>
    <p:sldId id="282" r:id="rId22"/>
    <p:sldId id="283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abelle Tardif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600" dirty="0" smtClean="0"/>
              <a:t>Guide à l’intention</a:t>
            </a:r>
            <a:br>
              <a:rPr lang="fr-FR" sz="3600" dirty="0" smtClean="0"/>
            </a:br>
            <a:r>
              <a:rPr lang="fr-FR" sz="3600" dirty="0" smtClean="0"/>
              <a:t>des responsables des UMF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du programme</a:t>
            </a:r>
          </a:p>
          <a:p>
            <a:r>
              <a:rPr lang="fr-FR" dirty="0" smtClean="0"/>
              <a:t>16 juin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507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Activités auprès de MF, intégrées ou en </a:t>
            </a:r>
            <a:r>
              <a:rPr lang="fr-FR" dirty="0" smtClean="0"/>
              <a:t>bloc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Exposition visée</a:t>
            </a:r>
          </a:p>
          <a:p>
            <a:r>
              <a:rPr lang="fr-FR" dirty="0" smtClean="0"/>
              <a:t>Exposition minimale = 75% de exposition visée</a:t>
            </a:r>
          </a:p>
          <a:p>
            <a:pPr lvl="1"/>
            <a:r>
              <a:rPr lang="fr-FR" dirty="0" smtClean="0"/>
              <a:t>En raison de vacances et/ou</a:t>
            </a:r>
          </a:p>
          <a:p>
            <a:pPr lvl="1"/>
            <a:r>
              <a:rPr lang="fr-FR" dirty="0" smtClean="0"/>
              <a:t>En raison de flexibilité du cursus</a:t>
            </a:r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7756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Hospitalisation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Exposition visée</a:t>
            </a:r>
          </a:p>
          <a:p>
            <a:pPr lvl="1"/>
            <a:r>
              <a:rPr lang="fr-FR" dirty="0" smtClean="0"/>
              <a:t>6 fois 7 jours donc 42 jours</a:t>
            </a:r>
          </a:p>
          <a:p>
            <a:r>
              <a:rPr lang="fr-FR" dirty="0" smtClean="0"/>
              <a:t>Exposition minimale</a:t>
            </a:r>
          </a:p>
          <a:p>
            <a:pPr lvl="1"/>
            <a:r>
              <a:rPr lang="fr-FR" dirty="0" smtClean="0"/>
              <a:t>5 fois 7 jours donc 35 jours</a:t>
            </a:r>
          </a:p>
          <a:p>
            <a:r>
              <a:rPr lang="fr-FR" dirty="0" smtClean="0"/>
              <a:t>« LDG » post UHMF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3729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Urgence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Exposition visée</a:t>
            </a:r>
          </a:p>
          <a:p>
            <a:pPr lvl="1"/>
            <a:r>
              <a:rPr lang="fr-FR" dirty="0" smtClean="0"/>
              <a:t>L’équivalent de 3 blocs (16 quarts X 3) donc 48 quarts</a:t>
            </a:r>
          </a:p>
          <a:p>
            <a:r>
              <a:rPr lang="fr-FR" dirty="0" smtClean="0"/>
              <a:t>Exposition minimale</a:t>
            </a:r>
          </a:p>
          <a:p>
            <a:pPr lvl="1"/>
            <a:r>
              <a:rPr lang="fr-FR" dirty="0" smtClean="0"/>
              <a:t>36 quarts</a:t>
            </a:r>
          </a:p>
          <a:p>
            <a:r>
              <a:rPr lang="fr-FR" dirty="0" smtClean="0"/>
              <a:t>Excluant la garde</a:t>
            </a:r>
          </a:p>
          <a:p>
            <a:r>
              <a:rPr lang="fr-FR" dirty="0" smtClean="0"/>
              <a:t>Doit inclure </a:t>
            </a:r>
            <a:r>
              <a:rPr lang="fr-FR" dirty="0" smtClean="0"/>
              <a:t>urgence psy</a:t>
            </a:r>
          </a:p>
          <a:p>
            <a:pPr lvl="1"/>
            <a:r>
              <a:rPr lang="fr-FR" dirty="0" smtClean="0"/>
              <a:t>5 </a:t>
            </a:r>
            <a:r>
              <a:rPr lang="fr-FR" dirty="0" smtClean="0"/>
              <a:t>jours </a:t>
            </a:r>
            <a:r>
              <a:rPr lang="fr-FR" dirty="0" smtClean="0"/>
              <a:t>visés</a:t>
            </a:r>
            <a:endParaRPr lang="fr-FR" dirty="0"/>
          </a:p>
          <a:p>
            <a:pPr lvl="1"/>
            <a:r>
              <a:rPr lang="fr-FR" dirty="0"/>
              <a:t>M</a:t>
            </a:r>
            <a:r>
              <a:rPr lang="fr-FR" dirty="0" smtClean="0"/>
              <a:t>inimum </a:t>
            </a:r>
            <a:r>
              <a:rPr lang="fr-FR" dirty="0" smtClean="0"/>
              <a:t>3 jours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5311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Exposition visée</a:t>
            </a:r>
          </a:p>
          <a:p>
            <a:pPr lvl="1"/>
            <a:r>
              <a:rPr lang="fr-FR" dirty="0"/>
              <a:t>Période initiale d’immersion </a:t>
            </a:r>
            <a:r>
              <a:rPr lang="fr-FR" dirty="0" smtClean="0"/>
              <a:t>de 2-3 jours</a:t>
            </a:r>
          </a:p>
          <a:p>
            <a:pPr lvl="1"/>
            <a:r>
              <a:rPr lang="fr-FR" dirty="0" smtClean="0"/>
              <a:t>10 jours</a:t>
            </a:r>
          </a:p>
          <a:p>
            <a:r>
              <a:rPr lang="fr-FR" dirty="0" smtClean="0"/>
              <a:t>Exposition minimale</a:t>
            </a:r>
          </a:p>
          <a:p>
            <a:pPr lvl="1"/>
            <a:r>
              <a:rPr lang="fr-FR" dirty="0" smtClean="0"/>
              <a:t>10 jours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9715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CHSLD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Exposition visée</a:t>
            </a:r>
          </a:p>
          <a:p>
            <a:pPr lvl="1"/>
            <a:r>
              <a:rPr lang="fr-FR" dirty="0"/>
              <a:t>Période initiale d’immersion de </a:t>
            </a:r>
            <a:r>
              <a:rPr lang="fr-FR" dirty="0" smtClean="0"/>
              <a:t>2-3 </a:t>
            </a:r>
            <a:r>
              <a:rPr lang="fr-FR" dirty="0"/>
              <a:t>jours</a:t>
            </a:r>
          </a:p>
          <a:p>
            <a:pPr lvl="1"/>
            <a:r>
              <a:rPr lang="fr-FR" dirty="0"/>
              <a:t>10 jours</a:t>
            </a:r>
          </a:p>
          <a:p>
            <a:r>
              <a:rPr lang="fr-FR" dirty="0"/>
              <a:t>Exposition minimale</a:t>
            </a:r>
          </a:p>
          <a:p>
            <a:pPr lvl="1"/>
            <a:r>
              <a:rPr lang="fr-FR" dirty="0"/>
              <a:t>10 </a:t>
            </a:r>
            <a:r>
              <a:rPr lang="fr-FR" dirty="0" smtClean="0"/>
              <a:t>jours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098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Soins palliatifs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Exposition visée</a:t>
            </a:r>
          </a:p>
          <a:p>
            <a:pPr lvl="1"/>
            <a:r>
              <a:rPr lang="fr-FR" dirty="0" smtClean="0"/>
              <a:t>20 jours</a:t>
            </a:r>
          </a:p>
          <a:p>
            <a:r>
              <a:rPr lang="fr-FR" dirty="0" smtClean="0"/>
              <a:t>Exposition minimale</a:t>
            </a:r>
          </a:p>
          <a:p>
            <a:pPr lvl="1"/>
            <a:r>
              <a:rPr lang="fr-FR" dirty="0" smtClean="0"/>
              <a:t>15 jours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4079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Chirurgie </a:t>
            </a:r>
            <a:r>
              <a:rPr lang="fr-FR" dirty="0" smtClean="0"/>
              <a:t>mineure / Locomoteur</a:t>
            </a:r>
            <a:r>
              <a:rPr lang="fr-FR" dirty="0"/>
              <a:t> </a:t>
            </a:r>
            <a:r>
              <a:rPr lang="fr-FR" dirty="0" smtClean="0"/>
              <a:t>/ </a:t>
            </a:r>
            <a:r>
              <a:rPr lang="fr-FR" dirty="0" smtClean="0"/>
              <a:t>Techniques gynécologiques</a:t>
            </a:r>
          </a:p>
          <a:p>
            <a:pPr lvl="1"/>
            <a:r>
              <a:rPr lang="fr-FR" dirty="0" smtClean="0"/>
              <a:t>Pas de balise spécifique actuellement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5137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stages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Obstétrique</a:t>
            </a:r>
          </a:p>
          <a:p>
            <a:pPr lvl="1"/>
            <a:r>
              <a:rPr lang="fr-FR" dirty="0" smtClean="0"/>
              <a:t>20 jours visés</a:t>
            </a:r>
          </a:p>
          <a:p>
            <a:pPr lvl="1"/>
            <a:r>
              <a:rPr lang="fr-FR" dirty="0" smtClean="0"/>
              <a:t>Minimum 15 jours</a:t>
            </a:r>
          </a:p>
          <a:p>
            <a:pPr lvl="1"/>
            <a:r>
              <a:rPr lang="fr-FR" dirty="0" smtClean="0"/>
              <a:t>Tableau des activités </a:t>
            </a:r>
            <a:r>
              <a:rPr lang="fr-FR" dirty="0" smtClean="0"/>
              <a:t>à prioriser</a:t>
            </a:r>
          </a:p>
          <a:p>
            <a:r>
              <a:rPr lang="fr-FR" dirty="0" smtClean="0"/>
              <a:t>Pédiatrie</a:t>
            </a:r>
          </a:p>
          <a:p>
            <a:pPr lvl="1"/>
            <a:r>
              <a:rPr lang="fr-FR" dirty="0" smtClean="0"/>
              <a:t>1 mois bloc urgence HSJ</a:t>
            </a:r>
          </a:p>
          <a:p>
            <a:pPr lvl="1"/>
            <a:r>
              <a:rPr lang="fr-FR" dirty="0" smtClean="0"/>
              <a:t>1 mois hospitalisation / ambulatoire</a:t>
            </a:r>
          </a:p>
          <a:p>
            <a:pPr lvl="1"/>
            <a:r>
              <a:rPr lang="fr-FR" dirty="0" smtClean="0"/>
              <a:t>5 jours de pouponnière, intégrés ou </a:t>
            </a:r>
            <a:r>
              <a:rPr lang="fr-FR" dirty="0" smtClean="0"/>
              <a:t>non</a:t>
            </a:r>
            <a:endParaRPr lang="fr-FR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/>
              <a:t>Cardiologie / soins intensifs</a:t>
            </a:r>
          </a:p>
          <a:p>
            <a:pPr lvl="1"/>
            <a:r>
              <a:rPr lang="fr-FR" dirty="0"/>
              <a:t>1 mois bloc</a:t>
            </a:r>
          </a:p>
          <a:p>
            <a:r>
              <a:rPr lang="fr-FR" dirty="0" smtClean="0"/>
              <a:t>Stage </a:t>
            </a:r>
            <a:r>
              <a:rPr lang="fr-FR" dirty="0" smtClean="0"/>
              <a:t>de nuit</a:t>
            </a:r>
          </a:p>
          <a:p>
            <a:pPr lvl="1"/>
            <a:r>
              <a:rPr lang="fr-FR" dirty="0" smtClean="0"/>
              <a:t>1 mois bloc ou équivalent</a:t>
            </a:r>
          </a:p>
          <a:p>
            <a:r>
              <a:rPr lang="fr-FR" dirty="0" smtClean="0"/>
              <a:t>3 stages à option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3953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Guide sur l’érudition –</a:t>
            </a:r>
            <a:br>
              <a:rPr lang="fr-FR" dirty="0" smtClean="0"/>
            </a:br>
            <a:r>
              <a:rPr lang="fr-FR" dirty="0" smtClean="0"/>
              <a:t>À venir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739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Amélioration continue - Agrément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84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Sections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Partagées avec les résidents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956833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Cahier du programme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Cahier des stages optionnels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Guide du résident (VD)</a:t>
            </a:r>
          </a:p>
          <a:p>
            <a:r>
              <a:rPr lang="fr-FR" dirty="0">
                <a:solidFill>
                  <a:srgbClr val="FF0000"/>
                </a:solidFill>
              </a:rPr>
              <a:t>Tutorat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Guide </a:t>
            </a:r>
            <a:r>
              <a:rPr lang="fr-FR" dirty="0">
                <a:solidFill>
                  <a:srgbClr val="FF0000"/>
                </a:solidFill>
              </a:rPr>
              <a:t>rôles/responsabilités apprenants/superviseurs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Convention collective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Dédiées aux DLP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956833"/>
          </a:xfrm>
        </p:spPr>
        <p:txBody>
          <a:bodyPr>
            <a:normAutofit fontScale="85000" lnSpcReduction="20000"/>
          </a:bodyPr>
          <a:lstStyle/>
          <a:p>
            <a:r>
              <a:rPr lang="fr-FR" sz="2400" dirty="0"/>
              <a:t>Guide du programme académique</a:t>
            </a:r>
          </a:p>
          <a:p>
            <a:r>
              <a:rPr lang="fr-FR" sz="2400" dirty="0"/>
              <a:t>Guide du CLÉ</a:t>
            </a:r>
          </a:p>
          <a:p>
            <a:r>
              <a:rPr lang="fr-FR" sz="2400" dirty="0"/>
              <a:t>Guides des activités cliniques</a:t>
            </a:r>
          </a:p>
          <a:p>
            <a:r>
              <a:rPr lang="fr-FR" sz="2400" dirty="0"/>
              <a:t>Guide sur l’érudition (à venir)</a:t>
            </a:r>
          </a:p>
          <a:p>
            <a:r>
              <a:rPr lang="fr-FR" sz="2400" dirty="0"/>
              <a:t>Amélioration continue/agrément</a:t>
            </a:r>
          </a:p>
          <a:p>
            <a:r>
              <a:rPr lang="fr-FR" sz="2400" dirty="0" smtClean="0"/>
              <a:t>Document </a:t>
            </a:r>
            <a:r>
              <a:rPr lang="fr-FR" sz="2400" dirty="0"/>
              <a:t>de gouvernance du département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16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Livre rouge</a:t>
            </a:r>
          </a:p>
          <a:p>
            <a:r>
              <a:rPr lang="fr-FR" dirty="0" smtClean="0"/>
              <a:t>Critères d’agrément</a:t>
            </a:r>
          </a:p>
          <a:p>
            <a:r>
              <a:rPr lang="fr-FR" dirty="0" smtClean="0"/>
              <a:t>Questionnaires annuels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6783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Document de gouvernance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888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8992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Document de gouvernance DMFMU</a:t>
            </a:r>
          </a:p>
          <a:p>
            <a:pPr lvl="1"/>
            <a:r>
              <a:rPr lang="fr-FR" dirty="0" smtClean="0"/>
              <a:t>Organigrammes</a:t>
            </a:r>
          </a:p>
          <a:p>
            <a:pPr lvl="1"/>
            <a:r>
              <a:rPr lang="fr-FR" dirty="0" smtClean="0"/>
              <a:t>Mandat du directeur du département, directeur du programme de résidence de médecine de famille, directeur de la recherche, etc.</a:t>
            </a:r>
          </a:p>
          <a:p>
            <a:pPr lvl="1"/>
            <a:r>
              <a:rPr lang="fr-FR" dirty="0" smtClean="0"/>
              <a:t>Mandat chefs d’UMF, DLP, etc.</a:t>
            </a:r>
          </a:p>
          <a:p>
            <a:pPr lvl="1"/>
            <a:r>
              <a:rPr lang="fr-FR" dirty="0" smtClean="0"/>
              <a:t>Processus de nomination</a:t>
            </a:r>
          </a:p>
          <a:p>
            <a:pPr lvl="1"/>
            <a:r>
              <a:rPr lang="fr-FR" dirty="0" smtClean="0"/>
              <a:t>Etc.</a:t>
            </a:r>
          </a:p>
          <a:p>
            <a:r>
              <a:rPr lang="fr-FR" dirty="0" smtClean="0"/>
              <a:t>Gouvernance de la direction locale de programme</a:t>
            </a:r>
          </a:p>
          <a:p>
            <a:pPr lvl="1"/>
            <a:r>
              <a:rPr lang="fr-FR" dirty="0" smtClean="0"/>
              <a:t>CLÉ</a:t>
            </a:r>
          </a:p>
          <a:p>
            <a:pPr lvl="1"/>
            <a:r>
              <a:rPr lang="fr-FR" dirty="0" smtClean="0"/>
              <a:t>CLP</a:t>
            </a:r>
          </a:p>
          <a:p>
            <a:pPr lvl="1"/>
            <a:r>
              <a:rPr lang="fr-FR" dirty="0" smtClean="0"/>
              <a:t>Résident-coordonnateur</a:t>
            </a:r>
          </a:p>
        </p:txBody>
      </p:sp>
    </p:spTree>
    <p:extLst>
      <p:ext uri="{BB962C8B-B14F-4D97-AF65-F5344CB8AC3E}">
        <p14:creationId xmlns:p14="http://schemas.microsoft.com/office/powerpoint/2010/main" val="4193072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d’informations ajoutées / MAJ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Retours progressifs</a:t>
            </a:r>
          </a:p>
          <a:p>
            <a:r>
              <a:rPr lang="fr-FR" dirty="0" smtClean="0"/>
              <a:t>Prolongation de formation </a:t>
            </a:r>
            <a:r>
              <a:rPr lang="fr-FR" dirty="0" smtClean="0"/>
              <a:t>lors d’é</a:t>
            </a:r>
            <a:r>
              <a:rPr lang="fr-FR" dirty="0" smtClean="0"/>
              <a:t>checs </a:t>
            </a:r>
            <a:r>
              <a:rPr lang="fr-FR" dirty="0" smtClean="0"/>
              <a:t>aux </a:t>
            </a:r>
            <a:r>
              <a:rPr lang="fr-FR" dirty="0" smtClean="0"/>
              <a:t>examens</a:t>
            </a:r>
            <a:endParaRPr lang="fr-FR" dirty="0" smtClean="0"/>
          </a:p>
          <a:p>
            <a:r>
              <a:rPr lang="fr-FR" dirty="0" smtClean="0"/>
              <a:t>Règle pour admissibilité </a:t>
            </a:r>
            <a:r>
              <a:rPr lang="fr-FR" dirty="0" smtClean="0"/>
              <a:t>examens</a:t>
            </a:r>
          </a:p>
          <a:p>
            <a:r>
              <a:rPr lang="fr-FR" dirty="0" smtClean="0"/>
              <a:t>Congés </a:t>
            </a:r>
            <a:r>
              <a:rPr lang="fr-FR" dirty="0" smtClean="0"/>
              <a:t>sans solde (Guide du résident)</a:t>
            </a:r>
          </a:p>
          <a:p>
            <a:r>
              <a:rPr lang="fr-FR" dirty="0" smtClean="0"/>
              <a:t>Nomination résidents sur comités et rôle des </a:t>
            </a:r>
            <a:r>
              <a:rPr lang="fr-FR" dirty="0" err="1" smtClean="0"/>
              <a:t>coordos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5999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Guide </a:t>
            </a:r>
            <a:r>
              <a:rPr lang="fr-FR" dirty="0" smtClean="0"/>
              <a:t>du programme académique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66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votre responsable du programme académique et votre comité local du programme</a:t>
            </a:r>
          </a:p>
          <a:p>
            <a:r>
              <a:rPr lang="fr-FR" dirty="0" smtClean="0"/>
              <a:t>Répertorie toutes les activités obligatoires du programme académique, donné centralement et localement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133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Guide </a:t>
            </a:r>
            <a:r>
              <a:rPr lang="fr-FR" dirty="0" smtClean="0"/>
              <a:t>du CLÉ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30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tous les membres de votre CLÉ</a:t>
            </a:r>
          </a:p>
          <a:p>
            <a:r>
              <a:rPr lang="fr-FR" dirty="0"/>
              <a:t>P</a:t>
            </a:r>
            <a:r>
              <a:rPr lang="fr-FR" dirty="0" smtClean="0"/>
              <a:t>lan de soutien à la réussite</a:t>
            </a:r>
          </a:p>
          <a:p>
            <a:r>
              <a:rPr lang="fr-FR" dirty="0" smtClean="0"/>
              <a:t>Politique de transmission de l’information et documents en lien (transfert d’UMF, lettre de transmission d’information)</a:t>
            </a:r>
          </a:p>
          <a:p>
            <a:r>
              <a:rPr lang="fr-FR" dirty="0" smtClean="0"/>
              <a:t>Reprise des gardes / maternité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894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Guide des activités cliniques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95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Blocs UMF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Au moins 50% des activités auprès des patients de l’UMF</a:t>
            </a:r>
          </a:p>
          <a:p>
            <a:pPr lvl="1"/>
            <a:r>
              <a:rPr lang="fr-FR" dirty="0" smtClean="0"/>
              <a:t>Comprend SRV/RV rapides, CHX mineure, clinique locomoteur, etc.</a:t>
            </a:r>
          </a:p>
          <a:p>
            <a:r>
              <a:rPr lang="fr-FR" dirty="0" smtClean="0"/>
              <a:t>Au moins 2 à 3 cliniques par semaine pour le suivi de leurs </a:t>
            </a:r>
            <a:r>
              <a:rPr lang="fr-FR" dirty="0" smtClean="0"/>
              <a:t>patients</a:t>
            </a:r>
          </a:p>
          <a:p>
            <a:r>
              <a:rPr lang="fr-FR" dirty="0" smtClean="0"/>
              <a:t>Ratio de supervision 1 enseignant pour 3-4 apprenants maximum</a:t>
            </a:r>
            <a:endParaRPr lang="fr-FR" dirty="0" smtClean="0"/>
          </a:p>
          <a:p>
            <a:r>
              <a:rPr lang="fr-FR" dirty="0" smtClean="0"/>
              <a:t>Tableau des balises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3413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134675"/>
              </p:ext>
            </p:extLst>
          </p:nvPr>
        </p:nvGraphicFramePr>
        <p:xfrm>
          <a:off x="309770" y="542132"/>
          <a:ext cx="8483130" cy="4450005"/>
        </p:xfrm>
        <a:graphic>
          <a:graphicData uri="http://schemas.openxmlformats.org/drawingml/2006/table">
            <a:tbl>
              <a:tblPr/>
              <a:tblGrid>
                <a:gridCol w="2073654"/>
                <a:gridCol w="2136492"/>
                <a:gridCol w="1068246"/>
                <a:gridCol w="1068246"/>
                <a:gridCol w="2136492"/>
              </a:tblGrid>
              <a:tr h="90330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Autonomie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T12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Libère les cas simples et cas complexes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Sous supervision par discussion du cas après le congé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T18-24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Enseigne les cas simples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911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Temps médico-administratif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Stage UMF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Minimum: 8 heures par période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Maximim: 16 heures par période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Stage hors UMF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Minimum: 4 heures par période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Maximum: 8 heures par période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911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Cadence des patients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Nouveau cas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R1: 60 min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R2: 30 - 45 min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Suivi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R1: 30 - 45 min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R2: 30 min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911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Érudition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demi-journées en R1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911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Modules EBM</a:t>
                      </a:r>
                      <a:br>
                        <a:rPr lang="fr-F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ou activités équivalentes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demi-journées en R1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(doivent être terminés avant janvier du R1)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911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Évaluation de la qualité de l'acte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à 15 heures en R2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911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Répartition de la clientèle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Enfants et ados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Patients vulnérables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(avec code de vulnérabilité)</a:t>
                      </a:r>
                      <a:b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30 % et  maximum 50 %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Patients sans code de vulnérabilité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50 % à 70 %</a:t>
                      </a:r>
                    </a:p>
                  </a:txBody>
                  <a:tcPr marL="8510" marR="8510" marT="8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479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154</TotalTime>
  <Words>547</Words>
  <Application>Microsoft Macintosh PowerPoint</Application>
  <PresentationFormat>Présentation à l'écran (4:3)</PresentationFormat>
  <Paragraphs>128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Brise</vt:lpstr>
      <vt:lpstr>Guide à l’intention des responsables des UMF</vt:lpstr>
      <vt:lpstr>Sections</vt:lpstr>
      <vt:lpstr>Guide du programme académique</vt:lpstr>
      <vt:lpstr>Présentation PowerPoint</vt:lpstr>
      <vt:lpstr>Guide du CLÉ</vt:lpstr>
      <vt:lpstr>Présentation PowerPoint</vt:lpstr>
      <vt:lpstr>Guide des activités cliniques</vt:lpstr>
      <vt:lpstr>Blocs UMF</vt:lpstr>
      <vt:lpstr>Présentation PowerPoint</vt:lpstr>
      <vt:lpstr>Activités auprès de MF, intégrées ou en bloc</vt:lpstr>
      <vt:lpstr>Hospitalisation</vt:lpstr>
      <vt:lpstr>Urgence</vt:lpstr>
      <vt:lpstr>SAD</vt:lpstr>
      <vt:lpstr>CHSLD</vt:lpstr>
      <vt:lpstr>Soins palliatifs</vt:lpstr>
      <vt:lpstr>Autres</vt:lpstr>
      <vt:lpstr>Autres stages</vt:lpstr>
      <vt:lpstr>Guide sur l’érudition – À venir</vt:lpstr>
      <vt:lpstr>Amélioration continue - Agrément</vt:lpstr>
      <vt:lpstr>Présentation PowerPoint</vt:lpstr>
      <vt:lpstr>Document de gouvernance</vt:lpstr>
      <vt:lpstr>Présentation PowerPoint</vt:lpstr>
      <vt:lpstr>Exemples d’informations ajoutées / MAJ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Balises activités cliniques</dc:title>
  <dc:creator>Isabelle Tardif</dc:creator>
  <cp:lastModifiedBy>Isabelle Tardif</cp:lastModifiedBy>
  <cp:revision>22</cp:revision>
  <dcterms:created xsi:type="dcterms:W3CDTF">2017-06-12T00:38:22Z</dcterms:created>
  <dcterms:modified xsi:type="dcterms:W3CDTF">2017-06-16T03:54:23Z</dcterms:modified>
</cp:coreProperties>
</file>