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7" r:id="rId6"/>
    <p:sldId id="273" r:id="rId7"/>
    <p:sldId id="275" r:id="rId8"/>
    <p:sldId id="268" r:id="rId9"/>
    <p:sldId id="269" r:id="rId10"/>
    <p:sldId id="277" r:id="rId11"/>
    <p:sldId id="276" r:id="rId12"/>
    <p:sldId id="278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2017-04-27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2017-04-27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2017-04-27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2017-04-27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2017-04-27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2017-04-27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2017-04-27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2017-04-27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2017-04-27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2017-04-27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2017-04-27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2017-04-27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CaRMS</a:t>
            </a:r>
            <a:r>
              <a:rPr lang="fr-FR" dirty="0" smtClean="0"/>
              <a:t> 2017-2018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Comité du programme 28 avril 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7998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DHCEU dans les 4 facultés</a:t>
            </a:r>
            <a:endParaRPr lang="fr-FR" dirty="0"/>
          </a:p>
        </p:txBody>
      </p:sp>
      <p:sp>
        <p:nvSpPr>
          <p:cNvPr id="4" name="Espace réservé du contenu 10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Montréal</a:t>
            </a:r>
          </a:p>
          <a:p>
            <a:endParaRPr lang="fr-FR" dirty="0" smtClean="0"/>
          </a:p>
          <a:p>
            <a:r>
              <a:rPr lang="fr-FR" dirty="0" smtClean="0"/>
              <a:t>Québec</a:t>
            </a:r>
          </a:p>
          <a:p>
            <a:endParaRPr lang="fr-FR" dirty="0"/>
          </a:p>
          <a:p>
            <a:r>
              <a:rPr lang="fr-FR" dirty="0" smtClean="0"/>
              <a:t>Sherbrooke</a:t>
            </a:r>
          </a:p>
          <a:p>
            <a:endParaRPr lang="fr-FR" dirty="0"/>
          </a:p>
          <a:p>
            <a:r>
              <a:rPr lang="fr-FR" dirty="0" smtClean="0"/>
              <a:t>McGill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r-FR" b="1" u="sng" dirty="0" smtClean="0"/>
              <a:t>11 en MF</a:t>
            </a:r>
          </a:p>
          <a:p>
            <a:r>
              <a:rPr lang="fr-FR" dirty="0" smtClean="0"/>
              <a:t>2 autre spécialité</a:t>
            </a:r>
          </a:p>
          <a:p>
            <a:r>
              <a:rPr lang="fr-FR" b="1" u="sng" dirty="0" smtClean="0"/>
              <a:t>8 en MF</a:t>
            </a:r>
          </a:p>
          <a:p>
            <a:r>
              <a:rPr lang="fr-FR" dirty="0" smtClean="0"/>
              <a:t>2 autre spécialité</a:t>
            </a:r>
          </a:p>
          <a:p>
            <a:r>
              <a:rPr lang="fr-FR" b="1" u="sng" dirty="0" smtClean="0"/>
              <a:t>5 en MF</a:t>
            </a:r>
          </a:p>
          <a:p>
            <a:r>
              <a:rPr lang="fr-FR" dirty="0" smtClean="0"/>
              <a:t>0 autre spécialité</a:t>
            </a:r>
          </a:p>
          <a:p>
            <a:r>
              <a:rPr lang="fr-FR" b="1" u="sng" dirty="0" smtClean="0"/>
              <a:t>10 en MF</a:t>
            </a:r>
          </a:p>
          <a:p>
            <a:r>
              <a:rPr lang="fr-FR" dirty="0" smtClean="0"/>
              <a:t>3 autre spécialité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0824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Postes libres après le 2</a:t>
            </a:r>
            <a:r>
              <a:rPr lang="fr-FR" baseline="30000" dirty="0" smtClean="0"/>
              <a:t>e</a:t>
            </a:r>
            <a:r>
              <a:rPr lang="fr-FR" dirty="0" smtClean="0"/>
              <a:t> tour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914400" y="2769833"/>
            <a:ext cx="7315200" cy="4088167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Montréal</a:t>
            </a:r>
          </a:p>
          <a:p>
            <a:pPr lvl="1"/>
            <a:r>
              <a:rPr lang="fr-FR" dirty="0" smtClean="0"/>
              <a:t>17 en MF / 158 (10%)</a:t>
            </a:r>
          </a:p>
          <a:p>
            <a:r>
              <a:rPr lang="fr-FR" dirty="0" smtClean="0"/>
              <a:t>Québec</a:t>
            </a:r>
          </a:p>
          <a:p>
            <a:pPr lvl="1"/>
            <a:r>
              <a:rPr lang="fr-FR" dirty="0" smtClean="0"/>
              <a:t>30 en MF (dont 10 à l’UMF Québec) / 129 (23%)</a:t>
            </a:r>
          </a:p>
          <a:p>
            <a:pPr lvl="1"/>
            <a:r>
              <a:rPr lang="fr-FR" dirty="0" smtClean="0"/>
              <a:t>1 en </a:t>
            </a:r>
            <a:r>
              <a:rPr lang="fr-FR" dirty="0" err="1" smtClean="0"/>
              <a:t>patho</a:t>
            </a:r>
            <a:endParaRPr lang="fr-FR" dirty="0" smtClean="0"/>
          </a:p>
          <a:p>
            <a:r>
              <a:rPr lang="fr-FR" dirty="0" smtClean="0"/>
              <a:t>Sherbrooke</a:t>
            </a:r>
          </a:p>
          <a:p>
            <a:pPr lvl="1"/>
            <a:r>
              <a:rPr lang="fr-FR" dirty="0" smtClean="0"/>
              <a:t>7 en MF (dont UMF Estrie et Richelieu) / 108 (6%)</a:t>
            </a:r>
          </a:p>
          <a:p>
            <a:pPr lvl="1"/>
            <a:r>
              <a:rPr lang="fr-FR" dirty="0" smtClean="0"/>
              <a:t>1 en psychiatrie</a:t>
            </a:r>
          </a:p>
          <a:p>
            <a:r>
              <a:rPr lang="fr-FR" dirty="0" smtClean="0"/>
              <a:t>McGill</a:t>
            </a:r>
          </a:p>
          <a:p>
            <a:pPr lvl="1"/>
            <a:r>
              <a:rPr lang="fr-FR" dirty="0" smtClean="0"/>
              <a:t>2 en MF (à Val d’Or) / 97 (2%)</a:t>
            </a:r>
          </a:p>
          <a:p>
            <a:pPr lvl="1"/>
            <a:r>
              <a:rPr lang="fr-FR" dirty="0" smtClean="0"/>
              <a:t>À noter, après le 1</a:t>
            </a:r>
            <a:r>
              <a:rPr lang="fr-FR" baseline="30000" dirty="0" smtClean="0"/>
              <a:t>er</a:t>
            </a:r>
            <a:r>
              <a:rPr lang="fr-FR" dirty="0" smtClean="0"/>
              <a:t> tour, 10 places libres sur l’île de Montréal</a:t>
            </a:r>
          </a:p>
          <a:p>
            <a:r>
              <a:rPr lang="fr-FR" dirty="0" smtClean="0"/>
              <a:t>DONC, pour le Québec, 56 postes vacants / 492</a:t>
            </a:r>
          </a:p>
          <a:p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4225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2017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2016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Flux migratoire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/>
              <a:t>Diplômés </a:t>
            </a:r>
            <a:r>
              <a:rPr lang="fr-FR" dirty="0" err="1" smtClean="0"/>
              <a:t>Qc</a:t>
            </a:r>
            <a:r>
              <a:rPr lang="fr-FR" dirty="0" smtClean="0"/>
              <a:t> vers ROC</a:t>
            </a:r>
          </a:p>
          <a:p>
            <a:pPr lvl="1"/>
            <a:r>
              <a:rPr lang="fr-FR" dirty="0" smtClean="0"/>
              <a:t>94 (72 de McGill)</a:t>
            </a:r>
          </a:p>
          <a:p>
            <a:pPr lvl="1"/>
            <a:r>
              <a:rPr lang="fr-FR" dirty="0" smtClean="0"/>
              <a:t>Dont 33 en MF</a:t>
            </a:r>
          </a:p>
          <a:p>
            <a:r>
              <a:rPr lang="fr-FR" dirty="0" smtClean="0"/>
              <a:t>Diplômés ROC vers </a:t>
            </a:r>
            <a:r>
              <a:rPr lang="fr-FR" dirty="0" err="1"/>
              <a:t>Q</a:t>
            </a:r>
            <a:r>
              <a:rPr lang="fr-FR" dirty="0" err="1" smtClean="0"/>
              <a:t>c</a:t>
            </a:r>
            <a:endParaRPr lang="fr-FR" dirty="0" smtClean="0"/>
          </a:p>
          <a:p>
            <a:pPr lvl="1"/>
            <a:r>
              <a:rPr lang="fr-FR" dirty="0" smtClean="0"/>
              <a:t>26</a:t>
            </a:r>
          </a:p>
          <a:p>
            <a:r>
              <a:rPr lang="fr-FR" dirty="0" smtClean="0"/>
              <a:t>Déficit de 68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" indent="0">
              <a:buNone/>
            </a:pPr>
            <a:r>
              <a:rPr lang="fr-FR" dirty="0" smtClean="0"/>
              <a:t>Dipl</a:t>
            </a:r>
            <a:r>
              <a:rPr lang="fr-FR" dirty="0" smtClean="0"/>
              <a:t>ômés </a:t>
            </a:r>
            <a:r>
              <a:rPr lang="fr-FR" dirty="0" err="1" smtClean="0"/>
              <a:t>Qc</a:t>
            </a:r>
            <a:r>
              <a:rPr lang="fr-FR" dirty="0" smtClean="0"/>
              <a:t> vers ROC</a:t>
            </a:r>
            <a:endParaRPr lang="fr-FR" dirty="0"/>
          </a:p>
          <a:p>
            <a:pPr lvl="1"/>
            <a:r>
              <a:rPr lang="fr-FR" dirty="0" smtClean="0"/>
              <a:t>80</a:t>
            </a:r>
          </a:p>
          <a:p>
            <a:pPr lvl="1"/>
            <a:r>
              <a:rPr lang="fr-FR" dirty="0" smtClean="0"/>
              <a:t>29</a:t>
            </a:r>
            <a:endParaRPr lang="fr-FR" dirty="0"/>
          </a:p>
          <a:p>
            <a:r>
              <a:rPr lang="fr-FR" dirty="0" smtClean="0"/>
              <a:t>Dipl</a:t>
            </a:r>
            <a:r>
              <a:rPr lang="fr-FR" dirty="0" smtClean="0"/>
              <a:t>ômés ROC vers </a:t>
            </a:r>
            <a:r>
              <a:rPr lang="fr-FR" dirty="0" err="1" smtClean="0"/>
              <a:t>Qc</a:t>
            </a:r>
            <a:endParaRPr lang="fr-FR" dirty="0"/>
          </a:p>
          <a:p>
            <a:pPr lvl="1"/>
            <a:r>
              <a:rPr lang="fr-FR" dirty="0" smtClean="0"/>
              <a:t>17</a:t>
            </a:r>
          </a:p>
          <a:p>
            <a:r>
              <a:rPr lang="fr-FR" dirty="0" smtClean="0"/>
              <a:t>Déficit de 63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9213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Questions pour l’année </a:t>
            </a:r>
            <a:r>
              <a:rPr lang="fr-FR" dirty="0" smtClean="0"/>
              <a:t>prochaine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Activités de promotion</a:t>
            </a:r>
          </a:p>
          <a:p>
            <a:r>
              <a:rPr lang="fr-FR" dirty="0" smtClean="0"/>
              <a:t>Site île de Montréal reste un regroupement de 6 UMF?</a:t>
            </a:r>
          </a:p>
          <a:p>
            <a:r>
              <a:rPr lang="fr-FR" dirty="0" smtClean="0"/>
              <a:t>Entrevues DHCEU</a:t>
            </a:r>
          </a:p>
          <a:p>
            <a:pPr marL="4572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7458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CaRMS</a:t>
            </a:r>
            <a:r>
              <a:rPr lang="fr-FR" dirty="0" smtClean="0"/>
              <a:t> 1</a:t>
            </a:r>
            <a:r>
              <a:rPr lang="fr-FR" baseline="30000" dirty="0" smtClean="0"/>
              <a:t>er</a:t>
            </a:r>
            <a:r>
              <a:rPr lang="fr-FR" dirty="0" smtClean="0"/>
              <a:t> tour – Sites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914400" y="2745295"/>
            <a:ext cx="3566160" cy="3593592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Site Montréal (6 UMF)</a:t>
            </a:r>
          </a:p>
          <a:p>
            <a:pPr lvl="1"/>
            <a:r>
              <a:rPr lang="fr-FR" dirty="0" smtClean="0"/>
              <a:t>HMR</a:t>
            </a:r>
          </a:p>
          <a:p>
            <a:pPr lvl="1"/>
            <a:r>
              <a:rPr lang="fr-FR" dirty="0" smtClean="0"/>
              <a:t>Verdun</a:t>
            </a:r>
            <a:endParaRPr lang="fr-FR" dirty="0"/>
          </a:p>
          <a:p>
            <a:pPr lvl="1"/>
            <a:r>
              <a:rPr lang="fr-FR" dirty="0" smtClean="0"/>
              <a:t>HSC</a:t>
            </a:r>
          </a:p>
          <a:p>
            <a:pPr lvl="1"/>
            <a:r>
              <a:rPr lang="fr-FR" dirty="0" smtClean="0"/>
              <a:t>Bordeaux-C.</a:t>
            </a:r>
          </a:p>
          <a:p>
            <a:pPr lvl="1"/>
            <a:r>
              <a:rPr lang="fr-FR" dirty="0" smtClean="0"/>
              <a:t>Notre-Dame</a:t>
            </a:r>
          </a:p>
          <a:p>
            <a:pPr lvl="1"/>
            <a:r>
              <a:rPr lang="fr-FR" dirty="0" smtClean="0"/>
              <a:t>Faubourgs</a:t>
            </a:r>
          </a:p>
          <a:p>
            <a:r>
              <a:rPr lang="fr-FR" dirty="0"/>
              <a:t>Sites </a:t>
            </a:r>
            <a:r>
              <a:rPr lang="fr-FR" dirty="0" smtClean="0"/>
              <a:t>individuels</a:t>
            </a:r>
          </a:p>
          <a:p>
            <a:pPr lvl="1"/>
            <a:r>
              <a:rPr lang="fr-FR" dirty="0" smtClean="0"/>
              <a:t>Cité </a:t>
            </a:r>
            <a:r>
              <a:rPr lang="fr-FR" dirty="0"/>
              <a:t>de la Santé</a:t>
            </a:r>
          </a:p>
          <a:p>
            <a:pPr lvl="1"/>
            <a:r>
              <a:rPr lang="fr-FR" dirty="0"/>
              <a:t>Marigot</a:t>
            </a:r>
          </a:p>
          <a:p>
            <a:pPr lvl="1"/>
            <a:r>
              <a:rPr lang="fr-FR" dirty="0"/>
              <a:t>St-Eustache</a:t>
            </a:r>
          </a:p>
          <a:p>
            <a:pPr lvl="1"/>
            <a:r>
              <a:rPr lang="fr-FR" dirty="0"/>
              <a:t>Sud de Lanaudière</a:t>
            </a:r>
          </a:p>
          <a:p>
            <a:endParaRPr lang="fr-FR" dirty="0"/>
          </a:p>
          <a:p>
            <a:endParaRPr lang="fr-FR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925158"/>
          </a:xfrm>
        </p:spPr>
        <p:txBody>
          <a:bodyPr>
            <a:normAutofit/>
          </a:bodyPr>
          <a:lstStyle/>
          <a:p>
            <a:r>
              <a:rPr lang="fr-FR" dirty="0" smtClean="0"/>
              <a:t>Sites individuels (suite)</a:t>
            </a:r>
          </a:p>
          <a:p>
            <a:pPr lvl="1"/>
            <a:r>
              <a:rPr lang="fr-FR" dirty="0" smtClean="0"/>
              <a:t>St-Hubert</a:t>
            </a:r>
          </a:p>
          <a:p>
            <a:pPr lvl="1"/>
            <a:r>
              <a:rPr lang="fr-FR" dirty="0" smtClean="0"/>
              <a:t>St-Jérôme</a:t>
            </a:r>
          </a:p>
          <a:p>
            <a:pPr lvl="1"/>
            <a:r>
              <a:rPr lang="fr-FR" dirty="0"/>
              <a:t>Hautes-Laurentides</a:t>
            </a:r>
          </a:p>
          <a:p>
            <a:pPr lvl="1"/>
            <a:r>
              <a:rPr lang="fr-FR" dirty="0" smtClean="0"/>
              <a:t>Baie</a:t>
            </a:r>
            <a:r>
              <a:rPr lang="fr-FR" dirty="0"/>
              <a:t>-des-Chaleurs</a:t>
            </a:r>
          </a:p>
          <a:p>
            <a:pPr lvl="1"/>
            <a:r>
              <a:rPr lang="fr-FR" dirty="0" smtClean="0"/>
              <a:t>Aurores</a:t>
            </a:r>
            <a:r>
              <a:rPr lang="fr-FR" dirty="0"/>
              <a:t>-Boréales</a:t>
            </a:r>
          </a:p>
          <a:p>
            <a:pPr lvl="1"/>
            <a:r>
              <a:rPr lang="fr-FR" dirty="0" smtClean="0"/>
              <a:t>Eskers </a:t>
            </a:r>
            <a:r>
              <a:rPr lang="fr-FR" dirty="0"/>
              <a:t>d’Amos</a:t>
            </a:r>
          </a:p>
          <a:p>
            <a:pPr lvl="1"/>
            <a:r>
              <a:rPr lang="fr-FR" dirty="0" smtClean="0"/>
              <a:t>Shawinigan</a:t>
            </a:r>
          </a:p>
          <a:p>
            <a:pPr lvl="1"/>
            <a:r>
              <a:rPr lang="fr-FR" dirty="0" smtClean="0"/>
              <a:t>Trois-Rivières</a:t>
            </a:r>
          </a:p>
          <a:p>
            <a:pPr lvl="1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6834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Résultats 1</a:t>
            </a:r>
            <a:r>
              <a:rPr lang="fr-FR" baseline="30000" dirty="0" smtClean="0"/>
              <a:t>er</a:t>
            </a:r>
            <a:r>
              <a:rPr lang="fr-FR" dirty="0" smtClean="0"/>
              <a:t> tour – 1</a:t>
            </a:r>
            <a:r>
              <a:rPr lang="fr-FR" baseline="30000" dirty="0" smtClean="0"/>
              <a:t>er</a:t>
            </a:r>
            <a:r>
              <a:rPr lang="fr-FR" dirty="0" smtClean="0"/>
              <a:t> mars 2017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158 postes ouverts</a:t>
            </a:r>
          </a:p>
          <a:p>
            <a:pPr lvl="1"/>
            <a:r>
              <a:rPr lang="fr-FR" dirty="0" smtClean="0"/>
              <a:t>138 postes remplis</a:t>
            </a:r>
          </a:p>
          <a:p>
            <a:pPr lvl="1"/>
            <a:r>
              <a:rPr lang="fr-FR" dirty="0" smtClean="0"/>
              <a:t>20 postes libres</a:t>
            </a:r>
          </a:p>
          <a:p>
            <a:pPr lvl="2"/>
            <a:r>
              <a:rPr lang="fr-FR" dirty="0" smtClean="0"/>
              <a:t>11 postes libres sur 12 en Abitibi</a:t>
            </a:r>
          </a:p>
          <a:p>
            <a:pPr lvl="2"/>
            <a:r>
              <a:rPr lang="fr-FR" dirty="0"/>
              <a:t>7</a:t>
            </a:r>
            <a:r>
              <a:rPr lang="fr-FR" dirty="0" smtClean="0"/>
              <a:t> postes libres sur 20 en Mauricie</a:t>
            </a:r>
          </a:p>
          <a:p>
            <a:pPr lvl="2"/>
            <a:r>
              <a:rPr lang="fr-FR" dirty="0" smtClean="0"/>
              <a:t>2 postes libres sur 7 en Gaspésie</a:t>
            </a:r>
          </a:p>
          <a:p>
            <a:pPr lvl="2"/>
            <a:endParaRPr lang="fr-FR" dirty="0"/>
          </a:p>
          <a:p>
            <a:r>
              <a:rPr lang="fr-FR" dirty="0" smtClean="0"/>
              <a:t>Sur les 138 postes comblés</a:t>
            </a:r>
          </a:p>
          <a:p>
            <a:pPr lvl="1"/>
            <a:r>
              <a:rPr lang="fr-FR" dirty="0" smtClean="0"/>
              <a:t>11 DHCEU (sur 14 places disponibles)</a:t>
            </a:r>
          </a:p>
          <a:p>
            <a:pPr lvl="1"/>
            <a:r>
              <a:rPr lang="fr-FR" dirty="0" smtClean="0"/>
              <a:t>127 externes</a:t>
            </a:r>
          </a:p>
          <a:p>
            <a:pPr marL="320040" lvl="1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4365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Résultats 1</a:t>
            </a:r>
            <a:r>
              <a:rPr lang="fr-FR" baseline="30000" dirty="0" smtClean="0"/>
              <a:t>er</a:t>
            </a:r>
            <a:r>
              <a:rPr lang="fr-FR" dirty="0" smtClean="0"/>
              <a:t> tour (suite)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 île de Montréal</a:t>
            </a:r>
          </a:p>
          <a:p>
            <a:pPr lvl="1"/>
            <a:r>
              <a:rPr lang="fr-FR" dirty="0" smtClean="0"/>
              <a:t>63 postes comblés sur 63 postes</a:t>
            </a:r>
          </a:p>
          <a:p>
            <a:pPr lvl="1"/>
            <a:r>
              <a:rPr lang="fr-FR" dirty="0" smtClean="0"/>
              <a:t>Répartition dans les UMF selon les choix (1 à 6) des futurs résidents admis</a:t>
            </a:r>
          </a:p>
          <a:p>
            <a:pPr lvl="1"/>
            <a:r>
              <a:rPr lang="fr-FR" dirty="0" smtClean="0"/>
              <a:t>100% ont eu leur 1</a:t>
            </a:r>
            <a:r>
              <a:rPr lang="fr-FR" baseline="30000" dirty="0" smtClean="0"/>
              <a:t>er</a:t>
            </a:r>
            <a:r>
              <a:rPr lang="fr-FR" dirty="0" smtClean="0"/>
              <a:t> ou leur 2</a:t>
            </a:r>
            <a:r>
              <a:rPr lang="fr-FR" baseline="30000" dirty="0" smtClean="0"/>
              <a:t>e</a:t>
            </a:r>
            <a:r>
              <a:rPr lang="fr-FR" dirty="0" smtClean="0"/>
              <a:t> choix d’UMF (sauf 1 candidat DHCEU, 3</a:t>
            </a:r>
            <a:r>
              <a:rPr lang="fr-FR" baseline="30000" dirty="0" smtClean="0"/>
              <a:t>e</a:t>
            </a:r>
            <a:r>
              <a:rPr lang="fr-FR" dirty="0" smtClean="0"/>
              <a:t> choix) et plus de 75% ont eu leur 1</a:t>
            </a:r>
            <a:r>
              <a:rPr lang="fr-FR" baseline="30000" dirty="0" smtClean="0"/>
              <a:t>er</a:t>
            </a:r>
            <a:r>
              <a:rPr lang="fr-FR" dirty="0" smtClean="0"/>
              <a:t> choix</a:t>
            </a:r>
          </a:p>
          <a:p>
            <a:r>
              <a:rPr lang="fr-FR" dirty="0" smtClean="0"/>
              <a:t>Tous les postes pour les UMF en banlieue de Montréal auparavant regroupées ont été comblés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1473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Résultats 2</a:t>
            </a:r>
            <a:r>
              <a:rPr lang="fr-FR" baseline="30000" dirty="0" smtClean="0"/>
              <a:t>e</a:t>
            </a:r>
            <a:r>
              <a:rPr lang="fr-FR" dirty="0" smtClean="0"/>
              <a:t> </a:t>
            </a:r>
            <a:r>
              <a:rPr lang="fr-FR" dirty="0" smtClean="0"/>
              <a:t>tour – 12 avril 2017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3</a:t>
            </a:r>
            <a:r>
              <a:rPr lang="fr-FR" dirty="0" smtClean="0"/>
              <a:t> postes additionnels comblés sur les 20 postes disponibles</a:t>
            </a:r>
          </a:p>
          <a:p>
            <a:pPr lvl="1"/>
            <a:r>
              <a:rPr lang="fr-FR" dirty="0" smtClean="0"/>
              <a:t>Tous à Trois-Rivières</a:t>
            </a:r>
          </a:p>
          <a:p>
            <a:pPr lvl="1"/>
            <a:endParaRPr lang="fr-FR" dirty="0"/>
          </a:p>
          <a:p>
            <a:r>
              <a:rPr lang="fr-FR" dirty="0" smtClean="0"/>
              <a:t>Donc, après le 2</a:t>
            </a:r>
            <a:r>
              <a:rPr lang="fr-FR" baseline="30000" dirty="0" smtClean="0"/>
              <a:t>e</a:t>
            </a:r>
            <a:r>
              <a:rPr lang="fr-FR" dirty="0" smtClean="0"/>
              <a:t> tour</a:t>
            </a:r>
          </a:p>
          <a:p>
            <a:pPr lvl="1"/>
            <a:r>
              <a:rPr lang="fr-FR" dirty="0" smtClean="0"/>
              <a:t>Total de 141 postes comblés sur 158</a:t>
            </a:r>
          </a:p>
          <a:p>
            <a:pPr lvl="1"/>
            <a:r>
              <a:rPr lang="fr-FR" dirty="0" smtClean="0"/>
              <a:t>17 postes libres</a:t>
            </a:r>
          </a:p>
          <a:p>
            <a:pPr lvl="2"/>
            <a:r>
              <a:rPr lang="fr-FR" dirty="0" smtClean="0"/>
              <a:t>11 </a:t>
            </a:r>
            <a:r>
              <a:rPr lang="fr-FR" dirty="0"/>
              <a:t>postes libres sur 12 en Abitibi</a:t>
            </a:r>
          </a:p>
          <a:p>
            <a:pPr lvl="2"/>
            <a:r>
              <a:rPr lang="fr-FR" dirty="0" smtClean="0"/>
              <a:t>4 </a:t>
            </a:r>
            <a:r>
              <a:rPr lang="fr-FR" dirty="0"/>
              <a:t>postes libres sur 20 en Mauricie</a:t>
            </a:r>
          </a:p>
          <a:p>
            <a:pPr lvl="2"/>
            <a:r>
              <a:rPr lang="fr-FR" dirty="0"/>
              <a:t>2 postes libres sur 7 en Gaspésie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8609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« 3</a:t>
            </a:r>
            <a:r>
              <a:rPr lang="fr-FR" baseline="30000" dirty="0" smtClean="0"/>
              <a:t>e</a:t>
            </a:r>
            <a:r>
              <a:rPr lang="fr-FR" dirty="0" smtClean="0"/>
              <a:t> tour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2769833"/>
            <a:ext cx="7614252" cy="3925488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5 externes de l’UdeM sans poste au terme du </a:t>
            </a:r>
            <a:r>
              <a:rPr lang="fr-FR" dirty="0" smtClean="0"/>
              <a:t>processus</a:t>
            </a:r>
            <a:endParaRPr lang="fr-FR" dirty="0" smtClean="0"/>
          </a:p>
          <a:p>
            <a:pPr lvl="1"/>
            <a:r>
              <a:rPr lang="fr-FR" dirty="0" smtClean="0"/>
              <a:t>3 ne souhaitent pas un poste en médecine de famille</a:t>
            </a:r>
          </a:p>
          <a:p>
            <a:pPr lvl="1"/>
            <a:r>
              <a:rPr lang="fr-FR" dirty="0" smtClean="0"/>
              <a:t>2 souhaitent un poste, dossiers (dossier académique et entrevue) révisés et </a:t>
            </a:r>
            <a:r>
              <a:rPr lang="fr-FR" dirty="0" smtClean="0"/>
              <a:t>acceptés (1 à Amos et 1 à La Sarre)</a:t>
            </a:r>
          </a:p>
          <a:p>
            <a:r>
              <a:rPr lang="fr-FR" dirty="0" smtClean="0"/>
              <a:t>Donc 15 postes libres après le « 3</a:t>
            </a:r>
            <a:r>
              <a:rPr lang="fr-FR" baseline="30000" dirty="0" smtClean="0"/>
              <a:t>e</a:t>
            </a:r>
            <a:r>
              <a:rPr lang="fr-FR" dirty="0" smtClean="0"/>
              <a:t> tour »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r>
              <a:rPr lang="fr-FR" dirty="0" smtClean="0"/>
              <a:t>Autres candidats à venir</a:t>
            </a:r>
          </a:p>
          <a:p>
            <a:pPr lvl="1"/>
            <a:r>
              <a:rPr lang="fr-FR" dirty="0" smtClean="0"/>
              <a:t>Contingents particuliers </a:t>
            </a:r>
            <a:r>
              <a:rPr lang="fr-FR" dirty="0" smtClean="0"/>
              <a:t>à l’étude actuellement</a:t>
            </a:r>
          </a:p>
          <a:p>
            <a:pPr lvl="1"/>
            <a:r>
              <a:rPr lang="fr-FR" dirty="0" smtClean="0"/>
              <a:t>1 demande de double-certification santé-</a:t>
            </a:r>
            <a:r>
              <a:rPr lang="fr-FR" dirty="0" smtClean="0"/>
              <a:t>publique et MF (acceptée)</a:t>
            </a:r>
            <a:endParaRPr lang="fr-FR" dirty="0" smtClean="0"/>
          </a:p>
          <a:p>
            <a:pPr lvl="1"/>
            <a:r>
              <a:rPr lang="fr-FR" dirty="0" smtClean="0"/>
              <a:t>Quelques demandes de transferts de programme à venir</a:t>
            </a:r>
          </a:p>
          <a:p>
            <a:pPr lvl="1"/>
            <a:r>
              <a:rPr lang="fr-FR" dirty="0" smtClean="0"/>
              <a:t>Demandes du CMQ pour stages d’évaluation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2167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DCEU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Au 1</a:t>
            </a:r>
            <a:r>
              <a:rPr lang="fr-FR" baseline="30000" dirty="0" smtClean="0"/>
              <a:t>er</a:t>
            </a:r>
            <a:r>
              <a:rPr lang="fr-FR" dirty="0" smtClean="0"/>
              <a:t> tour, 518 demandes reçues</a:t>
            </a:r>
          </a:p>
          <a:p>
            <a:pPr lvl="1"/>
            <a:r>
              <a:rPr lang="fr-FR" dirty="0" smtClean="0"/>
              <a:t>Tous convoqués en entrevue</a:t>
            </a:r>
          </a:p>
          <a:p>
            <a:pPr lvl="1"/>
            <a:r>
              <a:rPr lang="fr-FR" dirty="0" smtClean="0"/>
              <a:t>13 candidats non classés</a:t>
            </a:r>
          </a:p>
          <a:p>
            <a:pPr lvl="1"/>
            <a:r>
              <a:rPr lang="fr-FR" dirty="0" smtClean="0"/>
              <a:t>21 ne se sont pas présentés à l’entrevue</a:t>
            </a:r>
          </a:p>
          <a:p>
            <a:pPr lvl="1"/>
            <a:r>
              <a:rPr lang="fr-FR" dirty="0" smtClean="0"/>
              <a:t>Total de 484 candidats classés</a:t>
            </a:r>
          </a:p>
          <a:p>
            <a:pPr lvl="1"/>
            <a:endParaRPr lang="fr-FR" dirty="0"/>
          </a:p>
          <a:p>
            <a:r>
              <a:rPr lang="fr-FR" dirty="0" smtClean="0"/>
              <a:t>Au 2</a:t>
            </a:r>
            <a:r>
              <a:rPr lang="fr-FR" baseline="30000" dirty="0" smtClean="0"/>
              <a:t>e</a:t>
            </a:r>
            <a:r>
              <a:rPr lang="fr-FR" dirty="0" smtClean="0"/>
              <a:t> tour, 11 nouveaux dossiers reçus </a:t>
            </a:r>
            <a:r>
              <a:rPr lang="fr-FR" dirty="0" smtClean="0"/>
              <a:t>(tous les candidats ont été vus en entrevue) et </a:t>
            </a:r>
            <a:r>
              <a:rPr lang="fr-FR" dirty="0" smtClean="0"/>
              <a:t>dossiers des candidats non classés au 1</a:t>
            </a:r>
            <a:r>
              <a:rPr lang="fr-FR" baseline="30000" dirty="0" smtClean="0"/>
              <a:t>er</a:t>
            </a:r>
            <a:r>
              <a:rPr lang="fr-FR" dirty="0" smtClean="0"/>
              <a:t> tour tous revus</a:t>
            </a:r>
          </a:p>
          <a:p>
            <a:pPr lvl="1"/>
            <a:r>
              <a:rPr lang="fr-FR" dirty="0" smtClean="0"/>
              <a:t>17 candidats classés</a:t>
            </a:r>
          </a:p>
        </p:txBody>
      </p:sp>
    </p:spTree>
    <p:extLst>
      <p:ext uri="{BB962C8B-B14F-4D97-AF65-F5344CB8AC3E}">
        <p14:creationId xmlns:p14="http://schemas.microsoft.com/office/powerpoint/2010/main" val="3470387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DHCEU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90 demandes reçues au 1</a:t>
            </a:r>
            <a:r>
              <a:rPr lang="fr-FR" baseline="30000" dirty="0" smtClean="0"/>
              <a:t>er</a:t>
            </a:r>
            <a:r>
              <a:rPr lang="fr-FR" dirty="0" smtClean="0"/>
              <a:t> tour</a:t>
            </a:r>
          </a:p>
          <a:p>
            <a:pPr lvl="1"/>
            <a:r>
              <a:rPr lang="fr-FR" dirty="0" smtClean="0"/>
              <a:t>43 convoqués à </a:t>
            </a:r>
            <a:r>
              <a:rPr lang="fr-FR" dirty="0" smtClean="0"/>
              <a:t>l’entrevue (double révision des dossiers)</a:t>
            </a:r>
            <a:endParaRPr lang="fr-FR" dirty="0" smtClean="0"/>
          </a:p>
          <a:p>
            <a:pPr lvl="1"/>
            <a:r>
              <a:rPr lang="fr-FR" dirty="0" smtClean="0"/>
              <a:t>47 non retenus pour l’entrevue</a:t>
            </a:r>
          </a:p>
          <a:p>
            <a:endParaRPr lang="fr-FR" dirty="0" smtClean="0"/>
          </a:p>
          <a:p>
            <a:r>
              <a:rPr lang="fr-FR" dirty="0" smtClean="0"/>
              <a:t>43 candidats convoqués en entrevue</a:t>
            </a:r>
          </a:p>
          <a:p>
            <a:pPr lvl="1"/>
            <a:r>
              <a:rPr lang="fr-FR" dirty="0" smtClean="0"/>
              <a:t>Maitrise de la langue française (TFI d’au moins 860/990)</a:t>
            </a:r>
          </a:p>
          <a:p>
            <a:pPr lvl="1"/>
            <a:r>
              <a:rPr lang="fr-FR" dirty="0" smtClean="0"/>
              <a:t>Formation pré-doctorale/résidence/pratique clinique significative qui remonte à moins de 4 ans</a:t>
            </a:r>
          </a:p>
          <a:p>
            <a:pPr lvl="1"/>
            <a:r>
              <a:rPr lang="fr-FR" dirty="0" smtClean="0"/>
              <a:t>Stage CÉDIS réussi, le cas échéant</a:t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8602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DHCEU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Des 43 candidats convoqués à l’entrevue, 42 se sont présentés</a:t>
            </a:r>
          </a:p>
          <a:p>
            <a:pPr lvl="1"/>
            <a:r>
              <a:rPr lang="fr-FR" dirty="0" smtClean="0"/>
              <a:t>16 ont été classés</a:t>
            </a:r>
          </a:p>
          <a:p>
            <a:pPr lvl="1"/>
            <a:r>
              <a:rPr lang="fr-FR" dirty="0" smtClean="0"/>
              <a:t>26 non classés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11 candidats ont été jumelés à l’UdeM sur les 16 candidats classés (pour une capacité de 14 DHCEU dans notre réseau)</a:t>
            </a:r>
          </a:p>
          <a:p>
            <a:endParaRPr lang="fr-FR" dirty="0"/>
          </a:p>
          <a:p>
            <a:r>
              <a:rPr lang="fr-FR" dirty="0" smtClean="0"/>
              <a:t>2</a:t>
            </a:r>
            <a:r>
              <a:rPr lang="fr-FR" baseline="30000" dirty="0" smtClean="0"/>
              <a:t>e</a:t>
            </a:r>
            <a:r>
              <a:rPr lang="fr-FR" dirty="0" smtClean="0"/>
              <a:t> tour, 1 candidat additionnel classé mais non jumelé en MF à l’UdeM</a:t>
            </a:r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1804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547</TotalTime>
  <Words>687</Words>
  <Application>Microsoft Macintosh PowerPoint</Application>
  <PresentationFormat>Présentation à l'écran (4:3)</PresentationFormat>
  <Paragraphs>139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Perspective</vt:lpstr>
      <vt:lpstr>CaRMS 2017-2018</vt:lpstr>
      <vt:lpstr>CaRMS 1er tour – Sites </vt:lpstr>
      <vt:lpstr>Résultats 1er tour – 1er mars 2017</vt:lpstr>
      <vt:lpstr>Résultats 1er tour (suite)</vt:lpstr>
      <vt:lpstr>Résultats 2e tour – 12 avril 2017</vt:lpstr>
      <vt:lpstr>« 3e tour »</vt:lpstr>
      <vt:lpstr>DCEU</vt:lpstr>
      <vt:lpstr>DHCEU</vt:lpstr>
      <vt:lpstr>DHCEU (suite)</vt:lpstr>
      <vt:lpstr>DHCEU dans les 4 facultés</vt:lpstr>
      <vt:lpstr>Postes libres après le 2e tour</vt:lpstr>
      <vt:lpstr>Flux migratoire</vt:lpstr>
      <vt:lpstr>Questions pour l’année prochaine</vt:lpstr>
    </vt:vector>
  </TitlesOfParts>
  <Company>UdeM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CaRMS 2016-2017</dc:title>
  <dc:creator>Isabelle Tardif</dc:creator>
  <cp:lastModifiedBy>Isabelle Tardif</cp:lastModifiedBy>
  <cp:revision>34</cp:revision>
  <cp:lastPrinted>2017-04-27T15:49:22Z</cp:lastPrinted>
  <dcterms:created xsi:type="dcterms:W3CDTF">2016-04-14T01:09:40Z</dcterms:created>
  <dcterms:modified xsi:type="dcterms:W3CDTF">2017-04-27T21:57:02Z</dcterms:modified>
</cp:coreProperties>
</file>