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re et sous-titre">
    <p:spTree>
      <p:nvGrpSpPr>
        <p:cNvPr id="1" name=""/>
        <p:cNvGrpSpPr/>
        <p:nvPr/>
      </p:nvGrpSpPr>
      <p:grpSpPr>
        <a:xfrm>
          <a:off x="0" y="0"/>
          <a:ext cx="0" cy="0"/>
          <a:chOff x="0" y="0"/>
          <a:chExt cx="0" cy="0"/>
        </a:xfrm>
      </p:grpSpPr>
      <p:sp>
        <p:nvSpPr>
          <p:cNvPr id="11" name="Shape 11"/>
          <p:cNvSpPr/>
          <p:nvPr>
            <p:ph type="title"/>
          </p:nvPr>
        </p:nvSpPr>
        <p:spPr>
          <a:xfrm>
            <a:off x="355600" y="2044700"/>
            <a:ext cx="12293600" cy="3238500"/>
          </a:xfrm>
          <a:prstGeom prst="rect">
            <a:avLst/>
          </a:prstGeom>
        </p:spPr>
        <p:txBody>
          <a:bodyPr anchor="b"/>
          <a:lstStyle/>
          <a:p>
            <a:pPr/>
            <a:r>
              <a:t>Texte du titre</a:t>
            </a:r>
          </a:p>
        </p:txBody>
      </p:sp>
      <p:sp>
        <p:nvSpPr>
          <p:cNvPr id="12" name="Shape 12"/>
          <p:cNvSpPr/>
          <p:nvPr>
            <p:ph type="body" sz="quarter" idx="1"/>
          </p:nvPr>
        </p:nvSpPr>
        <p:spPr>
          <a:xfrm>
            <a:off x="355600" y="5270500"/>
            <a:ext cx="12293600" cy="12954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Texte niveau 1</a:t>
            </a:r>
          </a:p>
          <a:p>
            <a:pPr lvl="1"/>
            <a:r>
              <a:t>Texte niveau 2</a:t>
            </a:r>
          </a:p>
          <a:p>
            <a:pPr lvl="2"/>
            <a:r>
              <a:t>Texte niveau 3</a:t>
            </a:r>
          </a:p>
          <a:p>
            <a:pPr lvl="3"/>
            <a:r>
              <a:t>Texte niveau 4</a:t>
            </a:r>
          </a:p>
          <a:p>
            <a:pPr lvl="4"/>
            <a:r>
              <a:t>Texte niveau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tion">
    <p:spTree>
      <p:nvGrpSpPr>
        <p:cNvPr id="1" name=""/>
        <p:cNvGrpSpPr/>
        <p:nvPr/>
      </p:nvGrpSpPr>
      <p:grpSpPr>
        <a:xfrm>
          <a:off x="0" y="0"/>
          <a:ext cx="0" cy="0"/>
          <a:chOff x="0" y="0"/>
          <a:chExt cx="0" cy="0"/>
        </a:xfrm>
      </p:grpSpPr>
      <p:sp>
        <p:nvSpPr>
          <p:cNvPr id="93" name="Shape 93"/>
          <p:cNvSpPr/>
          <p:nvPr>
            <p:ph type="body" sz="quarter" idx="13"/>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pPr/>
            <a:r>
              <a:t>-Gilles Allain</a:t>
            </a:r>
          </a:p>
        </p:txBody>
      </p:sp>
      <p:sp>
        <p:nvSpPr>
          <p:cNvPr id="94" name="Shape 94"/>
          <p:cNvSpPr/>
          <p:nvPr>
            <p:ph type="body" sz="quarter" idx="14"/>
          </p:nvPr>
        </p:nvSpPr>
        <p:spPr>
          <a:xfrm>
            <a:off x="1270000" y="4152900"/>
            <a:ext cx="10464800" cy="647700"/>
          </a:xfrm>
          <a:prstGeom prst="rect">
            <a:avLst/>
          </a:prstGeom>
        </p:spPr>
        <p:txBody>
          <a:bodyPr>
            <a:spAutoFit/>
          </a:bodyPr>
          <a:lstStyle>
            <a:lvl1pPr marL="0" indent="0" algn="ctr">
              <a:spcBef>
                <a:spcPts val="0"/>
              </a:spcBef>
              <a:buSzTx/>
              <a:buNone/>
            </a:lvl1pPr>
          </a:lstStyle>
          <a:p>
            <a:pPr/>
            <a:r>
              <a:t>« Saisissez une citation ici.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ierge">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e">
    <p:spTree>
      <p:nvGrpSpPr>
        <p:cNvPr id="1" name=""/>
        <p:cNvGrpSpPr/>
        <p:nvPr/>
      </p:nvGrpSpPr>
      <p:grpSpPr>
        <a:xfrm>
          <a:off x="0" y="0"/>
          <a:ext cx="0" cy="0"/>
          <a:chOff x="0" y="0"/>
          <a:chExt cx="0" cy="0"/>
        </a:xfrm>
      </p:grpSpPr>
      <p:sp>
        <p:nvSpPr>
          <p:cNvPr id="20" name="Shape 20"/>
          <p:cNvSpPr/>
          <p:nvPr>
            <p:ph type="pic" idx="13"/>
          </p:nvPr>
        </p:nvSpPr>
        <p:spPr>
          <a:xfrm>
            <a:off x="1346200" y="520700"/>
            <a:ext cx="10388600" cy="5860236"/>
          </a:xfrm>
          <a:prstGeom prst="rect">
            <a:avLst/>
          </a:prstGeom>
        </p:spPr>
        <p:txBody>
          <a:bodyPr lIns="91439" tIns="45719" rIns="91439" bIns="45719" anchor="t">
            <a:noAutofit/>
          </a:bodyPr>
          <a:lstStyle/>
          <a:p>
            <a:pPr/>
          </a:p>
        </p:txBody>
      </p:sp>
      <p:sp>
        <p:nvSpPr>
          <p:cNvPr id="21" name="Shape 21"/>
          <p:cNvSpPr/>
          <p:nvPr>
            <p:ph type="title"/>
          </p:nvPr>
        </p:nvSpPr>
        <p:spPr>
          <a:xfrm>
            <a:off x="1270000" y="6908800"/>
            <a:ext cx="10464800" cy="1282700"/>
          </a:xfrm>
          <a:prstGeom prst="rect">
            <a:avLst/>
          </a:prstGeom>
        </p:spPr>
        <p:txBody>
          <a:bodyPr/>
          <a:lstStyle/>
          <a:p>
            <a:pPr/>
            <a:r>
              <a:t>Texte du titre</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Texte niveau 1</a:t>
            </a:r>
          </a:p>
          <a:p>
            <a:pPr lvl="1"/>
            <a:r>
              <a:t>Texte niveau 2</a:t>
            </a:r>
          </a:p>
          <a:p>
            <a:pPr lvl="2"/>
            <a:r>
              <a:t>Texte niveau 3</a:t>
            </a:r>
          </a:p>
          <a:p>
            <a:pPr lvl="3"/>
            <a:r>
              <a:t>Texte niveau 4</a:t>
            </a:r>
          </a:p>
          <a:p>
            <a:pPr lvl="4"/>
            <a:r>
              <a:t>Texte niveau 5</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re - Centré">
    <p:spTree>
      <p:nvGrpSpPr>
        <p:cNvPr id="1" name=""/>
        <p:cNvGrpSpPr/>
        <p:nvPr/>
      </p:nvGrpSpPr>
      <p:grpSpPr>
        <a:xfrm>
          <a:off x="0" y="0"/>
          <a:ext cx="0" cy="0"/>
          <a:chOff x="0" y="0"/>
          <a:chExt cx="0" cy="0"/>
        </a:xfrm>
      </p:grpSpPr>
      <p:sp>
        <p:nvSpPr>
          <p:cNvPr id="30" name="Shape 30"/>
          <p:cNvSpPr/>
          <p:nvPr>
            <p:ph type="title"/>
          </p:nvPr>
        </p:nvSpPr>
        <p:spPr>
          <a:xfrm>
            <a:off x="355600" y="3251200"/>
            <a:ext cx="12293600" cy="3238500"/>
          </a:xfrm>
          <a:prstGeom prst="rect">
            <a:avLst/>
          </a:prstGeom>
        </p:spPr>
        <p:txBody>
          <a:bodyPr/>
          <a:lstStyle/>
          <a:p>
            <a:pPr/>
            <a:r>
              <a:t>Texte du titre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e">
    <p:spTree>
      <p:nvGrpSpPr>
        <p:cNvPr id="1" name=""/>
        <p:cNvGrpSpPr/>
        <p:nvPr/>
      </p:nvGrpSpPr>
      <p:grpSpPr>
        <a:xfrm>
          <a:off x="0" y="0"/>
          <a:ext cx="0" cy="0"/>
          <a:chOff x="0" y="0"/>
          <a:chExt cx="0" cy="0"/>
        </a:xfrm>
      </p:grpSpPr>
      <p:sp>
        <p:nvSpPr>
          <p:cNvPr id="38" name="Shape 38"/>
          <p:cNvSpPr/>
          <p:nvPr>
            <p:ph type="pic" sz="half" idx="13"/>
          </p:nvPr>
        </p:nvSpPr>
        <p:spPr>
          <a:xfrm>
            <a:off x="6705600" y="609600"/>
            <a:ext cx="5359400" cy="7759700"/>
          </a:xfrm>
          <a:prstGeom prst="rect">
            <a:avLst/>
          </a:prstGeom>
        </p:spPr>
        <p:txBody>
          <a:bodyPr lIns="91439" tIns="45719" rIns="91439" bIns="45719" anchor="t">
            <a:noAutofit/>
          </a:bodyPr>
          <a:lstStyle/>
          <a:p>
            <a:pPr/>
          </a:p>
        </p:txBody>
      </p:sp>
      <p:sp>
        <p:nvSpPr>
          <p:cNvPr id="39" name="Shape 39"/>
          <p:cNvSpPr/>
          <p:nvPr>
            <p:ph type="title"/>
          </p:nvPr>
        </p:nvSpPr>
        <p:spPr>
          <a:xfrm>
            <a:off x="355600" y="1016000"/>
            <a:ext cx="5892800" cy="3886200"/>
          </a:xfrm>
          <a:prstGeom prst="rect">
            <a:avLst/>
          </a:prstGeom>
        </p:spPr>
        <p:txBody>
          <a:bodyPr anchor="b"/>
          <a:lstStyle/>
          <a:p>
            <a:pPr/>
            <a:r>
              <a:t>Texte du titre</a:t>
            </a:r>
          </a:p>
        </p:txBody>
      </p:sp>
      <p:sp>
        <p:nvSpPr>
          <p:cNvPr id="40" name="Shape 40"/>
          <p:cNvSpPr/>
          <p:nvPr>
            <p:ph type="body" sz="quarter" idx="1"/>
          </p:nvPr>
        </p:nvSpPr>
        <p:spPr>
          <a:xfrm>
            <a:off x="355600" y="4889500"/>
            <a:ext cx="5892800" cy="38862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a:r>
              <a:t>Texte niveau 1</a:t>
            </a:r>
          </a:p>
          <a:p>
            <a:pPr lvl="1"/>
            <a:r>
              <a:t>Texte niveau 2</a:t>
            </a:r>
          </a:p>
          <a:p>
            <a:pPr lvl="2"/>
            <a:r>
              <a:t>Texte niveau 3</a:t>
            </a:r>
          </a:p>
          <a:p>
            <a:pPr lvl="3"/>
            <a:r>
              <a:t>Texte niveau 4</a:t>
            </a:r>
          </a:p>
          <a:p>
            <a:pPr lvl="4"/>
            <a:r>
              <a:t>Texte niveau 5</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re - Haut">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Texte du titre</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re et puce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Texte du titre</a:t>
            </a:r>
          </a:p>
        </p:txBody>
      </p:sp>
      <p:sp>
        <p:nvSpPr>
          <p:cNvPr id="57" name="Shape 57"/>
          <p:cNvSpPr/>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Texte niveau 1</a:t>
            </a:r>
          </a:p>
          <a:p>
            <a:pPr lvl="1"/>
            <a:r>
              <a:t>Texte niveau 2</a:t>
            </a:r>
          </a:p>
          <a:p>
            <a:pPr lvl="2"/>
            <a:r>
              <a:t>Texte niveau 3</a:t>
            </a:r>
          </a:p>
          <a:p>
            <a:pPr lvl="3"/>
            <a:r>
              <a:t>Texte niveau 4</a:t>
            </a:r>
          </a:p>
          <a:p>
            <a:pPr lvl="4"/>
            <a:r>
              <a:t>Texte niveau 5</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re, puces et photo">
    <p:spTree>
      <p:nvGrpSpPr>
        <p:cNvPr id="1" name=""/>
        <p:cNvGrpSpPr/>
        <p:nvPr/>
      </p:nvGrpSpPr>
      <p:grpSpPr>
        <a:xfrm>
          <a:off x="0" y="0"/>
          <a:ext cx="0" cy="0"/>
          <a:chOff x="0" y="0"/>
          <a:chExt cx="0" cy="0"/>
        </a:xfrm>
      </p:grpSpPr>
      <p:sp>
        <p:nvSpPr>
          <p:cNvPr id="65" name="Shape 65"/>
          <p:cNvSpPr/>
          <p:nvPr>
            <p:ph type="pic" sz="half" idx="13"/>
          </p:nvPr>
        </p:nvSpPr>
        <p:spPr>
          <a:xfrm>
            <a:off x="6870700" y="2781300"/>
            <a:ext cx="5283200" cy="61849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Texte du titre</a:t>
            </a:r>
          </a:p>
        </p:txBody>
      </p:sp>
      <p:sp>
        <p:nvSpPr>
          <p:cNvPr id="67" name="Shape 67"/>
          <p:cNvSpPr/>
          <p:nvPr>
            <p:ph type="body" sz="half" idx="1"/>
          </p:nvPr>
        </p:nvSpPr>
        <p:spPr>
          <a:xfrm>
            <a:off x="355600" y="2730500"/>
            <a:ext cx="5892800" cy="62992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ces">
    <p:spTree>
      <p:nvGrpSpPr>
        <p:cNvPr id="1" name=""/>
        <p:cNvGrpSpPr/>
        <p:nvPr/>
      </p:nvGrpSpPr>
      <p:grpSpPr>
        <a:xfrm>
          <a:off x="0" y="0"/>
          <a:ext cx="0" cy="0"/>
          <a:chOff x="0" y="0"/>
          <a:chExt cx="0" cy="0"/>
        </a:xfrm>
      </p:grpSpPr>
      <p:sp>
        <p:nvSpPr>
          <p:cNvPr id="75" name="Shape 75"/>
          <p:cNvSpPr/>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Texte niveau 1</a:t>
            </a:r>
          </a:p>
          <a:p>
            <a:pPr lvl="1"/>
            <a:r>
              <a:t>Texte niveau 2</a:t>
            </a:r>
          </a:p>
          <a:p>
            <a:pPr lvl="2"/>
            <a:r>
              <a:t>Texte niveau 3</a:t>
            </a:r>
          </a:p>
          <a:p>
            <a:pPr lvl="3"/>
            <a:r>
              <a:t>Texte niveau 4</a:t>
            </a:r>
          </a:p>
          <a:p>
            <a:pPr lvl="4"/>
            <a:r>
              <a:t>Texte niveau 5</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3 photos">
    <p:spTree>
      <p:nvGrpSpPr>
        <p:cNvPr id="1" name=""/>
        <p:cNvGrpSpPr/>
        <p:nvPr/>
      </p:nvGrpSpPr>
      <p:grpSpPr>
        <a:xfrm>
          <a:off x="0" y="0"/>
          <a:ext cx="0" cy="0"/>
          <a:chOff x="0" y="0"/>
          <a:chExt cx="0" cy="0"/>
        </a:xfrm>
      </p:grpSpPr>
      <p:sp>
        <p:nvSpPr>
          <p:cNvPr id="83" name="Shape 83"/>
          <p:cNvSpPr/>
          <p:nvPr>
            <p:ph type="pic" sz="quarter" idx="13"/>
          </p:nvPr>
        </p:nvSpPr>
        <p:spPr>
          <a:xfrm>
            <a:off x="6654800" y="5029200"/>
            <a:ext cx="5803900" cy="42164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664613" y="508000"/>
            <a:ext cx="5803901" cy="4216400"/>
          </a:xfrm>
          <a:prstGeom prst="rect">
            <a:avLst/>
          </a:prstGeom>
        </p:spPr>
        <p:txBody>
          <a:bodyPr lIns="91439" tIns="45719" rIns="91439" bIns="45719" anchor="t">
            <a:noAutofit/>
          </a:bodyPr>
          <a:lstStyle/>
          <a:p>
            <a:pPr/>
          </a:p>
        </p:txBody>
      </p:sp>
      <p:sp>
        <p:nvSpPr>
          <p:cNvPr id="85" name="Shape 85"/>
          <p:cNvSpPr/>
          <p:nvPr>
            <p:ph type="pic" idx="15"/>
          </p:nvPr>
        </p:nvSpPr>
        <p:spPr>
          <a:xfrm>
            <a:off x="533400" y="508000"/>
            <a:ext cx="5808231" cy="8737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Shape 3"/>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Shape 4"/>
          <p:cNvSpPr/>
          <p:nvPr>
            <p:ph type="sldNum" sz="quarter" idx="2"/>
          </p:nvPr>
        </p:nvSpPr>
        <p:spPr>
          <a:xfrm>
            <a:off x="6324599" y="9271000"/>
            <a:ext cx="342901" cy="3556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b="0" baseline="0" cap="all" i="0" spc="0" strike="noStrike" sz="7200" u="none">
          <a:ln>
            <a:noFill/>
          </a:ln>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b="0" baseline="0" cap="none" i="0" spc="0" strike="noStrike" sz="3800" u="none">
          <a:ln>
            <a:noFill/>
          </a:ln>
          <a:solidFill>
            <a:srgbClr val="535353"/>
          </a:solidFill>
          <a:uFillTx/>
          <a:latin typeface="+mn-lt"/>
          <a:ea typeface="+mn-ea"/>
          <a:cs typeface="+mn-cs"/>
          <a:sym typeface="Gill Sans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hyperlink" Target="http://gmfdegatineau.ca/demande-de-rendez-vous/" TargetMode="Externa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l’accès adapté</a:t>
            </a:r>
          </a:p>
        </p:txBody>
      </p:sp>
      <p:sp>
        <p:nvSpPr>
          <p:cNvPr id="120" name="Shape 120"/>
          <p:cNvSpPr/>
          <p:nvPr>
            <p:ph type="subTitle" sz="quarter" idx="1"/>
          </p:nvPr>
        </p:nvSpPr>
        <p:spPr>
          <a:prstGeom prst="rect">
            <a:avLst/>
          </a:prstGeom>
        </p:spPr>
        <p:txBody>
          <a:bodyPr/>
          <a:lstStyle/>
          <a:p>
            <a:pPr/>
            <a:r>
              <a:t>saveur Verdun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prstGeom prst="rect">
            <a:avLst/>
          </a:prstGeom>
        </p:spPr>
        <p:txBody>
          <a:bodyPr/>
          <a:lstStyle/>
          <a:p>
            <a:pPr/>
            <a:r>
              <a:t>Équipes: le principe</a:t>
            </a:r>
          </a:p>
        </p:txBody>
      </p:sp>
      <p:sp>
        <p:nvSpPr>
          <p:cNvPr id="149" name="Shape 149"/>
          <p:cNvSpPr/>
          <p:nvPr>
            <p:ph type="body" idx="1"/>
          </p:nvPr>
        </p:nvSpPr>
        <p:spPr>
          <a:prstGeom prst="rect">
            <a:avLst/>
          </a:prstGeom>
        </p:spPr>
        <p:txBody>
          <a:bodyPr/>
          <a:lstStyle/>
          <a:p>
            <a:pPr/>
            <a:r>
              <a:t>Les résidents couvrent pour les résidents de leur équipe en priorité</a:t>
            </a:r>
          </a:p>
          <a:p>
            <a:pPr/>
            <a:r>
              <a:t>Lorsqu’un md, IPS ou résident voit le patient d’un autre, il gère le problème ponctuel</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prstGeom prst="rect">
            <a:avLst/>
          </a:prstGeom>
        </p:spPr>
        <p:txBody>
          <a:bodyPr/>
          <a:lstStyle>
            <a:lvl1pPr defTabSz="438150">
              <a:defRPr sz="5400"/>
            </a:lvl1pPr>
          </a:lstStyle>
          <a:p>
            <a:pPr/>
            <a:r>
              <a:t>modèle printemps 2017:  attribution des urgences quand BUREAU DÉJÀ PLEIN</a:t>
            </a:r>
          </a:p>
        </p:txBody>
      </p:sp>
      <p:sp>
        <p:nvSpPr>
          <p:cNvPr id="152" name="Shape 152"/>
          <p:cNvSpPr/>
          <p:nvPr>
            <p:ph type="body" idx="1"/>
          </p:nvPr>
        </p:nvSpPr>
        <p:spPr>
          <a:prstGeom prst="rect">
            <a:avLst/>
          </a:prstGeom>
        </p:spPr>
        <p:txBody>
          <a:bodyPr/>
          <a:lstStyle/>
          <a:p>
            <a:pPr marL="291592" indent="-291592" defTabSz="327152">
              <a:spcBef>
                <a:spcPts val="2500"/>
              </a:spcBef>
              <a:defRPr sz="2576"/>
            </a:pPr>
            <a:r>
              <a:t>1e étape: appeler md ou résident voir s’il accepte rajout</a:t>
            </a:r>
          </a:p>
          <a:p>
            <a:pPr marL="291592" indent="-291592" defTabSz="327152">
              <a:spcBef>
                <a:spcPts val="2500"/>
              </a:spcBef>
              <a:defRPr sz="2576"/>
            </a:pPr>
            <a:r>
              <a:t>2e étape: dernier rv de tous les bureaux AM des résidents = réservée pour des rv urgents patients gmf  </a:t>
            </a:r>
          </a:p>
          <a:p>
            <a:pPr lvl="1" marL="583184" indent="-291592" defTabSz="327152">
              <a:spcBef>
                <a:spcPts val="2500"/>
              </a:spcBef>
              <a:defRPr sz="2576"/>
            </a:pPr>
            <a:r>
              <a:t>diminue l’attente des patients (vs plage srv)</a:t>
            </a:r>
          </a:p>
          <a:p>
            <a:pPr lvl="1" marL="583184" indent="-291592" defTabSz="327152">
              <a:spcBef>
                <a:spcPts val="2500"/>
              </a:spcBef>
              <a:defRPr sz="2576"/>
            </a:pPr>
            <a:r>
              <a:t>diminue le temps de recherche dans les horaires pour les commis</a:t>
            </a:r>
          </a:p>
          <a:p>
            <a:pPr marL="291592" indent="-291592" defTabSz="327152">
              <a:spcBef>
                <a:spcPts val="2500"/>
              </a:spcBef>
              <a:defRPr sz="2576"/>
            </a:pPr>
            <a:r>
              <a:t>3e étape: plages au SRV (50% réservées pour nos patients GMF en PM, soir et we)</a:t>
            </a:r>
          </a:p>
          <a:p>
            <a:pPr lvl="1" marL="583184" indent="-291592" defTabSz="327152">
              <a:spcBef>
                <a:spcPts val="2500"/>
              </a:spcBef>
              <a:defRPr sz="2576"/>
            </a:pPr>
            <a:r>
              <a:t>Balance ds plages au SRV est attribuée via Bonjour Santé (numéro gratuit)</a:t>
            </a:r>
          </a:p>
          <a:p>
            <a:pPr marL="291592" indent="-291592" defTabSz="327152">
              <a:spcBef>
                <a:spcPts val="2500"/>
              </a:spcBef>
              <a:defRPr sz="2576"/>
            </a:pPr>
            <a:r>
              <a:t>4e étape: contacter md superviseur pour approbation d’ajout au SRV </a:t>
            </a:r>
          </a:p>
          <a:p>
            <a:pPr lvl="1" marL="583184" indent="-291592" defTabSz="327152">
              <a:spcBef>
                <a:spcPts val="2500"/>
              </a:spcBef>
              <a:defRPr sz="2576"/>
            </a:pPr>
            <a:r>
              <a:t>consigne à tous les patrons:  NE JAMAIS REFUSER UN PT GMF</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2">
                                            <p:bg/>
                                          </p:spTgt>
                                        </p:tgtEl>
                                        <p:attrNameLst>
                                          <p:attrName>style.visibility</p:attrName>
                                        </p:attrNameLst>
                                      </p:cBhvr>
                                      <p:to>
                                        <p:strVal val="visible"/>
                                      </p:to>
                                    </p:set>
                                    <p:animEffect filter="dissolve" transition="in">
                                      <p:cBhvr>
                                        <p:cTn id="7" dur="1500"/>
                                        <p:tgtEl>
                                          <p:spTgt spid="152">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52">
                                            <p:txEl>
                                              <p:pRg st="0" end="0"/>
                                            </p:txEl>
                                          </p:spTgt>
                                        </p:tgtEl>
                                        <p:attrNameLst>
                                          <p:attrName>style.visibility</p:attrName>
                                        </p:attrNameLst>
                                      </p:cBhvr>
                                      <p:to>
                                        <p:strVal val="visible"/>
                                      </p:to>
                                    </p:set>
                                    <p:animEffect filter="dissolve" transition="in">
                                      <p:cBhvr>
                                        <p:cTn id="10" dur="1500"/>
                                        <p:tgtEl>
                                          <p:spTgt spid="15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52">
                                            <p:txEl>
                                              <p:pRg st="1" end="1"/>
                                            </p:txEl>
                                          </p:spTgt>
                                        </p:tgtEl>
                                        <p:attrNameLst>
                                          <p:attrName>style.visibility</p:attrName>
                                        </p:attrNameLst>
                                      </p:cBhvr>
                                      <p:to>
                                        <p:strVal val="visible"/>
                                      </p:to>
                                    </p:set>
                                    <p:animEffect filter="dissolve" transition="in">
                                      <p:cBhvr>
                                        <p:cTn id="15" dur="1500"/>
                                        <p:tgtEl>
                                          <p:spTgt spid="152">
                                            <p:txEl>
                                              <p:pRg st="1" end="1"/>
                                            </p:txEl>
                                          </p:spTgt>
                                        </p:tgtEl>
                                      </p:cBhvr>
                                    </p:animEffect>
                                  </p:childTnLst>
                                </p:cTn>
                              </p:par>
                              <p:par>
                                <p:cTn id="16" presetClass="entr" nodeType="withEffect" presetSubtype="0" presetID="9" grpId="1" fill="hold">
                                  <p:stCondLst>
                                    <p:cond delay="0"/>
                                  </p:stCondLst>
                                  <p:iterate type="el" backwards="0">
                                    <p:tmAbs val="0"/>
                                  </p:iterate>
                                  <p:childTnLst>
                                    <p:set>
                                      <p:cBhvr>
                                        <p:cTn id="17" fill="hold"/>
                                        <p:tgtEl>
                                          <p:spTgt spid="152">
                                            <p:txEl>
                                              <p:pRg st="2" end="2"/>
                                            </p:txEl>
                                          </p:spTgt>
                                        </p:tgtEl>
                                        <p:attrNameLst>
                                          <p:attrName>style.visibility</p:attrName>
                                        </p:attrNameLst>
                                      </p:cBhvr>
                                      <p:to>
                                        <p:strVal val="visible"/>
                                      </p:to>
                                    </p:set>
                                    <p:animEffect filter="dissolve" transition="in">
                                      <p:cBhvr>
                                        <p:cTn id="18" dur="1500"/>
                                        <p:tgtEl>
                                          <p:spTgt spid="152">
                                            <p:txEl>
                                              <p:pRg st="2" end="2"/>
                                            </p:txEl>
                                          </p:spTgt>
                                        </p:tgtEl>
                                      </p:cBhvr>
                                    </p:animEffect>
                                  </p:childTnLst>
                                </p:cTn>
                              </p:par>
                              <p:par>
                                <p:cTn id="19" presetClass="entr" nodeType="withEffect" presetSubtype="0" presetID="9" grpId="1" fill="hold">
                                  <p:stCondLst>
                                    <p:cond delay="0"/>
                                  </p:stCondLst>
                                  <p:iterate type="el" backwards="0">
                                    <p:tmAbs val="0"/>
                                  </p:iterate>
                                  <p:childTnLst>
                                    <p:set>
                                      <p:cBhvr>
                                        <p:cTn id="20" fill="hold"/>
                                        <p:tgtEl>
                                          <p:spTgt spid="152">
                                            <p:txEl>
                                              <p:pRg st="3" end="3"/>
                                            </p:txEl>
                                          </p:spTgt>
                                        </p:tgtEl>
                                        <p:attrNameLst>
                                          <p:attrName>style.visibility</p:attrName>
                                        </p:attrNameLst>
                                      </p:cBhvr>
                                      <p:to>
                                        <p:strVal val="visible"/>
                                      </p:to>
                                    </p:set>
                                    <p:animEffect filter="dissolve" transition="in">
                                      <p:cBhvr>
                                        <p:cTn id="21" dur="1500"/>
                                        <p:tgtEl>
                                          <p:spTgt spid="15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1" fill="hold">
                                  <p:stCondLst>
                                    <p:cond delay="0"/>
                                  </p:stCondLst>
                                  <p:iterate type="el" backwards="0">
                                    <p:tmAbs val="0"/>
                                  </p:iterate>
                                  <p:childTnLst>
                                    <p:set>
                                      <p:cBhvr>
                                        <p:cTn id="25" fill="hold"/>
                                        <p:tgtEl>
                                          <p:spTgt spid="152">
                                            <p:txEl>
                                              <p:pRg st="4" end="4"/>
                                            </p:txEl>
                                          </p:spTgt>
                                        </p:tgtEl>
                                        <p:attrNameLst>
                                          <p:attrName>style.visibility</p:attrName>
                                        </p:attrNameLst>
                                      </p:cBhvr>
                                      <p:to>
                                        <p:strVal val="visible"/>
                                      </p:to>
                                    </p:set>
                                    <p:animEffect filter="dissolve" transition="in">
                                      <p:cBhvr>
                                        <p:cTn id="26" dur="1500"/>
                                        <p:tgtEl>
                                          <p:spTgt spid="152">
                                            <p:txEl>
                                              <p:pRg st="4" end="4"/>
                                            </p:txEl>
                                          </p:spTgt>
                                        </p:tgtEl>
                                      </p:cBhvr>
                                    </p:animEffect>
                                  </p:childTnLst>
                                </p:cTn>
                              </p:par>
                              <p:par>
                                <p:cTn id="27" presetClass="entr" nodeType="withEffect" presetSubtype="0" presetID="9" grpId="1" fill="hold">
                                  <p:stCondLst>
                                    <p:cond delay="0"/>
                                  </p:stCondLst>
                                  <p:iterate type="el" backwards="0">
                                    <p:tmAbs val="0"/>
                                  </p:iterate>
                                  <p:childTnLst>
                                    <p:set>
                                      <p:cBhvr>
                                        <p:cTn id="28" fill="hold"/>
                                        <p:tgtEl>
                                          <p:spTgt spid="152">
                                            <p:txEl>
                                              <p:pRg st="5" end="5"/>
                                            </p:txEl>
                                          </p:spTgt>
                                        </p:tgtEl>
                                        <p:attrNameLst>
                                          <p:attrName>style.visibility</p:attrName>
                                        </p:attrNameLst>
                                      </p:cBhvr>
                                      <p:to>
                                        <p:strVal val="visible"/>
                                      </p:to>
                                    </p:set>
                                    <p:animEffect filter="dissolve" transition="in">
                                      <p:cBhvr>
                                        <p:cTn id="29" dur="1500"/>
                                        <p:tgtEl>
                                          <p:spTgt spid="15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ID="9" grpId="1" fill="hold">
                                  <p:stCondLst>
                                    <p:cond delay="0"/>
                                  </p:stCondLst>
                                  <p:iterate type="el" backwards="0">
                                    <p:tmAbs val="0"/>
                                  </p:iterate>
                                  <p:childTnLst>
                                    <p:set>
                                      <p:cBhvr>
                                        <p:cTn id="33" fill="hold"/>
                                        <p:tgtEl>
                                          <p:spTgt spid="152">
                                            <p:txEl>
                                              <p:pRg st="6" end="6"/>
                                            </p:txEl>
                                          </p:spTgt>
                                        </p:tgtEl>
                                        <p:attrNameLst>
                                          <p:attrName>style.visibility</p:attrName>
                                        </p:attrNameLst>
                                      </p:cBhvr>
                                      <p:to>
                                        <p:strVal val="visible"/>
                                      </p:to>
                                    </p:set>
                                    <p:animEffect filter="dissolve" transition="in">
                                      <p:cBhvr>
                                        <p:cTn id="34" dur="1500"/>
                                        <p:tgtEl>
                                          <p:spTgt spid="152">
                                            <p:txEl>
                                              <p:pRg st="6" end="6"/>
                                            </p:txEl>
                                          </p:spTgt>
                                        </p:tgtEl>
                                      </p:cBhvr>
                                    </p:animEffect>
                                  </p:childTnLst>
                                </p:cTn>
                              </p:par>
                              <p:par>
                                <p:cTn id="35" presetClass="entr" nodeType="withEffect" presetSubtype="0" presetID="9" grpId="1" fill="hold">
                                  <p:stCondLst>
                                    <p:cond delay="0"/>
                                  </p:stCondLst>
                                  <p:iterate type="el" backwards="0">
                                    <p:tmAbs val="0"/>
                                  </p:iterate>
                                  <p:childTnLst>
                                    <p:set>
                                      <p:cBhvr>
                                        <p:cTn id="36" fill="hold"/>
                                        <p:tgtEl>
                                          <p:spTgt spid="152">
                                            <p:txEl>
                                              <p:pRg st="7" end="7"/>
                                            </p:txEl>
                                          </p:spTgt>
                                        </p:tgtEl>
                                        <p:attrNameLst>
                                          <p:attrName>style.visibility</p:attrName>
                                        </p:attrNameLst>
                                      </p:cBhvr>
                                      <p:to>
                                        <p:strVal val="visible"/>
                                      </p:to>
                                    </p:set>
                                    <p:animEffect filter="dissolve" transition="in">
                                      <p:cBhvr>
                                        <p:cTn id="37" dur="1500"/>
                                        <p:tgtEl>
                                          <p:spTgt spid="152">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2"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prstGeom prst="rect">
            <a:avLst/>
          </a:prstGeom>
        </p:spPr>
        <p:txBody>
          <a:bodyPr/>
          <a:lstStyle/>
          <a:p>
            <a:pPr/>
            <a:r>
              <a:t>Équipes: collaboration avec infirmières</a:t>
            </a:r>
          </a:p>
        </p:txBody>
      </p:sp>
      <p:sp>
        <p:nvSpPr>
          <p:cNvPr id="155" name="Shape 155"/>
          <p:cNvSpPr/>
          <p:nvPr>
            <p:ph type="body" idx="1"/>
          </p:nvPr>
        </p:nvSpPr>
        <p:spPr>
          <a:xfrm>
            <a:off x="254296" y="2730500"/>
            <a:ext cx="12293601" cy="6299200"/>
          </a:xfrm>
          <a:prstGeom prst="rect">
            <a:avLst/>
          </a:prstGeom>
        </p:spPr>
        <p:txBody>
          <a:bodyPr/>
          <a:lstStyle/>
          <a:p>
            <a:pPr marL="380111" indent="-380111" defTabSz="426466">
              <a:spcBef>
                <a:spcPts val="3300"/>
              </a:spcBef>
              <a:defRPr sz="3358"/>
            </a:pPr>
            <a:r>
              <a:t>Les infirmières travaillent avec les médecins et résidents (une fois les compétences acquises):</a:t>
            </a:r>
          </a:p>
          <a:p>
            <a:pPr lvl="1" marL="760222" indent="-380111" defTabSz="426466">
              <a:spcBef>
                <a:spcPts val="3300"/>
              </a:spcBef>
              <a:defRPr sz="3358"/>
            </a:pPr>
            <a:r>
              <a:t>abcdaire</a:t>
            </a:r>
          </a:p>
          <a:p>
            <a:pPr lvl="1" marL="760222" indent="-380111" defTabSz="426466">
              <a:spcBef>
                <a:spcPts val="3300"/>
              </a:spcBef>
              <a:defRPr sz="3358"/>
            </a:pPr>
            <a:r>
              <a:t>pap test</a:t>
            </a:r>
          </a:p>
          <a:p>
            <a:pPr lvl="1" marL="760222" indent="-380111" defTabSz="426466">
              <a:spcBef>
                <a:spcPts val="3300"/>
              </a:spcBef>
              <a:defRPr sz="3358"/>
            </a:pPr>
            <a:r>
              <a:t>suivi HTA et diabète</a:t>
            </a:r>
          </a:p>
          <a:p>
            <a:pPr lvl="1" marL="760222" indent="-380111" defTabSz="426466">
              <a:spcBef>
                <a:spcPts val="3300"/>
              </a:spcBef>
              <a:defRPr sz="3358"/>
            </a:pPr>
            <a:r>
              <a:t>suivis santé mentale</a:t>
            </a:r>
          </a:p>
          <a:p>
            <a:pPr lvl="1" marL="760222" indent="-380111" defTabSz="426466">
              <a:spcBef>
                <a:spcPts val="3300"/>
              </a:spcBef>
              <a:defRPr sz="3358"/>
            </a:pPr>
            <a:r>
              <a:t>MMSE, Moca</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pasted-image.pdf"/>
          <p:cNvPicPr>
            <a:picLocks noChangeAspect="1"/>
          </p:cNvPicPr>
          <p:nvPr>
            <p:ph type="pic" idx="13"/>
          </p:nvPr>
        </p:nvPicPr>
        <p:blipFill>
          <a:blip r:embed="rId2">
            <a:extLst/>
          </a:blip>
          <a:srcRect l="1188" t="0" r="1188" b="0"/>
          <a:stretch>
            <a:fillRect/>
          </a:stretch>
        </p:blipFill>
        <p:spPr>
          <a:prstGeom prst="rect">
            <a:avLst/>
          </a:prstGeom>
        </p:spPr>
      </p:pic>
      <p:sp>
        <p:nvSpPr>
          <p:cNvPr id="158" name="Shape 158"/>
          <p:cNvSpPr/>
          <p:nvPr>
            <p:ph type="title"/>
          </p:nvPr>
        </p:nvSpPr>
        <p:spPr>
          <a:prstGeom prst="rect">
            <a:avLst/>
          </a:prstGeom>
        </p:spPr>
        <p:txBody>
          <a:bodyPr/>
          <a:lstStyle/>
          <a:p>
            <a:pPr/>
            <a:r>
              <a:t>Équipes</a:t>
            </a:r>
          </a:p>
        </p:txBody>
      </p:sp>
      <p:sp>
        <p:nvSpPr>
          <p:cNvPr id="159" name="Shape 159"/>
          <p:cNvSpPr/>
          <p:nvPr>
            <p:ph type="body" sz="quarter" idx="1"/>
          </p:nvPr>
        </p:nvSpPr>
        <p:spPr>
          <a:xfrm>
            <a:off x="355600" y="2730500"/>
            <a:ext cx="3270449" cy="6299200"/>
          </a:xfrm>
          <a:prstGeom prst="rect">
            <a:avLst/>
          </a:prstGeom>
        </p:spPr>
        <p:txBody>
          <a:bodyPr/>
          <a:lstStyle/>
          <a:p>
            <a:pPr/>
            <a:r>
              <a:t>Carte individualisée par équipe</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1" name="pasted-image.pdf"/>
          <p:cNvPicPr>
            <a:picLocks noChangeAspect="1"/>
          </p:cNvPicPr>
          <p:nvPr>
            <p:ph type="pic" idx="13"/>
          </p:nvPr>
        </p:nvPicPr>
        <p:blipFill>
          <a:blip r:embed="rId2">
            <a:extLst/>
          </a:blip>
          <a:srcRect l="1188" t="0" r="1188" b="0"/>
          <a:stretch>
            <a:fillRect/>
          </a:stretch>
        </p:blipFill>
        <p:spPr>
          <a:prstGeom prst="rect">
            <a:avLst/>
          </a:prstGeom>
        </p:spPr>
      </p:pic>
      <p:sp>
        <p:nvSpPr>
          <p:cNvPr id="162" name="Shape 162"/>
          <p:cNvSpPr/>
          <p:nvPr>
            <p:ph type="title"/>
          </p:nvPr>
        </p:nvSpPr>
        <p:spPr>
          <a:prstGeom prst="rect">
            <a:avLst/>
          </a:prstGeom>
        </p:spPr>
        <p:txBody>
          <a:bodyPr/>
          <a:lstStyle/>
          <a:p>
            <a:pPr/>
            <a:r>
              <a:t>Équipes</a:t>
            </a:r>
          </a:p>
        </p:txBody>
      </p:sp>
      <p:sp>
        <p:nvSpPr>
          <p:cNvPr id="163" name="Shape 163"/>
          <p:cNvSpPr/>
          <p:nvPr>
            <p:ph type="body" sz="half" idx="1"/>
          </p:nvPr>
        </p:nvSpPr>
        <p:spPr>
          <a:prstGeom prst="rect">
            <a:avLst/>
          </a:prstGeom>
        </p:spPr>
        <p:txBody>
          <a:bodyPr/>
          <a:lstStyle/>
          <a:p>
            <a:pPr/>
            <a:r>
              <a:t>carte individualisée par équipe (intérieur)</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prstGeom prst="rect">
            <a:avLst/>
          </a:prstGeom>
        </p:spPr>
        <p:txBody>
          <a:bodyPr/>
          <a:lstStyle/>
          <a:p>
            <a:pPr/>
            <a:r>
              <a:t>Accès adapté</a:t>
            </a:r>
          </a:p>
        </p:txBody>
      </p:sp>
      <p:sp>
        <p:nvSpPr>
          <p:cNvPr id="166" name="Shape 166"/>
          <p:cNvSpPr/>
          <p:nvPr>
            <p:ph type="body" idx="1"/>
          </p:nvPr>
        </p:nvSpPr>
        <p:spPr>
          <a:prstGeom prst="rect">
            <a:avLst/>
          </a:prstGeom>
        </p:spPr>
        <p:txBody>
          <a:bodyPr/>
          <a:lstStyle/>
          <a:p>
            <a:pPr marL="291592" indent="-291592" defTabSz="327152">
              <a:spcBef>
                <a:spcPts val="2500"/>
              </a:spcBef>
              <a:defRPr sz="2576"/>
            </a:pPr>
            <a:r>
              <a:t>Conclusion du lean: adopter l’AA!</a:t>
            </a:r>
          </a:p>
          <a:p>
            <a:pPr marL="291592" indent="-291592" defTabSz="327152">
              <a:spcBef>
                <a:spcPts val="2500"/>
              </a:spcBef>
              <a:defRPr sz="2576"/>
            </a:pPr>
            <a:r>
              <a:t>Certitude: pour permettre une gestion viable des RV, vù la taille de la clinique, il fallait choisir un seul modèle pour tous</a:t>
            </a:r>
          </a:p>
          <a:p>
            <a:pPr marL="291592" indent="-291592" defTabSz="327152">
              <a:spcBef>
                <a:spcPts val="2500"/>
              </a:spcBef>
              <a:defRPr sz="2576"/>
            </a:pPr>
            <a:r>
              <a:t>Plusieurs modèles existants:</a:t>
            </a:r>
          </a:p>
          <a:p>
            <a:pPr lvl="1" marL="583184" indent="-291592" defTabSz="327152">
              <a:spcBef>
                <a:spcPts val="2500"/>
              </a:spcBef>
              <a:defRPr sz="2576"/>
            </a:pPr>
            <a:r>
              <a:t>100% AA</a:t>
            </a:r>
          </a:p>
          <a:p>
            <a:pPr lvl="1" marL="583184" indent="-291592" defTabSz="327152">
              <a:spcBef>
                <a:spcPts val="2500"/>
              </a:spcBef>
              <a:defRPr sz="2576"/>
            </a:pPr>
            <a:r>
              <a:t>50-50%</a:t>
            </a:r>
          </a:p>
          <a:p>
            <a:pPr lvl="1" marL="583184" indent="-291592" defTabSz="327152">
              <a:spcBef>
                <a:spcPts val="2500"/>
              </a:spcBef>
              <a:defRPr sz="2576"/>
            </a:pPr>
            <a:r>
              <a:t>30-70%</a:t>
            </a:r>
          </a:p>
          <a:p>
            <a:pPr lvl="1" marL="583184" indent="-291592" defTabSz="327152">
              <a:spcBef>
                <a:spcPts val="2500"/>
              </a:spcBef>
              <a:defRPr sz="2576"/>
            </a:pPr>
            <a:r>
              <a: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6">
                                            <p:bg/>
                                          </p:spTgt>
                                        </p:tgtEl>
                                        <p:attrNameLst>
                                          <p:attrName>style.visibility</p:attrName>
                                        </p:attrNameLst>
                                      </p:cBhvr>
                                      <p:to>
                                        <p:strVal val="visible"/>
                                      </p:to>
                                    </p:set>
                                    <p:animEffect filter="dissolve" transition="in">
                                      <p:cBhvr>
                                        <p:cTn id="7" dur="200"/>
                                        <p:tgtEl>
                                          <p:spTgt spid="166">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66">
                                            <p:txEl>
                                              <p:pRg st="0" end="0"/>
                                            </p:txEl>
                                          </p:spTgt>
                                        </p:tgtEl>
                                        <p:attrNameLst>
                                          <p:attrName>style.visibility</p:attrName>
                                        </p:attrNameLst>
                                      </p:cBhvr>
                                      <p:to>
                                        <p:strVal val="visible"/>
                                      </p:to>
                                    </p:set>
                                    <p:animEffect filter="dissolve" transition="in">
                                      <p:cBhvr>
                                        <p:cTn id="10" dur="200"/>
                                        <p:tgtEl>
                                          <p:spTgt spid="16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66">
                                            <p:txEl>
                                              <p:pRg st="1" end="1"/>
                                            </p:txEl>
                                          </p:spTgt>
                                        </p:tgtEl>
                                        <p:attrNameLst>
                                          <p:attrName>style.visibility</p:attrName>
                                        </p:attrNameLst>
                                      </p:cBhvr>
                                      <p:to>
                                        <p:strVal val="visible"/>
                                      </p:to>
                                    </p:set>
                                    <p:animEffect filter="dissolve" transition="in">
                                      <p:cBhvr>
                                        <p:cTn id="15" dur="200"/>
                                        <p:tgtEl>
                                          <p:spTgt spid="16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66">
                                            <p:txEl>
                                              <p:pRg st="2" end="2"/>
                                            </p:txEl>
                                          </p:spTgt>
                                        </p:tgtEl>
                                        <p:attrNameLst>
                                          <p:attrName>style.visibility</p:attrName>
                                        </p:attrNameLst>
                                      </p:cBhvr>
                                      <p:to>
                                        <p:strVal val="visible"/>
                                      </p:to>
                                    </p:set>
                                    <p:animEffect filter="dissolve" transition="in">
                                      <p:cBhvr>
                                        <p:cTn id="20" dur="200"/>
                                        <p:tgtEl>
                                          <p:spTgt spid="16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66">
                                            <p:txEl>
                                              <p:pRg st="3" end="3"/>
                                            </p:txEl>
                                          </p:spTgt>
                                        </p:tgtEl>
                                        <p:attrNameLst>
                                          <p:attrName>style.visibility</p:attrName>
                                        </p:attrNameLst>
                                      </p:cBhvr>
                                      <p:to>
                                        <p:strVal val="visible"/>
                                      </p:to>
                                    </p:set>
                                    <p:animEffect filter="dissolve" transition="in">
                                      <p:cBhvr>
                                        <p:cTn id="25" dur="200"/>
                                        <p:tgtEl>
                                          <p:spTgt spid="16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66">
                                            <p:txEl>
                                              <p:pRg st="4" end="4"/>
                                            </p:txEl>
                                          </p:spTgt>
                                        </p:tgtEl>
                                        <p:attrNameLst>
                                          <p:attrName>style.visibility</p:attrName>
                                        </p:attrNameLst>
                                      </p:cBhvr>
                                      <p:to>
                                        <p:strVal val="visible"/>
                                      </p:to>
                                    </p:set>
                                    <p:animEffect filter="dissolve" transition="in">
                                      <p:cBhvr>
                                        <p:cTn id="30" dur="200"/>
                                        <p:tgtEl>
                                          <p:spTgt spid="16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1" fill="hold">
                                  <p:stCondLst>
                                    <p:cond delay="0"/>
                                  </p:stCondLst>
                                  <p:iterate type="el" backwards="0">
                                    <p:tmAbs val="0"/>
                                  </p:iterate>
                                  <p:childTnLst>
                                    <p:set>
                                      <p:cBhvr>
                                        <p:cTn id="34" fill="hold"/>
                                        <p:tgtEl>
                                          <p:spTgt spid="166">
                                            <p:txEl>
                                              <p:pRg st="5" end="5"/>
                                            </p:txEl>
                                          </p:spTgt>
                                        </p:tgtEl>
                                        <p:attrNameLst>
                                          <p:attrName>style.visibility</p:attrName>
                                        </p:attrNameLst>
                                      </p:cBhvr>
                                      <p:to>
                                        <p:strVal val="visible"/>
                                      </p:to>
                                    </p:set>
                                    <p:animEffect filter="dissolve" transition="in">
                                      <p:cBhvr>
                                        <p:cTn id="35" dur="200"/>
                                        <p:tgtEl>
                                          <p:spTgt spid="16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1" fill="hold">
                                  <p:stCondLst>
                                    <p:cond delay="0"/>
                                  </p:stCondLst>
                                  <p:iterate type="el" backwards="0">
                                    <p:tmAbs val="0"/>
                                  </p:iterate>
                                  <p:childTnLst>
                                    <p:set>
                                      <p:cBhvr>
                                        <p:cTn id="39" fill="hold"/>
                                        <p:tgtEl>
                                          <p:spTgt spid="166">
                                            <p:txEl>
                                              <p:pRg st="6" end="6"/>
                                            </p:txEl>
                                          </p:spTgt>
                                        </p:tgtEl>
                                        <p:attrNameLst>
                                          <p:attrName>style.visibility</p:attrName>
                                        </p:attrNameLst>
                                      </p:cBhvr>
                                      <p:to>
                                        <p:strVal val="visible"/>
                                      </p:to>
                                    </p:set>
                                    <p:animEffect filter="dissolve" transition="in">
                                      <p:cBhvr>
                                        <p:cTn id="40" dur="200"/>
                                        <p:tgtEl>
                                          <p:spTgt spid="16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9" grpId="1" fill="hold">
                                  <p:stCondLst>
                                    <p:cond delay="0"/>
                                  </p:stCondLst>
                                  <p:iterate type="el" backwards="0">
                                    <p:tmAbs val="0"/>
                                  </p:iterate>
                                  <p:childTnLst>
                                    <p:set>
                                      <p:cBhvr>
                                        <p:cTn id="44" fill="hold"/>
                                        <p:tgtEl>
                                          <p:spTgt spid="166">
                                            <p:txEl>
                                              <p:pRg st="7" end="7"/>
                                            </p:txEl>
                                          </p:spTgt>
                                        </p:tgtEl>
                                        <p:attrNameLst>
                                          <p:attrName>style.visibility</p:attrName>
                                        </p:attrNameLst>
                                      </p:cBhvr>
                                      <p:to>
                                        <p:strVal val="visible"/>
                                      </p:to>
                                    </p:set>
                                    <p:animEffect filter="dissolve" transition="in">
                                      <p:cBhvr>
                                        <p:cTn id="45" dur="200"/>
                                        <p:tgtEl>
                                          <p:spTgt spid="166">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prstGeom prst="rect">
            <a:avLst/>
          </a:prstGeom>
        </p:spPr>
        <p:txBody>
          <a:bodyPr/>
          <a:lstStyle/>
          <a:p>
            <a:pPr/>
            <a:r>
              <a:t>Accès adapté, le vote…</a:t>
            </a:r>
          </a:p>
        </p:txBody>
      </p:sp>
      <p:sp>
        <p:nvSpPr>
          <p:cNvPr id="169" name="Shape 169"/>
          <p:cNvSpPr/>
          <p:nvPr>
            <p:ph type="body" idx="1"/>
          </p:nvPr>
        </p:nvSpPr>
        <p:spPr>
          <a:xfrm>
            <a:off x="355600" y="2616200"/>
            <a:ext cx="12293600" cy="6299200"/>
          </a:xfrm>
          <a:prstGeom prst="rect">
            <a:avLst/>
          </a:prstGeom>
        </p:spPr>
        <p:txBody>
          <a:bodyPr/>
          <a:lstStyle/>
          <a:p>
            <a:pPr marL="312420" indent="-312420" defTabSz="350520">
              <a:spcBef>
                <a:spcPts val="2700"/>
              </a:spcBef>
              <a:defRPr sz="2760"/>
            </a:pPr>
            <a:r>
              <a:t>100% accès adapté!</a:t>
            </a:r>
          </a:p>
          <a:p>
            <a:pPr marL="312420" indent="-312420" defTabSz="350520">
              <a:spcBef>
                <a:spcPts val="2700"/>
              </a:spcBef>
              <a:defRPr sz="2760"/>
            </a:pPr>
            <a:r>
              <a:t>Donc:</a:t>
            </a:r>
          </a:p>
          <a:p>
            <a:pPr lvl="1" marL="624840" indent="-312420" defTabSz="350520">
              <a:spcBef>
                <a:spcPts val="2700"/>
              </a:spcBef>
              <a:defRPr sz="2760"/>
            </a:pPr>
            <a:r>
              <a:t>tous les RV sont donnés à l’intérieur de 2 semaines</a:t>
            </a:r>
          </a:p>
          <a:p>
            <a:pPr lvl="1" marL="624840" indent="-312420" defTabSz="350520">
              <a:spcBef>
                <a:spcPts val="2700"/>
              </a:spcBef>
              <a:defRPr sz="2760"/>
            </a:pPr>
            <a:r>
              <a:t>aucune liste d’attente:  </a:t>
            </a:r>
          </a:p>
          <a:p>
            <a:pPr lvl="2" marL="937260" indent="-312420" defTabSz="350520">
              <a:spcBef>
                <a:spcPts val="2700"/>
              </a:spcBef>
              <a:defRPr sz="2760"/>
            </a:pPr>
            <a:r>
              <a:t>pour patients plus vulnérables (une minorité) pour qui il faut s’assurer du suivi, utilisation de la fonction ALERTES ET RAPPELS dans kinlogix (on crée une alarme où un courriel est envoyé à la commis 2 semaines avant le rv souhaité)</a:t>
            </a:r>
          </a:p>
          <a:p>
            <a:pPr lvl="2" marL="937260" indent="-312420" defTabSz="350520">
              <a:spcBef>
                <a:spcPts val="2700"/>
              </a:spcBef>
              <a:defRPr sz="2760"/>
            </a:pPr>
            <a:r>
              <a:t>pour les patientes enceinte, la commis a un modèle de rv pré-établis selon l’âge gestationnel et le met à l’horaire des résidents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9">
                                            <p:bg/>
                                          </p:spTgt>
                                        </p:tgtEl>
                                        <p:attrNameLst>
                                          <p:attrName>style.visibility</p:attrName>
                                        </p:attrNameLst>
                                      </p:cBhvr>
                                      <p:to>
                                        <p:strVal val="visible"/>
                                      </p:to>
                                    </p:set>
                                    <p:animEffect filter="dissolve" transition="in">
                                      <p:cBhvr>
                                        <p:cTn id="7" dur="1500"/>
                                        <p:tgtEl>
                                          <p:spTgt spid="16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69">
                                            <p:txEl>
                                              <p:pRg st="0" end="0"/>
                                            </p:txEl>
                                          </p:spTgt>
                                        </p:tgtEl>
                                        <p:attrNameLst>
                                          <p:attrName>style.visibility</p:attrName>
                                        </p:attrNameLst>
                                      </p:cBhvr>
                                      <p:to>
                                        <p:strVal val="visible"/>
                                      </p:to>
                                    </p:set>
                                    <p:animEffect filter="dissolve" transition="in">
                                      <p:cBhvr>
                                        <p:cTn id="10" dur="1500"/>
                                        <p:tgtEl>
                                          <p:spTgt spid="16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69">
                                            <p:txEl>
                                              <p:pRg st="1" end="1"/>
                                            </p:txEl>
                                          </p:spTgt>
                                        </p:tgtEl>
                                        <p:attrNameLst>
                                          <p:attrName>style.visibility</p:attrName>
                                        </p:attrNameLst>
                                      </p:cBhvr>
                                      <p:to>
                                        <p:strVal val="visible"/>
                                      </p:to>
                                    </p:set>
                                    <p:animEffect filter="dissolve" transition="in">
                                      <p:cBhvr>
                                        <p:cTn id="15" dur="1500"/>
                                        <p:tgtEl>
                                          <p:spTgt spid="16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69">
                                            <p:txEl>
                                              <p:pRg st="2" end="2"/>
                                            </p:txEl>
                                          </p:spTgt>
                                        </p:tgtEl>
                                        <p:attrNameLst>
                                          <p:attrName>style.visibility</p:attrName>
                                        </p:attrNameLst>
                                      </p:cBhvr>
                                      <p:to>
                                        <p:strVal val="visible"/>
                                      </p:to>
                                    </p:set>
                                    <p:animEffect filter="dissolve" transition="in">
                                      <p:cBhvr>
                                        <p:cTn id="20" dur="1500"/>
                                        <p:tgtEl>
                                          <p:spTgt spid="16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69">
                                            <p:txEl>
                                              <p:pRg st="3" end="3"/>
                                            </p:txEl>
                                          </p:spTgt>
                                        </p:tgtEl>
                                        <p:attrNameLst>
                                          <p:attrName>style.visibility</p:attrName>
                                        </p:attrNameLst>
                                      </p:cBhvr>
                                      <p:to>
                                        <p:strVal val="visible"/>
                                      </p:to>
                                    </p:set>
                                    <p:animEffect filter="dissolve" transition="in">
                                      <p:cBhvr>
                                        <p:cTn id="25" dur="1500"/>
                                        <p:tgtEl>
                                          <p:spTgt spid="16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69">
                                            <p:txEl>
                                              <p:pRg st="4" end="4"/>
                                            </p:txEl>
                                          </p:spTgt>
                                        </p:tgtEl>
                                        <p:attrNameLst>
                                          <p:attrName>style.visibility</p:attrName>
                                        </p:attrNameLst>
                                      </p:cBhvr>
                                      <p:to>
                                        <p:strVal val="visible"/>
                                      </p:to>
                                    </p:set>
                                    <p:animEffect filter="dissolve" transition="in">
                                      <p:cBhvr>
                                        <p:cTn id="30" dur="1500"/>
                                        <p:tgtEl>
                                          <p:spTgt spid="16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1" fill="hold">
                                  <p:stCondLst>
                                    <p:cond delay="0"/>
                                  </p:stCondLst>
                                  <p:iterate type="el" backwards="0">
                                    <p:tmAbs val="0"/>
                                  </p:iterate>
                                  <p:childTnLst>
                                    <p:set>
                                      <p:cBhvr>
                                        <p:cTn id="34" fill="hold"/>
                                        <p:tgtEl>
                                          <p:spTgt spid="169">
                                            <p:txEl>
                                              <p:pRg st="5" end="5"/>
                                            </p:txEl>
                                          </p:spTgt>
                                        </p:tgtEl>
                                        <p:attrNameLst>
                                          <p:attrName>style.visibility</p:attrName>
                                        </p:attrNameLst>
                                      </p:cBhvr>
                                      <p:to>
                                        <p:strVal val="visible"/>
                                      </p:to>
                                    </p:set>
                                    <p:animEffect filter="dissolve" transition="in">
                                      <p:cBhvr>
                                        <p:cTn id="35" dur="1500"/>
                                        <p:tgtEl>
                                          <p:spTgt spid="169">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9"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prstGeom prst="rect">
            <a:avLst/>
          </a:prstGeom>
        </p:spPr>
        <p:txBody>
          <a:bodyPr/>
          <a:lstStyle/>
          <a:p>
            <a:pPr/>
            <a:r>
              <a:t>Accès adapté - clientèle résident</a:t>
            </a:r>
          </a:p>
        </p:txBody>
      </p:sp>
      <p:sp>
        <p:nvSpPr>
          <p:cNvPr id="172" name="Shape 172"/>
          <p:cNvSpPr/>
          <p:nvPr>
            <p:ph type="body" idx="1"/>
          </p:nvPr>
        </p:nvSpPr>
        <p:spPr>
          <a:prstGeom prst="rect">
            <a:avLst/>
          </a:prstGeom>
        </p:spPr>
        <p:txBody>
          <a:bodyPr/>
          <a:lstStyle/>
          <a:p>
            <a:pPr marL="307212" indent="-307212" defTabSz="344677">
              <a:spcBef>
                <a:spcPts val="2700"/>
              </a:spcBef>
              <a:defRPr sz="2714"/>
            </a:pPr>
            <a:r>
              <a:t>Accès adapté dépend d’une balance saine entre</a:t>
            </a:r>
          </a:p>
          <a:p>
            <a:pPr lvl="1" marL="614425" indent="-307212" defTabSz="344677">
              <a:spcBef>
                <a:spcPts val="2700"/>
              </a:spcBef>
              <a:defRPr sz="2714"/>
            </a:pPr>
            <a:r>
              <a:t>l’offre de rv (dispo des résidents)</a:t>
            </a:r>
          </a:p>
          <a:p>
            <a:pPr lvl="1" marL="614425" indent="-307212" defTabSz="344677">
              <a:spcBef>
                <a:spcPts val="2700"/>
              </a:spcBef>
              <a:defRPr sz="2714"/>
            </a:pPr>
            <a:r>
              <a:t>demande de rv (nombre et lourdeur des patients)</a:t>
            </a:r>
          </a:p>
          <a:p>
            <a:pPr marL="307212" indent="-307212" defTabSz="344677">
              <a:spcBef>
                <a:spcPts val="2700"/>
              </a:spcBef>
              <a:defRPr sz="2714"/>
            </a:pPr>
            <a:r>
              <a:t>Constat: très difficile à calculer pour les résidents car l’offre des RV est très (TRÈS) variable dans le temps selon:</a:t>
            </a:r>
          </a:p>
          <a:p>
            <a:pPr lvl="2" marL="921638" indent="-307212" defTabSz="344677">
              <a:spcBef>
                <a:spcPts val="2700"/>
              </a:spcBef>
              <a:defRPr sz="2714"/>
            </a:pPr>
            <a:r>
              <a:t>bloc umf ou pas</a:t>
            </a:r>
          </a:p>
          <a:p>
            <a:pPr lvl="2" marL="921638" indent="-307212" defTabSz="344677">
              <a:spcBef>
                <a:spcPts val="2700"/>
              </a:spcBef>
              <a:defRPr sz="2714"/>
            </a:pPr>
            <a:r>
              <a:t>absences convention, stages de garde de nuit…</a:t>
            </a:r>
          </a:p>
          <a:p>
            <a:pPr lvl="2" marL="921638" indent="-307212" defTabSz="344677">
              <a:spcBef>
                <a:spcPts val="2700"/>
              </a:spcBef>
              <a:defRPr sz="2714"/>
            </a:pPr>
            <a:r>
              <a:t>évolution naturelle attendue (ou pas!) dans la résidence (augmentation graduelle du débit sur les 2 ans)</a:t>
            </a:r>
          </a:p>
        </p:txBody>
      </p:sp>
    </p:spTree>
  </p:cSld>
  <p:clrMapOvr>
    <a:masterClrMapping/>
  </p:clrMapOvr>
  <p:transition xmlns:p14="http://schemas.microsoft.com/office/powerpoint/2010/main" spd="slow" advClick="1" p14:dur="2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72">
                                            <p:bg/>
                                          </p:spTgt>
                                        </p:tgtEl>
                                        <p:attrNameLst>
                                          <p:attrName>style.visibility</p:attrName>
                                        </p:attrNameLst>
                                      </p:cBhvr>
                                      <p:to>
                                        <p:strVal val="visible"/>
                                      </p:to>
                                    </p:set>
                                    <p:animEffect filter="dissolve" transition="in">
                                      <p:cBhvr>
                                        <p:cTn id="7" dur="1500"/>
                                        <p:tgtEl>
                                          <p:spTgt spid="172">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72">
                                            <p:txEl>
                                              <p:pRg st="0" end="0"/>
                                            </p:txEl>
                                          </p:spTgt>
                                        </p:tgtEl>
                                        <p:attrNameLst>
                                          <p:attrName>style.visibility</p:attrName>
                                        </p:attrNameLst>
                                      </p:cBhvr>
                                      <p:to>
                                        <p:strVal val="visible"/>
                                      </p:to>
                                    </p:set>
                                    <p:animEffect filter="dissolve" transition="in">
                                      <p:cBhvr>
                                        <p:cTn id="10" dur="1500"/>
                                        <p:tgtEl>
                                          <p:spTgt spid="17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72">
                                            <p:txEl>
                                              <p:pRg st="1" end="1"/>
                                            </p:txEl>
                                          </p:spTgt>
                                        </p:tgtEl>
                                        <p:attrNameLst>
                                          <p:attrName>style.visibility</p:attrName>
                                        </p:attrNameLst>
                                      </p:cBhvr>
                                      <p:to>
                                        <p:strVal val="visible"/>
                                      </p:to>
                                    </p:set>
                                    <p:animEffect filter="dissolve" transition="in">
                                      <p:cBhvr>
                                        <p:cTn id="15" dur="1500"/>
                                        <p:tgtEl>
                                          <p:spTgt spid="17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72">
                                            <p:txEl>
                                              <p:pRg st="2" end="2"/>
                                            </p:txEl>
                                          </p:spTgt>
                                        </p:tgtEl>
                                        <p:attrNameLst>
                                          <p:attrName>style.visibility</p:attrName>
                                        </p:attrNameLst>
                                      </p:cBhvr>
                                      <p:to>
                                        <p:strVal val="visible"/>
                                      </p:to>
                                    </p:set>
                                    <p:animEffect filter="dissolve" transition="in">
                                      <p:cBhvr>
                                        <p:cTn id="20" dur="1500"/>
                                        <p:tgtEl>
                                          <p:spTgt spid="17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72">
                                            <p:txEl>
                                              <p:pRg st="3" end="3"/>
                                            </p:txEl>
                                          </p:spTgt>
                                        </p:tgtEl>
                                        <p:attrNameLst>
                                          <p:attrName>style.visibility</p:attrName>
                                        </p:attrNameLst>
                                      </p:cBhvr>
                                      <p:to>
                                        <p:strVal val="visible"/>
                                      </p:to>
                                    </p:set>
                                    <p:animEffect filter="dissolve" transition="in">
                                      <p:cBhvr>
                                        <p:cTn id="25" dur="1500"/>
                                        <p:tgtEl>
                                          <p:spTgt spid="17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72">
                                            <p:txEl>
                                              <p:pRg st="4" end="4"/>
                                            </p:txEl>
                                          </p:spTgt>
                                        </p:tgtEl>
                                        <p:attrNameLst>
                                          <p:attrName>style.visibility</p:attrName>
                                        </p:attrNameLst>
                                      </p:cBhvr>
                                      <p:to>
                                        <p:strVal val="visible"/>
                                      </p:to>
                                    </p:set>
                                    <p:animEffect filter="dissolve" transition="in">
                                      <p:cBhvr>
                                        <p:cTn id="30" dur="1500"/>
                                        <p:tgtEl>
                                          <p:spTgt spid="17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1" fill="hold">
                                  <p:stCondLst>
                                    <p:cond delay="0"/>
                                  </p:stCondLst>
                                  <p:iterate type="el" backwards="0">
                                    <p:tmAbs val="0"/>
                                  </p:iterate>
                                  <p:childTnLst>
                                    <p:set>
                                      <p:cBhvr>
                                        <p:cTn id="34" fill="hold"/>
                                        <p:tgtEl>
                                          <p:spTgt spid="172">
                                            <p:txEl>
                                              <p:pRg st="5" end="5"/>
                                            </p:txEl>
                                          </p:spTgt>
                                        </p:tgtEl>
                                        <p:attrNameLst>
                                          <p:attrName>style.visibility</p:attrName>
                                        </p:attrNameLst>
                                      </p:cBhvr>
                                      <p:to>
                                        <p:strVal val="visible"/>
                                      </p:to>
                                    </p:set>
                                    <p:animEffect filter="dissolve" transition="in">
                                      <p:cBhvr>
                                        <p:cTn id="35" dur="1500"/>
                                        <p:tgtEl>
                                          <p:spTgt spid="17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1" fill="hold">
                                  <p:stCondLst>
                                    <p:cond delay="0"/>
                                  </p:stCondLst>
                                  <p:iterate type="el" backwards="0">
                                    <p:tmAbs val="0"/>
                                  </p:iterate>
                                  <p:childTnLst>
                                    <p:set>
                                      <p:cBhvr>
                                        <p:cTn id="39" fill="hold"/>
                                        <p:tgtEl>
                                          <p:spTgt spid="172">
                                            <p:txEl>
                                              <p:pRg st="6" end="6"/>
                                            </p:txEl>
                                          </p:spTgt>
                                        </p:tgtEl>
                                        <p:attrNameLst>
                                          <p:attrName>style.visibility</p:attrName>
                                        </p:attrNameLst>
                                      </p:cBhvr>
                                      <p:to>
                                        <p:strVal val="visible"/>
                                      </p:to>
                                    </p:set>
                                    <p:animEffect filter="dissolve" transition="in">
                                      <p:cBhvr>
                                        <p:cTn id="40" dur="1500"/>
                                        <p:tgtEl>
                                          <p:spTgt spid="172">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2"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prstGeom prst="rect">
            <a:avLst/>
          </a:prstGeom>
        </p:spPr>
        <p:txBody>
          <a:bodyPr/>
          <a:lstStyle>
            <a:lvl1pPr defTabSz="578358">
              <a:defRPr sz="7128"/>
            </a:lvl1pPr>
          </a:lstStyle>
          <a:p>
            <a:pPr/>
            <a:r>
              <a:t>AA: clientèle des résidents - la conclusion</a:t>
            </a:r>
          </a:p>
        </p:txBody>
      </p:sp>
      <p:sp>
        <p:nvSpPr>
          <p:cNvPr id="175" name="Shape 175"/>
          <p:cNvSpPr/>
          <p:nvPr>
            <p:ph type="body" idx="1"/>
          </p:nvPr>
        </p:nvSpPr>
        <p:spPr>
          <a:prstGeom prst="rect">
            <a:avLst/>
          </a:prstGeom>
        </p:spPr>
        <p:txBody>
          <a:bodyPr/>
          <a:lstStyle/>
          <a:p>
            <a:pPr/>
            <a:r>
              <a:t>Cibles visées:  </a:t>
            </a:r>
          </a:p>
          <a:p>
            <a:pPr lvl="1"/>
            <a:r>
              <a:t>80-90 patients pour R1</a:t>
            </a:r>
          </a:p>
          <a:p>
            <a:pPr lvl="1"/>
            <a:r>
              <a:t>100-120 patients pour R2</a:t>
            </a:r>
          </a:p>
          <a:p>
            <a:pPr/>
            <a:r>
              <a:t>on s’adapte en cour d’année…</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prstGeom prst="rect">
            <a:avLst/>
          </a:prstGeom>
        </p:spPr>
        <p:txBody>
          <a:bodyPr/>
          <a:lstStyle/>
          <a:p>
            <a:pPr/>
            <a:r>
              <a:t>AA: l’implantation</a:t>
            </a:r>
          </a:p>
        </p:txBody>
      </p:sp>
      <p:sp>
        <p:nvSpPr>
          <p:cNvPr id="178" name="Shape 178"/>
          <p:cNvSpPr/>
          <p:nvPr>
            <p:ph type="body" idx="1"/>
          </p:nvPr>
        </p:nvSpPr>
        <p:spPr>
          <a:prstGeom prst="rect">
            <a:avLst/>
          </a:prstGeom>
        </p:spPr>
        <p:txBody>
          <a:bodyPr/>
          <a:lstStyle/>
          <a:p>
            <a:pPr marL="322834" indent="-322834" defTabSz="362204">
              <a:spcBef>
                <a:spcPts val="2800"/>
              </a:spcBef>
              <a:defRPr sz="2852"/>
            </a:pPr>
            <a:r>
              <a:t>Choix d’une date de début </a:t>
            </a:r>
            <a:r>
              <a:rPr u="sng">
                <a:latin typeface="Gill Sans SemiBold"/>
                <a:ea typeface="Gill Sans SemiBold"/>
                <a:cs typeface="Gill Sans SemiBold"/>
                <a:sym typeface="Gill Sans SemiBold"/>
              </a:rPr>
              <a:t>pour tous</a:t>
            </a:r>
            <a:r>
              <a:t> (résidents et md)</a:t>
            </a:r>
          </a:p>
          <a:p>
            <a:pPr marL="322834" indent="-322834" defTabSz="362204">
              <a:spcBef>
                <a:spcPts val="2800"/>
              </a:spcBef>
              <a:defRPr sz="2852"/>
            </a:pPr>
            <a:r>
              <a:t>Formation commis, professeurs, résidents </a:t>
            </a:r>
          </a:p>
          <a:p>
            <a:pPr lvl="1" marL="645668" indent="-322834" defTabSz="362204">
              <a:spcBef>
                <a:spcPts val="2800"/>
              </a:spcBef>
              <a:defRPr sz="2852"/>
            </a:pPr>
            <a:r>
              <a:rPr>
                <a:latin typeface="Gill Sans SemiBold"/>
                <a:ea typeface="Gill Sans SemiBold"/>
                <a:cs typeface="Gill Sans SemiBold"/>
                <a:sym typeface="Gill Sans SemiBold"/>
              </a:rPr>
              <a:t>T-2 mois</a:t>
            </a:r>
          </a:p>
          <a:p>
            <a:pPr marL="322834" indent="-322834" defTabSz="362204">
              <a:spcBef>
                <a:spcPts val="2800"/>
              </a:spcBef>
              <a:defRPr sz="2852"/>
            </a:pPr>
            <a:r>
              <a:t>Aviser les patients en bureaux à partir de ce moment là</a:t>
            </a:r>
          </a:p>
          <a:p>
            <a:pPr marL="322834" indent="-322834" defTabSz="362204">
              <a:spcBef>
                <a:spcPts val="2800"/>
              </a:spcBef>
              <a:defRPr sz="2852"/>
            </a:pPr>
            <a:r>
              <a:t>Envoi de la lettre aux patients:  </a:t>
            </a:r>
          </a:p>
          <a:p>
            <a:pPr lvl="1" marL="645668" indent="-322834" defTabSz="362204">
              <a:spcBef>
                <a:spcPts val="2800"/>
              </a:spcBef>
              <a:defRPr sz="2852">
                <a:latin typeface="Gill Sans SemiBold"/>
                <a:ea typeface="Gill Sans SemiBold"/>
                <a:cs typeface="Gill Sans SemiBold"/>
                <a:sym typeface="Gill Sans SemiBold"/>
              </a:defRPr>
            </a:pPr>
            <a:r>
              <a:t>T-1 mois</a:t>
            </a:r>
          </a:p>
          <a:p>
            <a:pPr marL="322834" indent="-322834" defTabSz="362204">
              <a:spcBef>
                <a:spcPts val="2800"/>
              </a:spcBef>
              <a:defRPr sz="2852">
                <a:latin typeface="Gill Sans SemiBold"/>
                <a:ea typeface="Gill Sans SemiBold"/>
                <a:cs typeface="Gill Sans SemiBold"/>
                <a:sym typeface="Gill Sans SemiBold"/>
              </a:defRPr>
            </a:pPr>
            <a:r>
              <a:t>Une fois implanté:  suivi serré avec les commis pour s’assurer de la bonne compréhension des consignes</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prstGeom prst="rect">
            <a:avLst/>
          </a:prstGeom>
        </p:spPr>
        <p:txBody>
          <a:bodyPr/>
          <a:lstStyle/>
          <a:p>
            <a:pPr/>
            <a:r>
              <a:t>Point de départ…</a:t>
            </a:r>
          </a:p>
        </p:txBody>
      </p:sp>
      <p:sp>
        <p:nvSpPr>
          <p:cNvPr id="123" name="Shape 123"/>
          <p:cNvSpPr/>
          <p:nvPr>
            <p:ph type="body" idx="1"/>
          </p:nvPr>
        </p:nvSpPr>
        <p:spPr>
          <a:prstGeom prst="rect">
            <a:avLst/>
          </a:prstGeom>
        </p:spPr>
        <p:txBody>
          <a:bodyPr/>
          <a:lstStyle/>
          <a:p>
            <a:pPr/>
          </a:p>
        </p:txBody>
      </p:sp>
      <p:pic>
        <p:nvPicPr>
          <p:cNvPr id="124" name="Capture d’écran 2017-04-25 à 11.50.33.png"/>
          <p:cNvPicPr>
            <a:picLocks noChangeAspect="1"/>
          </p:cNvPicPr>
          <p:nvPr/>
        </p:nvPicPr>
        <p:blipFill>
          <a:blip r:embed="rId2">
            <a:extLst/>
          </a:blip>
          <a:stretch>
            <a:fillRect/>
          </a:stretch>
        </p:blipFill>
        <p:spPr>
          <a:xfrm>
            <a:off x="920648" y="1984277"/>
            <a:ext cx="11412540" cy="8394109"/>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prstGeom prst="rect">
            <a:avLst/>
          </a:prstGeom>
        </p:spPr>
        <p:txBody>
          <a:bodyPr/>
          <a:lstStyle/>
          <a:p>
            <a:pPr/>
            <a:r>
              <a:t>Accès adapté:</a:t>
            </a:r>
          </a:p>
          <a:p>
            <a:pPr/>
            <a:r>
              <a:t>Avantages</a:t>
            </a:r>
          </a:p>
        </p:txBody>
      </p:sp>
      <p:sp>
        <p:nvSpPr>
          <p:cNvPr id="181" name="Shape 181"/>
          <p:cNvSpPr/>
          <p:nvPr>
            <p:ph type="body" idx="1"/>
          </p:nvPr>
        </p:nvSpPr>
        <p:spPr>
          <a:prstGeom prst="rect">
            <a:avLst/>
          </a:prstGeom>
        </p:spPr>
        <p:txBody>
          <a:bodyPr/>
          <a:lstStyle/>
          <a:p>
            <a:pPr marL="380111" indent="-380111" defTabSz="426466">
              <a:spcBef>
                <a:spcPts val="3300"/>
              </a:spcBef>
              <a:defRPr sz="3358"/>
            </a:pPr>
            <a:r>
              <a:t>Diminution phénoménale des RV à déplacer 2e congés, listes de gardes etc…</a:t>
            </a:r>
          </a:p>
          <a:p>
            <a:pPr marL="380111" indent="-380111" defTabSz="426466">
              <a:spcBef>
                <a:spcPts val="3300"/>
              </a:spcBef>
              <a:defRPr sz="3358"/>
            </a:pPr>
            <a:r>
              <a:t>Disponibilité plus grande de tous les intervenants pour leurs patients</a:t>
            </a:r>
          </a:p>
          <a:p>
            <a:pPr marL="380111" indent="-380111" defTabSz="426466">
              <a:spcBef>
                <a:spcPts val="3300"/>
              </a:spcBef>
              <a:defRPr sz="3358"/>
            </a:pPr>
            <a:r>
              <a:t>Satisfaction des patients!!!</a:t>
            </a:r>
          </a:p>
          <a:p>
            <a:pPr marL="380111" indent="-380111" defTabSz="426466">
              <a:spcBef>
                <a:spcPts val="3300"/>
              </a:spcBef>
              <a:defRPr sz="3358"/>
            </a:pPr>
            <a:r>
              <a:t>Satisfaction des résidents!!!</a:t>
            </a:r>
          </a:p>
          <a:p>
            <a:pPr marL="380111" indent="-380111" defTabSz="426466">
              <a:spcBef>
                <a:spcPts val="3300"/>
              </a:spcBef>
              <a:defRPr sz="3358"/>
            </a:pPr>
            <a:r>
              <a:t>Satisfaction des patrons!!! </a:t>
            </a:r>
          </a:p>
          <a:p>
            <a:pPr marL="380111" indent="-380111" defTabSz="426466">
              <a:spcBef>
                <a:spcPts val="3300"/>
              </a:spcBef>
              <a:defRPr sz="3358"/>
            </a:pPr>
            <a:r>
              <a:t>Système plus simple à gérer pour les commis</a:t>
            </a:r>
          </a:p>
        </p:txBody>
      </p:sp>
      <p:sp>
        <p:nvSpPr>
          <p:cNvPr id="182" name="Shape 182"/>
          <p:cNvSpPr/>
          <p:nvPr/>
        </p:nvSpPr>
        <p:spPr>
          <a:xfrm>
            <a:off x="6346087" y="5911850"/>
            <a:ext cx="1328626" cy="1263599"/>
          </a:xfrm>
          <a:prstGeom prst="star5">
            <a:avLst>
              <a:gd name="adj" fmla="val 19100"/>
              <a:gd name="hf" fmla="val 105146"/>
              <a:gd name="vf" fmla="val 110557"/>
            </a:avLst>
          </a:prstGeom>
          <a:solidFill>
            <a:srgbClr val="808785"/>
          </a:solidFill>
          <a:ln w="12700">
            <a:miter lim="400000"/>
          </a:ln>
        </p:spPr>
        <p:txBody>
          <a:bodyPr lIns="50800" tIns="50800" rIns="50800" bIns="50800" anchor="ctr"/>
          <a:lstStyle/>
          <a:p>
            <a:pPr>
              <a:defRPr>
                <a:solidFill>
                  <a:srgbClr val="FFFFFF"/>
                </a:solidFill>
              </a:defRPr>
            </a:pPr>
          </a:p>
        </p:txBody>
      </p:sp>
      <p:sp>
        <p:nvSpPr>
          <p:cNvPr id="183" name="Shape 183"/>
          <p:cNvSpPr/>
          <p:nvPr/>
        </p:nvSpPr>
        <p:spPr>
          <a:xfrm>
            <a:off x="7616087" y="5911850"/>
            <a:ext cx="1328626" cy="1263599"/>
          </a:xfrm>
          <a:prstGeom prst="star5">
            <a:avLst>
              <a:gd name="adj" fmla="val 19100"/>
              <a:gd name="hf" fmla="val 105146"/>
              <a:gd name="vf" fmla="val 110557"/>
            </a:avLst>
          </a:prstGeom>
          <a:solidFill>
            <a:srgbClr val="808785"/>
          </a:solidFill>
          <a:ln w="12700">
            <a:miter lim="400000"/>
          </a:ln>
        </p:spPr>
        <p:txBody>
          <a:bodyPr lIns="50800" tIns="50800" rIns="50800" bIns="50800" anchor="ctr"/>
          <a:lstStyle/>
          <a:p>
            <a:pPr>
              <a:defRPr>
                <a:solidFill>
                  <a:srgbClr val="FFFFFF"/>
                </a:solidFill>
              </a:defRPr>
            </a:pPr>
          </a:p>
        </p:txBody>
      </p:sp>
      <p:sp>
        <p:nvSpPr>
          <p:cNvPr id="184" name="Shape 184"/>
          <p:cNvSpPr/>
          <p:nvPr/>
        </p:nvSpPr>
        <p:spPr>
          <a:xfrm>
            <a:off x="8873387" y="5911850"/>
            <a:ext cx="1328626" cy="1263599"/>
          </a:xfrm>
          <a:prstGeom prst="star5">
            <a:avLst>
              <a:gd name="adj" fmla="val 19100"/>
              <a:gd name="hf" fmla="val 105146"/>
              <a:gd name="vf" fmla="val 110557"/>
            </a:avLst>
          </a:prstGeom>
          <a:solidFill>
            <a:srgbClr val="808785"/>
          </a:solidFill>
          <a:ln w="12700">
            <a:miter lim="400000"/>
          </a:ln>
        </p:spPr>
        <p:txBody>
          <a:bodyPr lIns="50800" tIns="50800" rIns="50800" bIns="50800" anchor="ctr"/>
          <a:lstStyle/>
          <a:p>
            <a:pPr>
              <a:defRPr>
                <a:solidFill>
                  <a:srgbClr val="FFFFFF"/>
                </a:solidFill>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81">
                                            <p:bg/>
                                          </p:spTgt>
                                        </p:tgtEl>
                                        <p:attrNameLst>
                                          <p:attrName>style.visibility</p:attrName>
                                        </p:attrNameLst>
                                      </p:cBhvr>
                                      <p:to>
                                        <p:strVal val="visible"/>
                                      </p:to>
                                    </p:set>
                                    <p:animEffect filter="dissolve" transition="in">
                                      <p:cBhvr>
                                        <p:cTn id="7" dur="500"/>
                                        <p:tgtEl>
                                          <p:spTgt spid="181">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81">
                                            <p:txEl>
                                              <p:pRg st="0" end="0"/>
                                            </p:txEl>
                                          </p:spTgt>
                                        </p:tgtEl>
                                        <p:attrNameLst>
                                          <p:attrName>style.visibility</p:attrName>
                                        </p:attrNameLst>
                                      </p:cBhvr>
                                      <p:to>
                                        <p:strVal val="visible"/>
                                      </p:to>
                                    </p:set>
                                    <p:animEffect filter="dissolve" transition="in">
                                      <p:cBhvr>
                                        <p:cTn id="10" dur="500"/>
                                        <p:tgtEl>
                                          <p:spTgt spid="1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81">
                                            <p:txEl>
                                              <p:pRg st="1" end="1"/>
                                            </p:txEl>
                                          </p:spTgt>
                                        </p:tgtEl>
                                        <p:attrNameLst>
                                          <p:attrName>style.visibility</p:attrName>
                                        </p:attrNameLst>
                                      </p:cBhvr>
                                      <p:to>
                                        <p:strVal val="visible"/>
                                      </p:to>
                                    </p:set>
                                    <p:animEffect filter="dissolve" transition="in">
                                      <p:cBhvr>
                                        <p:cTn id="15" dur="500"/>
                                        <p:tgtEl>
                                          <p:spTgt spid="18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81">
                                            <p:txEl>
                                              <p:pRg st="2" end="2"/>
                                            </p:txEl>
                                          </p:spTgt>
                                        </p:tgtEl>
                                        <p:attrNameLst>
                                          <p:attrName>style.visibility</p:attrName>
                                        </p:attrNameLst>
                                      </p:cBhvr>
                                      <p:to>
                                        <p:strVal val="visible"/>
                                      </p:to>
                                    </p:set>
                                    <p:animEffect filter="dissolve" transition="in">
                                      <p:cBhvr>
                                        <p:cTn id="20" dur="500"/>
                                        <p:tgtEl>
                                          <p:spTgt spid="18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81">
                                            <p:txEl>
                                              <p:pRg st="3" end="3"/>
                                            </p:txEl>
                                          </p:spTgt>
                                        </p:tgtEl>
                                        <p:attrNameLst>
                                          <p:attrName>style.visibility</p:attrName>
                                        </p:attrNameLst>
                                      </p:cBhvr>
                                      <p:to>
                                        <p:strVal val="visible"/>
                                      </p:to>
                                    </p:set>
                                    <p:animEffect filter="dissolve" transition="in">
                                      <p:cBhvr>
                                        <p:cTn id="25" dur="500"/>
                                        <p:tgtEl>
                                          <p:spTgt spid="18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81">
                                            <p:txEl>
                                              <p:pRg st="4" end="4"/>
                                            </p:txEl>
                                          </p:spTgt>
                                        </p:tgtEl>
                                        <p:attrNameLst>
                                          <p:attrName>style.visibility</p:attrName>
                                        </p:attrNameLst>
                                      </p:cBhvr>
                                      <p:to>
                                        <p:strVal val="visible"/>
                                      </p:to>
                                    </p:set>
                                    <p:animEffect filter="dissolve" transition="in">
                                      <p:cBhvr>
                                        <p:cTn id="30" dur="500"/>
                                        <p:tgtEl>
                                          <p:spTgt spid="18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1" fill="hold">
                                  <p:stCondLst>
                                    <p:cond delay="0"/>
                                  </p:stCondLst>
                                  <p:iterate type="el" backwards="0">
                                    <p:tmAbs val="0"/>
                                  </p:iterate>
                                  <p:childTnLst>
                                    <p:set>
                                      <p:cBhvr>
                                        <p:cTn id="34" fill="hold"/>
                                        <p:tgtEl>
                                          <p:spTgt spid="181">
                                            <p:txEl>
                                              <p:pRg st="5" end="5"/>
                                            </p:txEl>
                                          </p:spTgt>
                                        </p:tgtEl>
                                        <p:attrNameLst>
                                          <p:attrName>style.visibility</p:attrName>
                                        </p:attrNameLst>
                                      </p:cBhvr>
                                      <p:to>
                                        <p:strVal val="visible"/>
                                      </p:to>
                                    </p:set>
                                    <p:animEffect filter="dissolve" transition="in">
                                      <p:cBhvr>
                                        <p:cTn id="35" dur="500"/>
                                        <p:tgtEl>
                                          <p:spTgt spid="18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2" fill="hold">
                                  <p:stCondLst>
                                    <p:cond delay="0"/>
                                  </p:stCondLst>
                                  <p:iterate type="el" backwards="0">
                                    <p:tmAbs val="0"/>
                                  </p:iterate>
                                  <p:childTnLst>
                                    <p:set>
                                      <p:cBhvr>
                                        <p:cTn id="39" fill="hold"/>
                                        <p:tgtEl>
                                          <p:spTgt spid="182"/>
                                        </p:tgtEl>
                                        <p:attrNameLst>
                                          <p:attrName>style.visibility</p:attrName>
                                        </p:attrNameLst>
                                      </p:cBhvr>
                                      <p:to>
                                        <p:strVal val="visible"/>
                                      </p:to>
                                    </p:set>
                                    <p:animEffect filter="dissolve" transition="in">
                                      <p:cBhvr>
                                        <p:cTn id="40" dur="100"/>
                                        <p:tgtEl>
                                          <p:spTgt spid="182"/>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9" grpId="3" fill="hold">
                                  <p:stCondLst>
                                    <p:cond delay="0"/>
                                  </p:stCondLst>
                                  <p:iterate type="el" backwards="0">
                                    <p:tmAbs val="0"/>
                                  </p:iterate>
                                  <p:childTnLst>
                                    <p:set>
                                      <p:cBhvr>
                                        <p:cTn id="44" fill="hold"/>
                                        <p:tgtEl>
                                          <p:spTgt spid="183"/>
                                        </p:tgtEl>
                                        <p:attrNameLst>
                                          <p:attrName>style.visibility</p:attrName>
                                        </p:attrNameLst>
                                      </p:cBhvr>
                                      <p:to>
                                        <p:strVal val="visible"/>
                                      </p:to>
                                    </p:set>
                                    <p:animEffect filter="dissolve" transition="in">
                                      <p:cBhvr>
                                        <p:cTn id="45" dur="200"/>
                                        <p:tgtEl>
                                          <p:spTgt spid="183"/>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ID="9" grpId="4" fill="hold">
                                  <p:stCondLst>
                                    <p:cond delay="0"/>
                                  </p:stCondLst>
                                  <p:iterate type="el" backwards="0">
                                    <p:tmAbs val="0"/>
                                  </p:iterate>
                                  <p:childTnLst>
                                    <p:set>
                                      <p:cBhvr>
                                        <p:cTn id="49" fill="hold"/>
                                        <p:tgtEl>
                                          <p:spTgt spid="184"/>
                                        </p:tgtEl>
                                        <p:attrNameLst>
                                          <p:attrName>style.visibility</p:attrName>
                                        </p:attrNameLst>
                                      </p:cBhvr>
                                      <p:to>
                                        <p:strVal val="visible"/>
                                      </p:to>
                                    </p:set>
                                    <p:animEffect filter="dissolve" transition="in">
                                      <p:cBhvr>
                                        <p:cTn id="50" dur="1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4"/>
      <p:bldP build="whole" bldLvl="1" animBg="1" rev="0" advAuto="0" spid="182" grpId="2"/>
      <p:bldP build="whole" bldLvl="1" animBg="1" rev="0" advAuto="0" spid="183" grpId="3"/>
      <p:bldP build="p" bldLvl="5" animBg="1" rev="0" advAuto="0" spid="181"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title"/>
          </p:nvPr>
        </p:nvSpPr>
        <p:spPr>
          <a:prstGeom prst="rect">
            <a:avLst/>
          </a:prstGeom>
        </p:spPr>
        <p:txBody>
          <a:bodyPr/>
          <a:lstStyle/>
          <a:p>
            <a:pPr/>
            <a:r>
              <a:t>Accès adapté: </a:t>
            </a:r>
          </a:p>
          <a:p>
            <a:pPr/>
            <a:r>
              <a:t>défis</a:t>
            </a:r>
          </a:p>
        </p:txBody>
      </p:sp>
      <p:sp>
        <p:nvSpPr>
          <p:cNvPr id="187" name="Shape 187"/>
          <p:cNvSpPr/>
          <p:nvPr>
            <p:ph type="body" idx="1"/>
          </p:nvPr>
        </p:nvSpPr>
        <p:spPr>
          <a:prstGeom prst="rect">
            <a:avLst/>
          </a:prstGeom>
        </p:spPr>
        <p:txBody>
          <a:bodyPr/>
          <a:lstStyle/>
          <a:p>
            <a:pPr marL="307212" indent="-307212" defTabSz="344677">
              <a:spcBef>
                <a:spcPts val="2700"/>
              </a:spcBef>
              <a:defRPr sz="2714"/>
            </a:pPr>
            <a:r>
              <a:t>courbe d’apprentissage pour les patients (désapprendre les notions d’examens annuels, confiance au système etc…)</a:t>
            </a:r>
          </a:p>
          <a:p>
            <a:pPr marL="307212" indent="-307212" defTabSz="344677">
              <a:spcBef>
                <a:spcPts val="2700"/>
              </a:spcBef>
              <a:defRPr sz="2714"/>
            </a:pPr>
            <a:r>
              <a:t>courbe d’apprentissage chez les commis (dans un système où beaucoup de mouvement de personnel)</a:t>
            </a:r>
          </a:p>
          <a:p>
            <a:pPr marL="307212" indent="-307212" defTabSz="344677">
              <a:spcBef>
                <a:spcPts val="2700"/>
              </a:spcBef>
              <a:defRPr sz="2714"/>
            </a:pPr>
            <a:r>
              <a:t>intégration longue aussi du concept par les résidents (le comprendre assez pour l’expliquer aux patients)</a:t>
            </a:r>
          </a:p>
          <a:p>
            <a:pPr marL="307212" indent="-307212" defTabSz="344677">
              <a:spcBef>
                <a:spcPts val="2700"/>
              </a:spcBef>
              <a:defRPr sz="2714"/>
            </a:pPr>
            <a:r>
              <a:t>Certaine proportion des patients sont vus par un collègue:  augmentation de l’exposition au SRV vs suivi longitudinal</a:t>
            </a:r>
          </a:p>
          <a:p>
            <a:pPr marL="307212" indent="-307212" defTabSz="344677">
              <a:spcBef>
                <a:spcPts val="2700"/>
              </a:spcBef>
              <a:defRPr sz="2714"/>
            </a:pPr>
            <a:r>
              <a:t>Garder en tête les concepts de pertinence clinique vs pédagogique quand on planifie le prochain rv d’un patient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87">
                                            <p:bg/>
                                          </p:spTgt>
                                        </p:tgtEl>
                                        <p:attrNameLst>
                                          <p:attrName>style.visibility</p:attrName>
                                        </p:attrNameLst>
                                      </p:cBhvr>
                                      <p:to>
                                        <p:strVal val="visible"/>
                                      </p:to>
                                    </p:set>
                                    <p:animEffect filter="dissolve" transition="in">
                                      <p:cBhvr>
                                        <p:cTn id="7" dur="300"/>
                                        <p:tgtEl>
                                          <p:spTgt spid="187">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87">
                                            <p:txEl>
                                              <p:pRg st="0" end="0"/>
                                            </p:txEl>
                                          </p:spTgt>
                                        </p:tgtEl>
                                        <p:attrNameLst>
                                          <p:attrName>style.visibility</p:attrName>
                                        </p:attrNameLst>
                                      </p:cBhvr>
                                      <p:to>
                                        <p:strVal val="visible"/>
                                      </p:to>
                                    </p:set>
                                    <p:animEffect filter="dissolve" transition="in">
                                      <p:cBhvr>
                                        <p:cTn id="10" dur="300"/>
                                        <p:tgtEl>
                                          <p:spTgt spid="1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87">
                                            <p:txEl>
                                              <p:pRg st="1" end="1"/>
                                            </p:txEl>
                                          </p:spTgt>
                                        </p:tgtEl>
                                        <p:attrNameLst>
                                          <p:attrName>style.visibility</p:attrName>
                                        </p:attrNameLst>
                                      </p:cBhvr>
                                      <p:to>
                                        <p:strVal val="visible"/>
                                      </p:to>
                                    </p:set>
                                    <p:animEffect filter="dissolve" transition="in">
                                      <p:cBhvr>
                                        <p:cTn id="15" dur="300"/>
                                        <p:tgtEl>
                                          <p:spTgt spid="18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87">
                                            <p:txEl>
                                              <p:pRg st="2" end="2"/>
                                            </p:txEl>
                                          </p:spTgt>
                                        </p:tgtEl>
                                        <p:attrNameLst>
                                          <p:attrName>style.visibility</p:attrName>
                                        </p:attrNameLst>
                                      </p:cBhvr>
                                      <p:to>
                                        <p:strVal val="visible"/>
                                      </p:to>
                                    </p:set>
                                    <p:animEffect filter="dissolve" transition="in">
                                      <p:cBhvr>
                                        <p:cTn id="20" dur="300"/>
                                        <p:tgtEl>
                                          <p:spTgt spid="18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87">
                                            <p:txEl>
                                              <p:pRg st="3" end="3"/>
                                            </p:txEl>
                                          </p:spTgt>
                                        </p:tgtEl>
                                        <p:attrNameLst>
                                          <p:attrName>style.visibility</p:attrName>
                                        </p:attrNameLst>
                                      </p:cBhvr>
                                      <p:to>
                                        <p:strVal val="visible"/>
                                      </p:to>
                                    </p:set>
                                    <p:animEffect filter="dissolve" transition="in">
                                      <p:cBhvr>
                                        <p:cTn id="25" dur="300"/>
                                        <p:tgtEl>
                                          <p:spTgt spid="18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87">
                                            <p:txEl>
                                              <p:pRg st="4" end="4"/>
                                            </p:txEl>
                                          </p:spTgt>
                                        </p:tgtEl>
                                        <p:attrNameLst>
                                          <p:attrName>style.visibility</p:attrName>
                                        </p:attrNameLst>
                                      </p:cBhvr>
                                      <p:to>
                                        <p:strVal val="visible"/>
                                      </p:to>
                                    </p:set>
                                    <p:animEffect filter="dissolve" transition="in">
                                      <p:cBhvr>
                                        <p:cTn id="30" dur="300"/>
                                        <p:tgtEl>
                                          <p:spTgt spid="18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7"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9" name="Capsule assiduité.pdf"/>
          <p:cNvPicPr>
            <a:picLocks noChangeAspect="1"/>
          </p:cNvPicPr>
          <p:nvPr>
            <p:ph type="pic" idx="13"/>
          </p:nvPr>
        </p:nvPicPr>
        <p:blipFill>
          <a:blip r:embed="rId2">
            <a:extLst/>
          </a:blip>
          <a:srcRect l="5309" t="0" r="5309" b="0"/>
          <a:stretch>
            <a:fillRect/>
          </a:stretch>
        </p:blipFill>
        <p:spPr>
          <a:xfrm>
            <a:off x="5703477" y="14028"/>
            <a:ext cx="6717132" cy="9725515"/>
          </a:xfrm>
          <a:prstGeom prst="rect">
            <a:avLst/>
          </a:prstGeom>
        </p:spPr>
      </p:pic>
      <p:sp>
        <p:nvSpPr>
          <p:cNvPr id="190" name="Shape 190"/>
          <p:cNvSpPr/>
          <p:nvPr>
            <p:ph type="title"/>
          </p:nvPr>
        </p:nvSpPr>
        <p:spPr>
          <a:xfrm>
            <a:off x="-355600" y="1016000"/>
            <a:ext cx="5892800" cy="3886200"/>
          </a:xfrm>
          <a:prstGeom prst="rect">
            <a:avLst/>
          </a:prstGeom>
        </p:spPr>
        <p:txBody>
          <a:bodyPr/>
          <a:lstStyle/>
          <a:p>
            <a:pPr/>
            <a:r>
              <a:t>Outils… </a:t>
            </a:r>
          </a:p>
        </p:txBody>
      </p:sp>
      <p:sp>
        <p:nvSpPr>
          <p:cNvPr id="191" name="Shape 191"/>
          <p:cNvSpPr/>
          <p:nvPr>
            <p:ph type="body" sz="quarter" idx="1"/>
          </p:nvPr>
        </p:nvSpPr>
        <p:spPr>
          <a:prstGeom prst="rect">
            <a:avLst/>
          </a:prstGeom>
        </p:spPr>
        <p:txBody>
          <a:bodyPr/>
          <a:lstStyle/>
          <a:p>
            <a:pPr/>
            <a:r>
              <a:t>Affichée dans les salles d’attente de l’UMF</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3" name="Affiche MD de famille_20160426.pdf"/>
          <p:cNvPicPr>
            <a:picLocks noChangeAspect="1"/>
          </p:cNvPicPr>
          <p:nvPr>
            <p:ph type="pic" idx="13"/>
          </p:nvPr>
        </p:nvPicPr>
        <p:blipFill>
          <a:blip r:embed="rId2">
            <a:extLst/>
          </a:blip>
          <a:srcRect l="0" t="3157" r="0" b="3157"/>
          <a:stretch>
            <a:fillRect/>
          </a:stretch>
        </p:blipFill>
        <p:spPr>
          <a:xfrm>
            <a:off x="6296381" y="17105"/>
            <a:ext cx="6495288" cy="9404314"/>
          </a:xfrm>
          <a:prstGeom prst="rect">
            <a:avLst/>
          </a:prstGeom>
        </p:spPr>
      </p:pic>
      <p:sp>
        <p:nvSpPr>
          <p:cNvPr id="194" name="Shape 194"/>
          <p:cNvSpPr/>
          <p:nvPr>
            <p:ph type="title"/>
          </p:nvPr>
        </p:nvSpPr>
        <p:spPr>
          <a:prstGeom prst="rect">
            <a:avLst/>
          </a:prstGeom>
        </p:spPr>
        <p:txBody>
          <a:bodyPr/>
          <a:lstStyle/>
          <a:p>
            <a:pPr/>
            <a:r>
              <a:t>outils</a:t>
            </a:r>
          </a:p>
        </p:txBody>
      </p:sp>
      <p:sp>
        <p:nvSpPr>
          <p:cNvPr id="195" name="Shape 195"/>
          <p:cNvSpPr/>
          <p:nvPr>
            <p:ph type="body" sz="quarter" idx="1"/>
          </p:nvPr>
        </p:nvSpPr>
        <p:spPr>
          <a:prstGeom prst="rect">
            <a:avLst/>
          </a:prstGeom>
        </p:spPr>
        <p:txBody>
          <a:bodyPr/>
          <a:lstStyle/>
          <a:p>
            <a:pPr/>
            <a:r>
              <a:t>Affichée dans toutes (…) les salles d’attente du territoire</a:t>
            </a:r>
          </a:p>
          <a:p>
            <a:pPr/>
            <a:r>
              <a:t>-cliniques</a:t>
            </a:r>
          </a:p>
          <a:p>
            <a:pPr/>
            <a:r>
              <a:t>-urgence CHV</a:t>
            </a:r>
          </a:p>
          <a:p>
            <a:pPr/>
            <a:r>
              <a:t>-UMF</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7" name="Affiche RV_V4.pdf"/>
          <p:cNvPicPr>
            <a:picLocks noChangeAspect="1"/>
          </p:cNvPicPr>
          <p:nvPr>
            <p:ph type="pic" idx="13"/>
          </p:nvPr>
        </p:nvPicPr>
        <p:blipFill>
          <a:blip r:embed="rId2">
            <a:extLst/>
          </a:blip>
          <a:srcRect l="0" t="3157" r="0" b="3157"/>
          <a:stretch>
            <a:fillRect/>
          </a:stretch>
        </p:blipFill>
        <p:spPr>
          <a:xfrm>
            <a:off x="5835019" y="-318433"/>
            <a:ext cx="7100549" cy="10280652"/>
          </a:xfrm>
          <a:prstGeom prst="rect">
            <a:avLst/>
          </a:prstGeom>
        </p:spPr>
      </p:pic>
      <p:sp>
        <p:nvSpPr>
          <p:cNvPr id="198" name="Shape 198"/>
          <p:cNvSpPr/>
          <p:nvPr>
            <p:ph type="title"/>
          </p:nvPr>
        </p:nvSpPr>
        <p:spPr>
          <a:prstGeom prst="rect">
            <a:avLst/>
          </a:prstGeom>
        </p:spPr>
        <p:txBody>
          <a:bodyPr/>
          <a:lstStyle/>
          <a:p>
            <a:pPr/>
            <a:r>
              <a:t>Outils</a:t>
            </a:r>
          </a:p>
        </p:txBody>
      </p:sp>
      <p:sp>
        <p:nvSpPr>
          <p:cNvPr id="199" name="Shape 199"/>
          <p:cNvSpPr/>
          <p:nvPr>
            <p:ph type="body" sz="quarter" idx="1"/>
          </p:nvPr>
        </p:nvSpPr>
        <p:spPr>
          <a:prstGeom prst="rect">
            <a:avLst/>
          </a:prstGeom>
        </p:spPr>
        <p:txBody>
          <a:bodyPr/>
          <a:lstStyle/>
          <a:p>
            <a:pPr/>
            <a:r>
              <a:t>Affichée dans les salles d’attente de l’UMF</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1" name="Capture d’écran 2017-04-20 à 17.20.15.png"/>
          <p:cNvPicPr>
            <a:picLocks noChangeAspect="1"/>
          </p:cNvPicPr>
          <p:nvPr>
            <p:ph type="pic" idx="13"/>
          </p:nvPr>
        </p:nvPicPr>
        <p:blipFill>
          <a:blip r:embed="rId2">
            <a:extLst/>
          </a:blip>
          <a:srcRect l="19592" t="0" r="19592" b="0"/>
          <a:stretch>
            <a:fillRect/>
          </a:stretch>
        </p:blipFill>
        <p:spPr>
          <a:xfrm>
            <a:off x="6330594" y="330200"/>
            <a:ext cx="6280506" cy="9093337"/>
          </a:xfrm>
          <a:prstGeom prst="rect">
            <a:avLst/>
          </a:prstGeom>
        </p:spPr>
      </p:pic>
      <p:sp>
        <p:nvSpPr>
          <p:cNvPr id="202" name="Shape 202"/>
          <p:cNvSpPr/>
          <p:nvPr>
            <p:ph type="title"/>
          </p:nvPr>
        </p:nvSpPr>
        <p:spPr>
          <a:prstGeom prst="rect">
            <a:avLst/>
          </a:prstGeom>
        </p:spPr>
        <p:txBody>
          <a:bodyPr/>
          <a:lstStyle>
            <a:lvl1pPr defTabSz="502412">
              <a:defRPr sz="6192"/>
            </a:lvl1pPr>
          </a:lstStyle>
          <a:p>
            <a:pPr/>
            <a:r>
              <a:t>L’outils ultime:  demande de prise de rv en ligne</a:t>
            </a:r>
          </a:p>
        </p:txBody>
      </p:sp>
      <p:sp>
        <p:nvSpPr>
          <p:cNvPr id="203" name="Shape 203"/>
          <p:cNvSpPr/>
          <p:nvPr/>
        </p:nvSpPr>
        <p:spPr>
          <a:xfrm>
            <a:off x="562967" y="5092700"/>
            <a:ext cx="5478066" cy="322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rPr u="sng">
                <a:hlinkClick r:id="rId3" invalidUrl="" action="" tgtFrame="" tooltip="" history="1" highlightClick="0" endSnd="0"/>
              </a:rPr>
              <a:t>http://gmfdegatineau.ca/demande-de-rendez-vous/</a:t>
            </a:r>
          </a:p>
          <a:p>
            <a:pPr/>
          </a:p>
          <a:p>
            <a:pPr/>
            <a:r>
              <a:t>Difficulté: MSSS bloque toutes les initiatives de faire des sites web hors CIUSSS…</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p:nvPr>
        </p:nvSpPr>
        <p:spPr>
          <a:xfrm>
            <a:off x="64353" y="2067020"/>
            <a:ext cx="4678646" cy="3886201"/>
          </a:xfrm>
          <a:prstGeom prst="rect">
            <a:avLst/>
          </a:prstGeom>
        </p:spPr>
        <p:txBody>
          <a:bodyPr/>
          <a:lstStyle/>
          <a:p>
            <a:pPr/>
            <a:r>
              <a:rPr sz="6700"/>
              <a:t>questions</a:t>
            </a:r>
            <a:r>
              <a:t>?</a:t>
            </a:r>
          </a:p>
        </p:txBody>
      </p:sp>
      <p:pic>
        <p:nvPicPr>
          <p:cNvPr id="206" name="Capture d’écran 2017-04-25 à 12.22.08.png"/>
          <p:cNvPicPr>
            <a:picLocks noChangeAspect="1"/>
          </p:cNvPicPr>
          <p:nvPr/>
        </p:nvPicPr>
        <p:blipFill>
          <a:blip r:embed="rId2">
            <a:extLst/>
          </a:blip>
          <a:stretch>
            <a:fillRect/>
          </a:stretch>
        </p:blipFill>
        <p:spPr>
          <a:xfrm>
            <a:off x="5096144" y="955511"/>
            <a:ext cx="7883855" cy="7842578"/>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a:r>
              <a:t>EN MODE SOLUTION!!!</a:t>
            </a:r>
          </a:p>
        </p:txBody>
      </p:sp>
      <p:sp>
        <p:nvSpPr>
          <p:cNvPr id="127" name="Shape 127"/>
          <p:cNvSpPr/>
          <p:nvPr>
            <p:ph type="body" idx="1"/>
          </p:nvPr>
        </p:nvSpPr>
        <p:spPr>
          <a:prstGeom prst="rect">
            <a:avLst/>
          </a:prstGeom>
        </p:spPr>
        <p:txBody>
          <a:bodyPr/>
          <a:lstStyle/>
          <a:p>
            <a:pPr/>
          </a:p>
        </p:txBody>
      </p:sp>
      <p:sp>
        <p:nvSpPr>
          <p:cNvPr id="128" name="Shape 128"/>
          <p:cNvSpPr/>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48869" indent="-348869" algn="l" defTabSz="391414">
              <a:lnSpc>
                <a:spcPct val="120000"/>
              </a:lnSpc>
              <a:spcBef>
                <a:spcPts val="3000"/>
              </a:spcBef>
              <a:buSzPct val="82000"/>
              <a:buChar char="•"/>
              <a:defRPr sz="3082"/>
            </a:pPr>
            <a:r>
              <a:t>printemps 2015:  projet LEAN sur le parcours des patients lors de leur visite umf (accueil etc) et l’optimisation-accessibilité des RV pour les patients</a:t>
            </a:r>
          </a:p>
          <a:p>
            <a:pPr marL="348869" indent="-348869" algn="l" defTabSz="391414">
              <a:lnSpc>
                <a:spcPct val="120000"/>
              </a:lnSpc>
              <a:spcBef>
                <a:spcPts val="3000"/>
              </a:spcBef>
              <a:buSzPct val="82000"/>
              <a:buChar char="•"/>
              <a:defRPr sz="3082"/>
            </a:pPr>
            <a:r>
              <a:t>pour s’y préparer:</a:t>
            </a:r>
          </a:p>
          <a:p>
            <a:pPr lvl="1" marL="697738" indent="-348869" algn="l" defTabSz="391414">
              <a:lnSpc>
                <a:spcPct val="120000"/>
              </a:lnSpc>
              <a:spcBef>
                <a:spcPts val="3000"/>
              </a:spcBef>
              <a:buSzPct val="82000"/>
              <a:buChar char="•"/>
              <a:defRPr sz="3082"/>
            </a:pPr>
            <a:r>
              <a:t>plusieurs visites de cliniques (cité médicale, umf notre-dame, umf hertzl…)</a:t>
            </a:r>
          </a:p>
          <a:p>
            <a:pPr lvl="1" marL="697738" indent="-348869" algn="l" defTabSz="391414">
              <a:lnSpc>
                <a:spcPct val="120000"/>
              </a:lnSpc>
              <a:spcBef>
                <a:spcPts val="3000"/>
              </a:spcBef>
              <a:buSzPct val="82000"/>
              <a:buChar char="•"/>
              <a:defRPr sz="3082"/>
            </a:pPr>
            <a:r>
              <a:t>formation accès adapté de la FMOQ</a:t>
            </a:r>
          </a:p>
          <a:p>
            <a:pPr marL="348869" indent="-348869" algn="l" defTabSz="391414">
              <a:lnSpc>
                <a:spcPct val="120000"/>
              </a:lnSpc>
              <a:spcBef>
                <a:spcPts val="3000"/>
              </a:spcBef>
              <a:buSzPct val="82000"/>
              <a:buChar char="•"/>
              <a:defRPr sz="3082"/>
            </a:pPr>
            <a:r>
              <a:t>intégration du concept d’accès adapté via périodes de discussions et réflexion avec Dre Manon Proulx</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28">
                                            <p:bg/>
                                          </p:spTgt>
                                        </p:tgtEl>
                                        <p:attrNameLst>
                                          <p:attrName>style.visibility</p:attrName>
                                        </p:attrNameLst>
                                      </p:cBhvr>
                                      <p:to>
                                        <p:strVal val="visible"/>
                                      </p:to>
                                    </p:set>
                                    <p:animEffect filter="dissolve" transition="in">
                                      <p:cBhvr>
                                        <p:cTn id="7" dur="300"/>
                                        <p:tgtEl>
                                          <p:spTgt spid="128">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28">
                                            <p:txEl>
                                              <p:pRg st="0" end="0"/>
                                            </p:txEl>
                                          </p:spTgt>
                                        </p:tgtEl>
                                        <p:attrNameLst>
                                          <p:attrName>style.visibility</p:attrName>
                                        </p:attrNameLst>
                                      </p:cBhvr>
                                      <p:to>
                                        <p:strVal val="visible"/>
                                      </p:to>
                                    </p:set>
                                    <p:animEffect filter="dissolve" transition="in">
                                      <p:cBhvr>
                                        <p:cTn id="10" dur="300"/>
                                        <p:tgtEl>
                                          <p:spTgt spid="12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28">
                                            <p:txEl>
                                              <p:pRg st="1" end="1"/>
                                            </p:txEl>
                                          </p:spTgt>
                                        </p:tgtEl>
                                        <p:attrNameLst>
                                          <p:attrName>style.visibility</p:attrName>
                                        </p:attrNameLst>
                                      </p:cBhvr>
                                      <p:to>
                                        <p:strVal val="visible"/>
                                      </p:to>
                                    </p:set>
                                    <p:animEffect filter="dissolve" transition="in">
                                      <p:cBhvr>
                                        <p:cTn id="15" dur="300"/>
                                        <p:tgtEl>
                                          <p:spTgt spid="12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28">
                                            <p:txEl>
                                              <p:pRg st="2" end="2"/>
                                            </p:txEl>
                                          </p:spTgt>
                                        </p:tgtEl>
                                        <p:attrNameLst>
                                          <p:attrName>style.visibility</p:attrName>
                                        </p:attrNameLst>
                                      </p:cBhvr>
                                      <p:to>
                                        <p:strVal val="visible"/>
                                      </p:to>
                                    </p:set>
                                    <p:animEffect filter="dissolve" transition="in">
                                      <p:cBhvr>
                                        <p:cTn id="20" dur="300"/>
                                        <p:tgtEl>
                                          <p:spTgt spid="12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28">
                                            <p:txEl>
                                              <p:pRg st="3" end="3"/>
                                            </p:txEl>
                                          </p:spTgt>
                                        </p:tgtEl>
                                        <p:attrNameLst>
                                          <p:attrName>style.visibility</p:attrName>
                                        </p:attrNameLst>
                                      </p:cBhvr>
                                      <p:to>
                                        <p:strVal val="visible"/>
                                      </p:to>
                                    </p:set>
                                    <p:animEffect filter="dissolve" transition="in">
                                      <p:cBhvr>
                                        <p:cTn id="25" dur="300"/>
                                        <p:tgtEl>
                                          <p:spTgt spid="12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28">
                                            <p:txEl>
                                              <p:pRg st="4" end="4"/>
                                            </p:txEl>
                                          </p:spTgt>
                                        </p:tgtEl>
                                        <p:attrNameLst>
                                          <p:attrName>style.visibility</p:attrName>
                                        </p:attrNameLst>
                                      </p:cBhvr>
                                      <p:to>
                                        <p:strVal val="visible"/>
                                      </p:to>
                                    </p:set>
                                    <p:animEffect filter="dissolve" transition="in">
                                      <p:cBhvr>
                                        <p:cTn id="30" dur="300"/>
                                        <p:tgtEl>
                                          <p:spTgt spid="128">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8"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prstGeom prst="rect">
            <a:avLst/>
          </a:prstGeom>
        </p:spPr>
        <p:txBody>
          <a:bodyPr/>
          <a:lstStyle/>
          <a:p>
            <a:pPr/>
            <a:r>
              <a:t>Projet Lean</a:t>
            </a:r>
          </a:p>
        </p:txBody>
      </p:sp>
      <p:sp>
        <p:nvSpPr>
          <p:cNvPr id="131" name="Shape 131"/>
          <p:cNvSpPr/>
          <p:nvPr>
            <p:ph type="body" idx="1"/>
          </p:nvPr>
        </p:nvSpPr>
        <p:spPr>
          <a:prstGeom prst="rect">
            <a:avLst/>
          </a:prstGeom>
        </p:spPr>
        <p:txBody>
          <a:bodyPr/>
          <a:lstStyle/>
          <a:p>
            <a:pPr/>
            <a:r>
              <a:t>Conclusions (accessibilité):</a:t>
            </a:r>
          </a:p>
          <a:p>
            <a:pPr lvl="1"/>
            <a:r>
              <a:t>fonctionnement par </a:t>
            </a:r>
            <a:r>
              <a:rPr u="sng">
                <a:latin typeface="Gill Sans SemiBold"/>
                <a:ea typeface="Gill Sans SemiBold"/>
                <a:cs typeface="Gill Sans SemiBold"/>
                <a:sym typeface="Gill Sans SemiBold"/>
              </a:rPr>
              <a:t>équipes</a:t>
            </a:r>
            <a:r>
              <a:t> pour faciliter communications entre intervenants</a:t>
            </a:r>
          </a:p>
          <a:p>
            <a:pPr lvl="1">
              <a:defRPr u="sng">
                <a:latin typeface="Gill Sans SemiBold"/>
                <a:ea typeface="Gill Sans SemiBold"/>
                <a:cs typeface="Gill Sans SemiBold"/>
                <a:sym typeface="Gill Sans SemiBold"/>
              </a:defRPr>
            </a:pPr>
            <a:r>
              <a:t>accès adapté</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prstGeom prst="rect">
            <a:avLst/>
          </a:prstGeom>
        </p:spPr>
        <p:txBody>
          <a:bodyPr/>
          <a:lstStyle/>
          <a:p>
            <a:pPr/>
            <a:r>
              <a:t>PROJETS PATIENT-PARTENAIRE</a:t>
            </a:r>
          </a:p>
        </p:txBody>
      </p:sp>
      <p:sp>
        <p:nvSpPr>
          <p:cNvPr id="134" name="Shape 134"/>
          <p:cNvSpPr/>
          <p:nvPr>
            <p:ph type="body" idx="1"/>
          </p:nvPr>
        </p:nvSpPr>
        <p:spPr>
          <a:prstGeom prst="rect">
            <a:avLst/>
          </a:prstGeom>
        </p:spPr>
        <p:txBody>
          <a:bodyPr/>
          <a:lstStyle/>
          <a:p>
            <a:pPr/>
            <a:r>
              <a:t>DEPUIS 2015, PLUSIEURS PROJETS PT-PARTENAIRE À L’UMF DONT:</a:t>
            </a:r>
          </a:p>
          <a:p>
            <a:pPr lvl="1"/>
            <a:r>
              <a:t>COMMUNICATION - ASSIDUITÉ</a:t>
            </a:r>
          </a:p>
          <a:p>
            <a:pPr lvl="1"/>
            <a:r>
              <a:t>SITE INTERNET</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prstGeom prst="rect">
            <a:avLst/>
          </a:prstGeom>
        </p:spPr>
        <p:txBody>
          <a:bodyPr/>
          <a:lstStyle/>
          <a:p>
            <a:pPr/>
            <a:r>
              <a:t>équipes</a:t>
            </a:r>
          </a:p>
        </p:txBody>
      </p:sp>
      <p:sp>
        <p:nvSpPr>
          <p:cNvPr id="137" name="Shape 137"/>
          <p:cNvSpPr/>
          <p:nvPr>
            <p:ph type="body" idx="1"/>
          </p:nvPr>
        </p:nvSpPr>
        <p:spPr>
          <a:prstGeom prst="rect">
            <a:avLst/>
          </a:prstGeom>
        </p:spPr>
        <p:txBody>
          <a:bodyPr/>
          <a:lstStyle/>
          <a:p>
            <a:pPr marL="447802" indent="-447802" defTabSz="502412">
              <a:spcBef>
                <a:spcPts val="3900"/>
              </a:spcBef>
              <a:defRPr sz="3956"/>
            </a:pPr>
            <a:r>
              <a:t>4 couleurs (rouge-bleu-jaune-vert) </a:t>
            </a:r>
          </a:p>
          <a:p>
            <a:pPr marL="447802" indent="-447802" defTabSz="502412">
              <a:spcBef>
                <a:spcPts val="3900"/>
              </a:spcBef>
              <a:defRPr sz="3956"/>
            </a:pPr>
            <a:r>
              <a:t>Les équipes rouge-bleu et jaune-vert sont pairées pour:</a:t>
            </a:r>
          </a:p>
          <a:p>
            <a:pPr lvl="1" marL="895604" indent="-447802" defTabSz="502412">
              <a:spcBef>
                <a:spcPts val="3900"/>
              </a:spcBef>
              <a:defRPr sz="3956"/>
            </a:pPr>
            <a:r>
              <a:t>commis travaillent en duo pour permettre d’étendre leurs heures de présence umf (8h am à 18h sans interruption et présence les férié)</a:t>
            </a:r>
          </a:p>
          <a:p>
            <a:pPr lvl="1" marL="895604" indent="-447802" defTabSz="502412">
              <a:spcBef>
                <a:spcPts val="3900"/>
              </a:spcBef>
              <a:defRPr sz="3956"/>
            </a:pPr>
            <a:r>
              <a:t>avoir une commis classe 2 et une commis classe 3 par duo (permet d’optimiser les tâches) </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prstGeom prst="rect">
            <a:avLst/>
          </a:prstGeom>
        </p:spPr>
        <p:txBody>
          <a:bodyPr/>
          <a:lstStyle/>
          <a:p>
            <a:pPr/>
            <a:r>
              <a:t>Équipes (suite)</a:t>
            </a:r>
          </a:p>
        </p:txBody>
      </p:sp>
      <p:sp>
        <p:nvSpPr>
          <p:cNvPr id="140" name="Shape 140"/>
          <p:cNvSpPr/>
          <p:nvPr>
            <p:ph type="body" idx="1"/>
          </p:nvPr>
        </p:nvSpPr>
        <p:spPr>
          <a:prstGeom prst="rect">
            <a:avLst/>
          </a:prstGeom>
        </p:spPr>
        <p:txBody>
          <a:bodyPr/>
          <a:lstStyle/>
          <a:p>
            <a:pPr marL="333247" indent="-333247" defTabSz="373887">
              <a:spcBef>
                <a:spcPts val="2900"/>
              </a:spcBef>
              <a:defRPr sz="2943"/>
            </a:pPr>
            <a:r>
              <a:t>Chacune des équipes (nombre total de patients équivalent)</a:t>
            </a:r>
          </a:p>
          <a:p>
            <a:pPr lvl="1" marL="666495" indent="-333247" defTabSz="373887">
              <a:spcBef>
                <a:spcPts val="2900"/>
              </a:spcBef>
              <a:defRPr sz="2943"/>
            </a:pPr>
            <a:r>
              <a:t>un(e) commis</a:t>
            </a:r>
          </a:p>
          <a:p>
            <a:pPr lvl="1" marL="666495" indent="-333247" defTabSz="373887">
              <a:spcBef>
                <a:spcPts val="2900"/>
              </a:spcBef>
              <a:defRPr sz="2943"/>
            </a:pPr>
            <a:r>
              <a:t>une infirmière clinicienne</a:t>
            </a:r>
          </a:p>
          <a:p>
            <a:pPr lvl="1" marL="666495" indent="-333247" defTabSz="373887">
              <a:spcBef>
                <a:spcPts val="2900"/>
              </a:spcBef>
              <a:defRPr sz="2943"/>
            </a:pPr>
            <a:r>
              <a:t>6-7 résidents</a:t>
            </a:r>
          </a:p>
          <a:p>
            <a:pPr lvl="1" marL="666495" indent="-333247" defTabSz="373887">
              <a:spcBef>
                <a:spcPts val="2900"/>
              </a:spcBef>
              <a:defRPr sz="2943"/>
            </a:pPr>
            <a:r>
              <a:t>5-8 patrons (selon nombre total d’inscriptions ET selon types de clientèles:  santé mentale, obstétrique, pédiatrie…)</a:t>
            </a:r>
          </a:p>
          <a:p>
            <a:pPr lvl="1" marL="666495" indent="-333247" defTabSz="373887">
              <a:spcBef>
                <a:spcPts val="2900"/>
              </a:spcBef>
              <a:defRPr sz="2943"/>
            </a:pPr>
            <a:r>
              <a:t>une infirmière auxiliaire (à venir…)</a:t>
            </a:r>
          </a:p>
          <a:p>
            <a:pPr lvl="1" marL="666495" indent="-333247" defTabSz="373887">
              <a:spcBef>
                <a:spcPts val="2900"/>
              </a:spcBef>
              <a:defRPr sz="2943"/>
            </a:pPr>
            <a:r>
              <a:t>(les 3 IPS sont toutes dans la même équipe et travaillent comme les MD)</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prstGeom prst="rect">
            <a:avLst/>
          </a:prstGeom>
        </p:spPr>
        <p:txBody>
          <a:bodyPr/>
          <a:lstStyle/>
          <a:p>
            <a:pPr/>
            <a:r>
              <a:t>équipes (suite)</a:t>
            </a:r>
          </a:p>
        </p:txBody>
      </p:sp>
      <p:sp>
        <p:nvSpPr>
          <p:cNvPr id="143" name="Shape 143"/>
          <p:cNvSpPr/>
          <p:nvPr>
            <p:ph type="body" idx="1"/>
          </p:nvPr>
        </p:nvSpPr>
        <p:spPr>
          <a:prstGeom prst="rect">
            <a:avLst/>
          </a:prstGeom>
        </p:spPr>
        <p:txBody>
          <a:bodyPr/>
          <a:lstStyle/>
          <a:p>
            <a:pPr lvl="1" marL="437387" indent="-218693" defTabSz="245363">
              <a:spcBef>
                <a:spcPts val="1900"/>
              </a:spcBef>
              <a:defRPr sz="1932"/>
            </a:pPr>
            <a:r>
              <a:t>Équipe mauve: </a:t>
            </a:r>
          </a:p>
          <a:p>
            <a:pPr lvl="2" marL="656081" indent="-218693" defTabSz="245363">
              <a:spcBef>
                <a:spcPts val="1900"/>
              </a:spcBef>
              <a:defRPr sz="1932"/>
            </a:pPr>
            <a:r>
              <a:t>commis de la réception</a:t>
            </a:r>
          </a:p>
          <a:p>
            <a:pPr lvl="2" marL="656081" indent="-218693" defTabSz="245363">
              <a:spcBef>
                <a:spcPts val="1900"/>
              </a:spcBef>
              <a:defRPr sz="1932"/>
            </a:pPr>
            <a:r>
              <a:t>cliniques spécialisées </a:t>
            </a:r>
          </a:p>
          <a:p>
            <a:pPr lvl="1" marL="437387" indent="-218693" defTabSz="245363">
              <a:spcBef>
                <a:spcPts val="1900"/>
              </a:spcBef>
              <a:defRPr sz="1932"/>
            </a:pPr>
            <a:r>
              <a:t>Équipe orange:</a:t>
            </a:r>
          </a:p>
          <a:p>
            <a:pPr lvl="2" marL="656081" indent="-218693" defTabSz="245363">
              <a:spcBef>
                <a:spcPts val="1900"/>
              </a:spcBef>
              <a:defRPr sz="1932"/>
            </a:pPr>
            <a:r>
              <a:t>1 commis pour tous les professionnels autres que MD, IPS et infirmières cliniciennes des équipes</a:t>
            </a:r>
          </a:p>
          <a:p>
            <a:pPr lvl="3" marL="874775" indent="-218693" defTabSz="245363">
              <a:spcBef>
                <a:spcPts val="1900"/>
              </a:spcBef>
              <a:defRPr sz="1932"/>
            </a:pPr>
            <a:r>
              <a:t>pharmaciens</a:t>
            </a:r>
          </a:p>
          <a:p>
            <a:pPr lvl="3" marL="874775" indent="-218693" defTabSz="245363">
              <a:spcBef>
                <a:spcPts val="1900"/>
              </a:spcBef>
              <a:defRPr sz="1932"/>
            </a:pPr>
            <a:r>
              <a:t>inhalo</a:t>
            </a:r>
          </a:p>
          <a:p>
            <a:pPr lvl="3" marL="874775" indent="-218693" defTabSz="245363">
              <a:spcBef>
                <a:spcPts val="1900"/>
              </a:spcBef>
              <a:defRPr sz="1932"/>
            </a:pPr>
            <a:r>
              <a:t>TS</a:t>
            </a:r>
          </a:p>
          <a:p>
            <a:pPr lvl="3" marL="874775" indent="-218693" defTabSz="245363">
              <a:spcBef>
                <a:spcPts val="1900"/>
              </a:spcBef>
              <a:defRPr sz="1932"/>
            </a:pPr>
            <a:r>
              <a:t>psychologue</a:t>
            </a:r>
          </a:p>
          <a:p>
            <a:pPr lvl="3" marL="874775" indent="-218693" defTabSz="245363">
              <a:spcBef>
                <a:spcPts val="1900"/>
              </a:spcBef>
              <a:defRPr sz="1932"/>
            </a:pPr>
            <a:r>
              <a:t>nutri</a:t>
            </a:r>
          </a:p>
          <a:p>
            <a:pPr lvl="3" marL="874775" indent="-218693" defTabSz="245363">
              <a:spcBef>
                <a:spcPts val="1900"/>
              </a:spcBef>
              <a:defRPr sz="1932"/>
            </a:pPr>
            <a:r>
              <a:t>…</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Capture d’écran 2017-04-20 à 17.04.18.png"/>
          <p:cNvPicPr>
            <a:picLocks noChangeAspect="1"/>
          </p:cNvPicPr>
          <p:nvPr>
            <p:ph type="pic" idx="13"/>
          </p:nvPr>
        </p:nvPicPr>
        <p:blipFill>
          <a:blip r:embed="rId2">
            <a:extLst/>
          </a:blip>
          <a:srcRect l="337" t="0" r="337" b="0"/>
          <a:stretch>
            <a:fillRect/>
          </a:stretch>
        </p:blipFill>
        <p:spPr>
          <a:xfrm>
            <a:off x="271660" y="711200"/>
            <a:ext cx="12537678" cy="7072535"/>
          </a:xfrm>
          <a:prstGeom prst="rect">
            <a:avLst/>
          </a:prstGeom>
        </p:spPr>
      </p:pic>
      <p:sp>
        <p:nvSpPr>
          <p:cNvPr id="146" name="Shape 146"/>
          <p:cNvSpPr/>
          <p:nvPr>
            <p:ph type="title"/>
          </p:nvPr>
        </p:nvSpPr>
        <p:spPr>
          <a:xfrm>
            <a:off x="1308100" y="8121650"/>
            <a:ext cx="10464800" cy="1282700"/>
          </a:xfrm>
          <a:prstGeom prst="rect">
            <a:avLst/>
          </a:prstGeom>
        </p:spPr>
        <p:txBody>
          <a:bodyPr/>
          <a:lstStyle/>
          <a:p>
            <a:pPr/>
            <a:r>
              <a:t>Les équipes</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