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6" r:id="rId5"/>
    <p:sldId id="261" r:id="rId6"/>
    <p:sldId id="262" r:id="rId7"/>
    <p:sldId id="264" r:id="rId8"/>
    <p:sldId id="263" r:id="rId9"/>
    <p:sldId id="257" r:id="rId10"/>
    <p:sldId id="25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6B4F98EC-C6C7-4AB3-9245-F3A4B94F63BC}" type="datetimeFigureOut">
              <a:rPr lang="fr-CA" smtClean="0"/>
              <a:t>2017-04-26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6BD613C-4812-4918-81E7-B2D88DB07A14}" type="slidenum">
              <a:rPr lang="fr-CA" smtClean="0"/>
              <a:t>‹N°›</a:t>
            </a:fld>
            <a:endParaRPr lang="fr-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1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4F98EC-C6C7-4AB3-9245-F3A4B94F63BC}" type="datetimeFigureOut">
              <a:rPr lang="fr-CA" smtClean="0"/>
              <a:t>2017-04-26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6BD613C-4812-4918-81E7-B2D88DB07A14}" type="slidenum">
              <a:rPr lang="fr-CA" smtClean="0"/>
              <a:t>‹N°›</a:t>
            </a:fld>
            <a:endParaRPr lang="fr-CA"/>
          </a:p>
        </p:txBody>
      </p:sp>
    </p:spTree>
    <p:extLst>
      <p:ext uri="{BB962C8B-B14F-4D97-AF65-F5344CB8AC3E}">
        <p14:creationId xmlns:p14="http://schemas.microsoft.com/office/powerpoint/2010/main" val="37920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4F98EC-C6C7-4AB3-9245-F3A4B94F63BC}" type="datetimeFigureOut">
              <a:rPr lang="fr-CA" smtClean="0"/>
              <a:t>2017-04-26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6BD613C-4812-4918-81E7-B2D88DB07A14}" type="slidenum">
              <a:rPr lang="fr-CA" smtClean="0"/>
              <a:t>‹N°›</a:t>
            </a:fld>
            <a:endParaRPr lang="fr-C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25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4F98EC-C6C7-4AB3-9245-F3A4B94F63BC}" type="datetimeFigureOut">
              <a:rPr lang="fr-CA" smtClean="0"/>
              <a:t>2017-04-26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6BD613C-4812-4918-81E7-B2D88DB07A14}" type="slidenum">
              <a:rPr lang="fr-CA" smtClean="0"/>
              <a:t>‹N°›</a:t>
            </a:fld>
            <a:endParaRPr lang="fr-CA"/>
          </a:p>
        </p:txBody>
      </p:sp>
    </p:spTree>
    <p:extLst>
      <p:ext uri="{BB962C8B-B14F-4D97-AF65-F5344CB8AC3E}">
        <p14:creationId xmlns:p14="http://schemas.microsoft.com/office/powerpoint/2010/main" val="163936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B4F98EC-C6C7-4AB3-9245-F3A4B94F63BC}" type="datetimeFigureOut">
              <a:rPr lang="fr-CA" smtClean="0"/>
              <a:t>2017-04-26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6BD613C-4812-4918-81E7-B2D88DB07A14}" type="slidenum">
              <a:rPr lang="fr-CA" smtClean="0"/>
              <a:t>‹N°›</a:t>
            </a:fld>
            <a:endParaRPr lang="fr-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601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B4F98EC-C6C7-4AB3-9245-F3A4B94F63BC}" type="datetimeFigureOut">
              <a:rPr lang="fr-CA" smtClean="0"/>
              <a:t>2017-04-26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6BD613C-4812-4918-81E7-B2D88DB07A14}" type="slidenum">
              <a:rPr lang="fr-CA" smtClean="0"/>
              <a:t>‹N°›</a:t>
            </a:fld>
            <a:endParaRPr lang="fr-CA"/>
          </a:p>
        </p:txBody>
      </p:sp>
    </p:spTree>
    <p:extLst>
      <p:ext uri="{BB962C8B-B14F-4D97-AF65-F5344CB8AC3E}">
        <p14:creationId xmlns:p14="http://schemas.microsoft.com/office/powerpoint/2010/main" val="485123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Modifiez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B4F98EC-C6C7-4AB3-9245-F3A4B94F63BC}" type="datetimeFigureOut">
              <a:rPr lang="fr-CA" smtClean="0"/>
              <a:t>2017-04-26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6BD613C-4812-4918-81E7-B2D88DB07A14}" type="slidenum">
              <a:rPr lang="fr-CA" smtClean="0"/>
              <a:t>‹N°›</a:t>
            </a:fld>
            <a:endParaRPr lang="fr-CA"/>
          </a:p>
        </p:txBody>
      </p:sp>
    </p:spTree>
    <p:extLst>
      <p:ext uri="{BB962C8B-B14F-4D97-AF65-F5344CB8AC3E}">
        <p14:creationId xmlns:p14="http://schemas.microsoft.com/office/powerpoint/2010/main" val="41298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B4F98EC-C6C7-4AB3-9245-F3A4B94F63BC}" type="datetimeFigureOut">
              <a:rPr lang="fr-CA" smtClean="0"/>
              <a:t>2017-04-26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6BD613C-4812-4918-81E7-B2D88DB07A14}" type="slidenum">
              <a:rPr lang="fr-CA" smtClean="0"/>
              <a:t>‹N°›</a:t>
            </a:fld>
            <a:endParaRPr lang="fr-CA"/>
          </a:p>
        </p:txBody>
      </p:sp>
    </p:spTree>
    <p:extLst>
      <p:ext uri="{BB962C8B-B14F-4D97-AF65-F5344CB8AC3E}">
        <p14:creationId xmlns:p14="http://schemas.microsoft.com/office/powerpoint/2010/main" val="72255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F98EC-C6C7-4AB3-9245-F3A4B94F63BC}" type="datetimeFigureOut">
              <a:rPr lang="fr-CA" smtClean="0"/>
              <a:t>2017-04-26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6BD613C-4812-4918-81E7-B2D88DB07A14}" type="slidenum">
              <a:rPr lang="fr-CA" smtClean="0"/>
              <a:t>‹N°›</a:t>
            </a:fld>
            <a:endParaRPr lang="fr-CA"/>
          </a:p>
        </p:txBody>
      </p:sp>
    </p:spTree>
    <p:extLst>
      <p:ext uri="{BB962C8B-B14F-4D97-AF65-F5344CB8AC3E}">
        <p14:creationId xmlns:p14="http://schemas.microsoft.com/office/powerpoint/2010/main" val="199824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B4F98EC-C6C7-4AB3-9245-F3A4B94F63BC}" type="datetimeFigureOut">
              <a:rPr lang="fr-CA" smtClean="0"/>
              <a:t>2017-04-26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6BD613C-4812-4918-81E7-B2D88DB07A14}" type="slidenum">
              <a:rPr lang="fr-CA" smtClean="0"/>
              <a:t>‹N°›</a:t>
            </a:fld>
            <a:endParaRPr lang="fr-CA"/>
          </a:p>
        </p:txBody>
      </p:sp>
    </p:spTree>
    <p:extLst>
      <p:ext uri="{BB962C8B-B14F-4D97-AF65-F5344CB8AC3E}">
        <p14:creationId xmlns:p14="http://schemas.microsoft.com/office/powerpoint/2010/main" val="335231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B4F98EC-C6C7-4AB3-9245-F3A4B94F63BC}" type="datetimeFigureOut">
              <a:rPr lang="fr-CA" smtClean="0"/>
              <a:t>2017-04-26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6BD613C-4812-4918-81E7-B2D88DB07A14}" type="slidenum">
              <a:rPr lang="fr-CA" smtClean="0"/>
              <a:t>‹N°›</a:t>
            </a:fld>
            <a:endParaRPr lang="fr-C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9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4F98EC-C6C7-4AB3-9245-F3A4B94F63BC}" type="datetimeFigureOut">
              <a:rPr lang="fr-CA" smtClean="0"/>
              <a:t>2017-04-26</a:t>
            </a:fld>
            <a:endParaRPr lang="fr-C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C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6BD613C-4812-4918-81E7-B2D88DB07A14}" type="slidenum">
              <a:rPr lang="fr-CA" smtClean="0"/>
              <a:t>‹N°›</a:t>
            </a:fld>
            <a:endParaRPr lang="fr-C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338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Accès adapté</a:t>
            </a:r>
            <a:endParaRPr lang="fr-CA" dirty="0"/>
          </a:p>
        </p:txBody>
      </p:sp>
      <p:sp>
        <p:nvSpPr>
          <p:cNvPr id="3" name="Sous-titre 2"/>
          <p:cNvSpPr>
            <a:spLocks noGrp="1"/>
          </p:cNvSpPr>
          <p:nvPr>
            <p:ph type="subTitle" idx="1"/>
          </p:nvPr>
        </p:nvSpPr>
        <p:spPr/>
        <p:txBody>
          <a:bodyPr/>
          <a:lstStyle/>
          <a:p>
            <a:r>
              <a:rPr lang="fr-CA" dirty="0" smtClean="0"/>
              <a:t>CUMF Notre-Dame</a:t>
            </a:r>
          </a:p>
          <a:p>
            <a:r>
              <a:rPr lang="fr-CA" dirty="0" smtClean="0"/>
              <a:t>CP 28-4-2017</a:t>
            </a:r>
            <a:endParaRPr lang="fr-CA" dirty="0"/>
          </a:p>
        </p:txBody>
      </p:sp>
    </p:spTree>
    <p:extLst>
      <p:ext uri="{BB962C8B-B14F-4D97-AF65-F5344CB8AC3E}">
        <p14:creationId xmlns:p14="http://schemas.microsoft.com/office/powerpoint/2010/main" val="1390455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 final</a:t>
            </a:r>
            <a:endParaRPr lang="fr-CA" dirty="0"/>
          </a:p>
        </p:txBody>
      </p:sp>
      <p:sp>
        <p:nvSpPr>
          <p:cNvPr id="3" name="Espace réservé du contenu 2"/>
          <p:cNvSpPr>
            <a:spLocks noGrp="1"/>
          </p:cNvSpPr>
          <p:nvPr>
            <p:ph idx="1"/>
          </p:nvPr>
        </p:nvSpPr>
        <p:spPr/>
        <p:txBody>
          <a:bodyPr/>
          <a:lstStyle/>
          <a:p>
            <a:r>
              <a:rPr lang="fr-CA" dirty="0" smtClean="0"/>
              <a:t>Somme toute: Plutôt facile. Pas de résistance des résidents.</a:t>
            </a:r>
          </a:p>
          <a:p>
            <a:r>
              <a:rPr lang="fr-CA" dirty="0" smtClean="0"/>
              <a:t>Avantages surpasse les inconvénients</a:t>
            </a:r>
          </a:p>
          <a:p>
            <a:r>
              <a:rPr lang="fr-CA" dirty="0" smtClean="0"/>
              <a:t>Demande une réorganisation</a:t>
            </a:r>
            <a:r>
              <a:rPr lang="fr-CA" dirty="0"/>
              <a:t> </a:t>
            </a:r>
            <a:r>
              <a:rPr lang="fr-CA" dirty="0" smtClean="0"/>
              <a:t>et un travail multidisciplinaire.</a:t>
            </a:r>
            <a:endParaRPr lang="fr-CA" dirty="0"/>
          </a:p>
        </p:txBody>
      </p:sp>
      <p:sp>
        <p:nvSpPr>
          <p:cNvPr id="4" name="Rectangle 3"/>
          <p:cNvSpPr/>
          <p:nvPr/>
        </p:nvSpPr>
        <p:spPr>
          <a:xfrm>
            <a:off x="3048000" y="2305616"/>
            <a:ext cx="6096000" cy="861774"/>
          </a:xfrm>
          <a:prstGeom prst="rect">
            <a:avLst/>
          </a:prstGeom>
        </p:spPr>
        <p:txBody>
          <a:bodyPr>
            <a:spAutoFit/>
          </a:bodyPr>
          <a:lstStyle/>
          <a:p>
            <a:pPr>
              <a:defRPr/>
            </a:pPr>
            <a:endParaRPr lang="fr-CA" sz="3200" dirty="0"/>
          </a:p>
          <a:p>
            <a:pPr lvl="1" fontAlgn="auto">
              <a:spcAft>
                <a:spcPts val="0"/>
              </a:spcAft>
              <a:defRPr/>
            </a:pPr>
            <a:r>
              <a:rPr lang="fr-CA" dirty="0"/>
              <a:t>	</a:t>
            </a:r>
            <a:endParaRPr lang="fr-CA" dirty="0"/>
          </a:p>
        </p:txBody>
      </p:sp>
    </p:spTree>
    <p:extLst>
      <p:ext uri="{BB962C8B-B14F-4D97-AF65-F5344CB8AC3E}">
        <p14:creationId xmlns:p14="http://schemas.microsoft.com/office/powerpoint/2010/main" val="2423160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Avant Accès adapté</a:t>
            </a:r>
            <a:endParaRPr lang="fr-CA" dirty="0"/>
          </a:p>
        </p:txBody>
      </p:sp>
      <p:sp>
        <p:nvSpPr>
          <p:cNvPr id="3" name="Espace réservé du contenu 2"/>
          <p:cNvSpPr>
            <a:spLocks noGrp="1"/>
          </p:cNvSpPr>
          <p:nvPr>
            <p:ph idx="1"/>
          </p:nvPr>
        </p:nvSpPr>
        <p:spPr/>
        <p:txBody>
          <a:bodyPr/>
          <a:lstStyle/>
          <a:p>
            <a:r>
              <a:rPr lang="fr-CA" dirty="0" smtClean="0"/>
              <a:t>RV via la Liste attente: Tous les patients sortaient du bureau avec une feuille bleue indiquant le mois du prochain RV et était mis sur la liste d’attente.</a:t>
            </a:r>
          </a:p>
          <a:p>
            <a:r>
              <a:rPr lang="fr-CA" dirty="0" smtClean="0"/>
              <a:t>Il y avait rarement des trous libres pour les patients avec problèmes aigus. Patients venaient au SRV et voyaient un autre résident.</a:t>
            </a:r>
          </a:p>
          <a:p>
            <a:r>
              <a:rPr lang="fr-CA" dirty="0" smtClean="0"/>
              <a:t>Plages libres souvent non comblées suite à annulation du patient la veille ou l’avant-veille.</a:t>
            </a:r>
          </a:p>
          <a:p>
            <a:endParaRPr lang="fr-CA" dirty="0"/>
          </a:p>
        </p:txBody>
      </p:sp>
    </p:spTree>
    <p:extLst>
      <p:ext uri="{BB962C8B-B14F-4D97-AF65-F5344CB8AC3E}">
        <p14:creationId xmlns:p14="http://schemas.microsoft.com/office/powerpoint/2010/main" val="646575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Accès Adapté</a:t>
            </a:r>
            <a:endParaRPr lang="fr-CA" dirty="0"/>
          </a:p>
        </p:txBody>
      </p:sp>
      <p:sp>
        <p:nvSpPr>
          <p:cNvPr id="3" name="Espace réservé du contenu 2"/>
          <p:cNvSpPr>
            <a:spLocks noGrp="1"/>
          </p:cNvSpPr>
          <p:nvPr>
            <p:ph idx="1"/>
          </p:nvPr>
        </p:nvSpPr>
        <p:spPr>
          <a:xfrm>
            <a:off x="1024128" y="2001795"/>
            <a:ext cx="9720073" cy="4307565"/>
          </a:xfrm>
        </p:spPr>
        <p:txBody>
          <a:bodyPr>
            <a:normAutofit lnSpcReduction="10000"/>
          </a:bodyPr>
          <a:lstStyle/>
          <a:p>
            <a:pPr fontAlgn="auto">
              <a:spcAft>
                <a:spcPts val="0"/>
              </a:spcAft>
              <a:defRPr/>
            </a:pPr>
            <a:r>
              <a:rPr lang="fr-CA" dirty="0" smtClean="0"/>
              <a:t>- Accès adapté pour tous en même temps: médecins, infirmières, IPSPL et résidents</a:t>
            </a:r>
          </a:p>
          <a:p>
            <a:pPr fontAlgn="auto">
              <a:spcAft>
                <a:spcPts val="0"/>
              </a:spcAft>
              <a:defRPr/>
            </a:pPr>
            <a:r>
              <a:rPr lang="fr-CA" dirty="0" smtClean="0"/>
              <a:t>- En même temps que réorganisation du travail: patient vu au bon moment par la bonne personne. Réorganisation système RV. Réorganisation travaille interdisciplinaire.</a:t>
            </a:r>
          </a:p>
          <a:p>
            <a:pPr fontAlgn="auto">
              <a:spcAft>
                <a:spcPts val="0"/>
              </a:spcAft>
              <a:defRPr/>
            </a:pPr>
            <a:r>
              <a:rPr lang="fr-CA" dirty="0" smtClean="0"/>
              <a:t>- Ouverture </a:t>
            </a:r>
            <a:r>
              <a:rPr lang="fr-CA" dirty="0"/>
              <a:t>des plages horaires à toutes les semaines avec un décalage de 3 semaines pour les rendez-vous réguliers</a:t>
            </a:r>
          </a:p>
          <a:p>
            <a:pPr fontAlgn="auto">
              <a:spcAft>
                <a:spcPts val="0"/>
              </a:spcAft>
              <a:defRPr/>
            </a:pPr>
            <a:r>
              <a:rPr lang="fr-CA" dirty="0" smtClean="0"/>
              <a:t>- Ouverture </a:t>
            </a:r>
            <a:r>
              <a:rPr lang="fr-CA" dirty="0"/>
              <a:t>des plages horaires à toutes les semaines avec un décalage de 8 semaines pour les rendez-vous en obstétrique et pédiatrique afin qu’ils puissent prendre leur prochain rendez-vous à la fin de la </a:t>
            </a:r>
            <a:r>
              <a:rPr lang="fr-CA" dirty="0" smtClean="0"/>
              <a:t>consultation. Et pour patient de liste attente.</a:t>
            </a:r>
          </a:p>
          <a:p>
            <a:pPr fontAlgn="auto">
              <a:spcAft>
                <a:spcPts val="0"/>
              </a:spcAft>
              <a:defRPr/>
            </a:pPr>
            <a:r>
              <a:rPr lang="fr-CA" dirty="0" smtClean="0"/>
              <a:t>- Donc: Exception de liste attente: Suivi de Grossesse,  </a:t>
            </a:r>
            <a:r>
              <a:rPr lang="fr-CA" dirty="0" err="1" smtClean="0"/>
              <a:t>ABCDaire</a:t>
            </a:r>
            <a:r>
              <a:rPr lang="fr-CA" dirty="0" smtClean="0"/>
              <a:t> de 0 à 1 an,  Cas AT-CSST qui doivent être vu à une date fixe. Attention de demeurer dans l’exception!</a:t>
            </a:r>
          </a:p>
          <a:p>
            <a:endParaRPr lang="fr-CA" dirty="0"/>
          </a:p>
        </p:txBody>
      </p:sp>
    </p:spTree>
    <p:extLst>
      <p:ext uri="{BB962C8B-B14F-4D97-AF65-F5344CB8AC3E}">
        <p14:creationId xmlns:p14="http://schemas.microsoft.com/office/powerpoint/2010/main" val="235997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Accès Adapté</a:t>
            </a:r>
            <a:endParaRPr lang="fr-CA" dirty="0"/>
          </a:p>
        </p:txBody>
      </p:sp>
      <p:sp>
        <p:nvSpPr>
          <p:cNvPr id="3" name="Espace réservé du contenu 2"/>
          <p:cNvSpPr>
            <a:spLocks noGrp="1"/>
          </p:cNvSpPr>
          <p:nvPr>
            <p:ph idx="1"/>
          </p:nvPr>
        </p:nvSpPr>
        <p:spPr/>
        <p:txBody>
          <a:bodyPr/>
          <a:lstStyle/>
          <a:p>
            <a:r>
              <a:rPr lang="fr-CA" dirty="0" smtClean="0"/>
              <a:t>-AA: visons au moins 80% plage libre</a:t>
            </a:r>
          </a:p>
          <a:p>
            <a:r>
              <a:rPr lang="fr-CA" dirty="0"/>
              <a:t> </a:t>
            </a:r>
            <a:r>
              <a:rPr lang="fr-CA" dirty="0" smtClean="0"/>
              <a:t>Max 20% comblés par exception</a:t>
            </a:r>
          </a:p>
          <a:p>
            <a:pPr marL="0" indent="0">
              <a:buNone/>
            </a:pPr>
            <a:r>
              <a:rPr lang="fr-CA" dirty="0"/>
              <a:t> </a:t>
            </a:r>
            <a:r>
              <a:rPr lang="fr-CA" dirty="0" smtClean="0"/>
              <a:t> Reste des plages comblées par RV rapide (pas nécessairement un patient du résident)</a:t>
            </a:r>
          </a:p>
          <a:p>
            <a:endParaRPr lang="fr-CA" dirty="0"/>
          </a:p>
          <a:p>
            <a:r>
              <a:rPr lang="fr-CA" dirty="0" smtClean="0"/>
              <a:t>-Attribution </a:t>
            </a:r>
            <a:r>
              <a:rPr lang="fr-CA" dirty="0"/>
              <a:t>des patients en juillet en AA. Donc lorsqu’un patient appelle pour un RV, le premier résident libre devient le médecin traitant. Ou si patient nouvellement orphelin vient au SRV: le résident le prend en </a:t>
            </a:r>
            <a:r>
              <a:rPr lang="fr-CA" dirty="0" smtClean="0"/>
              <a:t>charge.</a:t>
            </a:r>
            <a:endParaRPr lang="fr-CA" dirty="0"/>
          </a:p>
          <a:p>
            <a:endParaRPr lang="fr-CA" dirty="0"/>
          </a:p>
        </p:txBody>
      </p:sp>
    </p:spTree>
    <p:extLst>
      <p:ext uri="{BB962C8B-B14F-4D97-AF65-F5344CB8AC3E}">
        <p14:creationId xmlns:p14="http://schemas.microsoft.com/office/powerpoint/2010/main" val="429492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Accès adapté: Base et prémisses</a:t>
            </a:r>
            <a:endParaRPr lang="fr-CA" dirty="0"/>
          </a:p>
        </p:txBody>
      </p:sp>
      <p:sp>
        <p:nvSpPr>
          <p:cNvPr id="3" name="Espace réservé du contenu 2"/>
          <p:cNvSpPr>
            <a:spLocks noGrp="1"/>
          </p:cNvSpPr>
          <p:nvPr>
            <p:ph idx="1"/>
          </p:nvPr>
        </p:nvSpPr>
        <p:spPr/>
        <p:txBody>
          <a:bodyPr/>
          <a:lstStyle/>
          <a:p>
            <a:r>
              <a:rPr lang="fr-CA" dirty="0" smtClean="0"/>
              <a:t>-Dépend des lignes téléphoniques: doivent être accessibles!!!</a:t>
            </a:r>
          </a:p>
          <a:p>
            <a:pPr fontAlgn="auto">
              <a:spcAft>
                <a:spcPts val="0"/>
              </a:spcAft>
              <a:defRPr/>
            </a:pPr>
            <a:r>
              <a:rPr lang="fr-CA" dirty="0" smtClean="0"/>
              <a:t>-Changement du culture: </a:t>
            </a:r>
          </a:p>
          <a:p>
            <a:pPr fontAlgn="auto">
              <a:spcAft>
                <a:spcPts val="0"/>
              </a:spcAft>
              <a:defRPr/>
            </a:pPr>
            <a:r>
              <a:rPr lang="fr-CA" dirty="0" smtClean="0"/>
              <a:t>A)Les résidents </a:t>
            </a:r>
            <a:r>
              <a:rPr lang="fr-CA" dirty="0"/>
              <a:t>informent leurs patients que </a:t>
            </a:r>
            <a:r>
              <a:rPr lang="fr-CA" dirty="0" smtClean="0"/>
              <a:t>certains suivis </a:t>
            </a:r>
            <a:r>
              <a:rPr lang="fr-CA" dirty="0"/>
              <a:t>médicaux peuvent se faire aux 18 mois et plus</a:t>
            </a:r>
            <a:r>
              <a:rPr lang="fr-CA" dirty="0" smtClean="0"/>
              <a:t>. On oublie l’examen annuel…. On Px en conséquence</a:t>
            </a:r>
          </a:p>
          <a:p>
            <a:pPr fontAlgn="auto">
              <a:spcAft>
                <a:spcPts val="0"/>
              </a:spcAft>
              <a:defRPr/>
            </a:pPr>
            <a:r>
              <a:rPr lang="fr-CA" dirty="0"/>
              <a:t>B</a:t>
            </a:r>
            <a:r>
              <a:rPr lang="fr-CA" dirty="0" smtClean="0"/>
              <a:t>) Patient responsabilisé dans la prise de son RV</a:t>
            </a:r>
          </a:p>
          <a:p>
            <a:pPr fontAlgn="auto">
              <a:spcAft>
                <a:spcPts val="0"/>
              </a:spcAft>
              <a:defRPr/>
            </a:pPr>
            <a:r>
              <a:rPr lang="fr-CA" dirty="0"/>
              <a:t>C</a:t>
            </a:r>
            <a:r>
              <a:rPr lang="fr-CA" dirty="0" smtClean="0"/>
              <a:t>) Les résidents </a:t>
            </a:r>
            <a:r>
              <a:rPr lang="fr-CA" dirty="0"/>
              <a:t>sensibilisent leurs patients au travail </a:t>
            </a:r>
            <a:r>
              <a:rPr lang="fr-CA" dirty="0" smtClean="0"/>
              <a:t>interprofessionnel</a:t>
            </a:r>
          </a:p>
          <a:p>
            <a:pPr fontAlgn="auto">
              <a:spcAft>
                <a:spcPts val="0"/>
              </a:spcAft>
              <a:defRPr/>
            </a:pPr>
            <a:r>
              <a:rPr lang="fr-CA" dirty="0" smtClean="0"/>
              <a:t>- Accès des résidents: doivent être présents. Bureaux favorisés.</a:t>
            </a:r>
          </a:p>
        </p:txBody>
      </p:sp>
    </p:spTree>
    <p:extLst>
      <p:ext uri="{BB962C8B-B14F-4D97-AF65-F5344CB8AC3E}">
        <p14:creationId xmlns:p14="http://schemas.microsoft.com/office/powerpoint/2010/main" val="119419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Avantages</a:t>
            </a:r>
            <a:endParaRPr lang="fr-CA" dirty="0"/>
          </a:p>
        </p:txBody>
      </p:sp>
      <p:sp>
        <p:nvSpPr>
          <p:cNvPr id="3" name="Espace réservé du contenu 2"/>
          <p:cNvSpPr>
            <a:spLocks noGrp="1"/>
          </p:cNvSpPr>
          <p:nvPr>
            <p:ph idx="1"/>
          </p:nvPr>
        </p:nvSpPr>
        <p:spPr/>
        <p:txBody>
          <a:bodyPr/>
          <a:lstStyle/>
          <a:p>
            <a:r>
              <a:rPr lang="fr-CA" dirty="0" smtClean="0"/>
              <a:t>-Patient vu en temps opportun</a:t>
            </a:r>
          </a:p>
          <a:p>
            <a:r>
              <a:rPr lang="fr-CA" dirty="0" smtClean="0"/>
              <a:t>-Continuité de soins pour problème aiguë</a:t>
            </a:r>
          </a:p>
          <a:p>
            <a:r>
              <a:rPr lang="fr-CA" dirty="0" smtClean="0"/>
              <a:t>-Plages pleines donc exposition maximisée (Les plages peuvent être comblées par du SRV lorsque les patients cédulés annulent la veille ou plages pour voir des suivis de cas intéressants vu au SRV)</a:t>
            </a:r>
          </a:p>
          <a:p>
            <a:r>
              <a:rPr lang="fr-CA" dirty="0" smtClean="0"/>
              <a:t>-Moins de no show si RV pris par patient peu de temps avant</a:t>
            </a:r>
          </a:p>
          <a:p>
            <a:r>
              <a:rPr lang="fr-CA" dirty="0"/>
              <a:t>-</a:t>
            </a:r>
            <a:r>
              <a:rPr lang="fr-CA" dirty="0" smtClean="0"/>
              <a:t>Font comme les médecins superviseurs.</a:t>
            </a:r>
            <a:r>
              <a:rPr lang="fr-CA" dirty="0"/>
              <a:t> Déjà dans le bain pour leur pratique future pratique future. </a:t>
            </a:r>
          </a:p>
        </p:txBody>
      </p:sp>
    </p:spTree>
    <p:extLst>
      <p:ext uri="{BB962C8B-B14F-4D97-AF65-F5344CB8AC3E}">
        <p14:creationId xmlns:p14="http://schemas.microsoft.com/office/powerpoint/2010/main" val="905286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Embuches</a:t>
            </a:r>
            <a:endParaRPr lang="fr-CA" dirty="0"/>
          </a:p>
        </p:txBody>
      </p:sp>
      <p:sp>
        <p:nvSpPr>
          <p:cNvPr id="3" name="Espace réservé du contenu 2"/>
          <p:cNvSpPr>
            <a:spLocks noGrp="1"/>
          </p:cNvSpPr>
          <p:nvPr>
            <p:ph idx="1"/>
          </p:nvPr>
        </p:nvSpPr>
        <p:spPr/>
        <p:txBody>
          <a:bodyPr/>
          <a:lstStyle/>
          <a:p>
            <a:r>
              <a:rPr lang="fr-CA" dirty="0" smtClean="0"/>
              <a:t>- Attention EMP-md préventive qui peut être escamotée par le résident. </a:t>
            </a:r>
          </a:p>
          <a:p>
            <a:r>
              <a:rPr lang="fr-CA" dirty="0" smtClean="0"/>
              <a:t>Plan: Apprendre l’art de concilier les deux. De bien prioriser.</a:t>
            </a:r>
          </a:p>
          <a:p>
            <a:r>
              <a:rPr lang="fr-CA" dirty="0" smtClean="0"/>
              <a:t>- Perte de suivi de certains patients vulnérables.</a:t>
            </a:r>
          </a:p>
          <a:p>
            <a:r>
              <a:rPr lang="fr-CA" dirty="0" smtClean="0"/>
              <a:t>- L’effet </a:t>
            </a:r>
            <a:r>
              <a:rPr lang="fr-CA" dirty="0"/>
              <a:t>pervers d’une trop </a:t>
            </a:r>
            <a:r>
              <a:rPr lang="fr-CA" dirty="0" smtClean="0"/>
              <a:t>grande accessibilité</a:t>
            </a:r>
            <a:r>
              <a:rPr lang="fr-CA" dirty="0"/>
              <a:t>: les absences augmentent: Le patient qui annule a un RV la semaine même ou la suivante. </a:t>
            </a:r>
            <a:r>
              <a:rPr lang="fr-CA" dirty="0" smtClean="0"/>
              <a:t> (mais moindre qu’avant)</a:t>
            </a:r>
          </a:p>
          <a:p>
            <a:endParaRPr lang="fr-CA" dirty="0"/>
          </a:p>
          <a:p>
            <a:endParaRPr lang="fr-CA" dirty="0"/>
          </a:p>
        </p:txBody>
      </p:sp>
    </p:spTree>
    <p:extLst>
      <p:ext uri="{BB962C8B-B14F-4D97-AF65-F5344CB8AC3E}">
        <p14:creationId xmlns:p14="http://schemas.microsoft.com/office/powerpoint/2010/main" val="287151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Embûche: manque de patients!</a:t>
            </a:r>
            <a:endParaRPr lang="fr-CA" dirty="0"/>
          </a:p>
        </p:txBody>
      </p:sp>
      <p:sp>
        <p:nvSpPr>
          <p:cNvPr id="3" name="Espace réservé du contenu 2"/>
          <p:cNvSpPr>
            <a:spLocks noGrp="1"/>
          </p:cNvSpPr>
          <p:nvPr>
            <p:ph idx="1"/>
          </p:nvPr>
        </p:nvSpPr>
        <p:spPr/>
        <p:txBody>
          <a:bodyPr/>
          <a:lstStyle/>
          <a:p>
            <a:r>
              <a:rPr lang="fr-CA" dirty="0" smtClean="0"/>
              <a:t>On est monté de 24 à 29 résidents : trop de SRV dans les plages d’AA et manque de patients pour le suivi.</a:t>
            </a:r>
          </a:p>
          <a:p>
            <a:r>
              <a:rPr lang="fr-CA" dirty="0" smtClean="0"/>
              <a:t>Plan: </a:t>
            </a:r>
          </a:p>
          <a:p>
            <a:r>
              <a:rPr lang="fr-CA" dirty="0" smtClean="0"/>
              <a:t>Tableau hebdomadaire des disponibilités des plages des résidents</a:t>
            </a:r>
          </a:p>
          <a:p>
            <a:r>
              <a:rPr lang="fr-CA" dirty="0" smtClean="0"/>
              <a:t>Nouveaux patients  du GAMF: attente avec CIUSSS</a:t>
            </a:r>
          </a:p>
          <a:p>
            <a:r>
              <a:rPr lang="fr-CA" dirty="0" smtClean="0"/>
              <a:t>Transfert de patients des médecins qui prennent leur retraite</a:t>
            </a:r>
          </a:p>
          <a:p>
            <a:r>
              <a:rPr lang="fr-CA" dirty="0" smtClean="0"/>
              <a:t>DME(MYLE): Pas de liste de patients des résidents disponibles pour savoir combien de patients ils suivent. Liste parallèle?</a:t>
            </a:r>
            <a:endParaRPr lang="fr-CA" dirty="0"/>
          </a:p>
        </p:txBody>
      </p:sp>
    </p:spTree>
    <p:extLst>
      <p:ext uri="{BB962C8B-B14F-4D97-AF65-F5344CB8AC3E}">
        <p14:creationId xmlns:p14="http://schemas.microsoft.com/office/powerpoint/2010/main" val="77804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Embûche: Accessibilité des résidents</a:t>
            </a:r>
            <a:endParaRPr lang="fr-CA" dirty="0"/>
          </a:p>
        </p:txBody>
      </p:sp>
      <p:sp>
        <p:nvSpPr>
          <p:cNvPr id="3" name="Espace réservé du contenu 2"/>
          <p:cNvSpPr>
            <a:spLocks noGrp="1"/>
          </p:cNvSpPr>
          <p:nvPr>
            <p:ph idx="1"/>
          </p:nvPr>
        </p:nvSpPr>
        <p:spPr/>
        <p:txBody>
          <a:bodyPr/>
          <a:lstStyle/>
          <a:p>
            <a:r>
              <a:rPr lang="fr-CA" dirty="0" smtClean="0"/>
              <a:t>Accès des résidents: Demeure difficile…..</a:t>
            </a:r>
          </a:p>
          <a:p>
            <a:r>
              <a:rPr lang="fr-CA" dirty="0" smtClean="0"/>
              <a:t>Mois de nuit, 2 mois de région, vacances, congrès, congé maladie, congé maternité</a:t>
            </a:r>
          </a:p>
          <a:p>
            <a:r>
              <a:rPr lang="fr-CA" dirty="0" smtClean="0"/>
              <a:t>Bloc UMF: Ok</a:t>
            </a:r>
          </a:p>
          <a:p>
            <a:pPr marL="0" indent="0">
              <a:buNone/>
            </a:pPr>
            <a:r>
              <a:rPr lang="fr-CA" dirty="0" smtClean="0"/>
              <a:t> Plus difficile en continuité car moins de bureaux</a:t>
            </a:r>
          </a:p>
          <a:p>
            <a:pPr marL="0" indent="0">
              <a:buNone/>
            </a:pPr>
            <a:r>
              <a:rPr lang="fr-CA" dirty="0" smtClean="0"/>
              <a:t> Pire si bloc de 3 mois….</a:t>
            </a:r>
          </a:p>
        </p:txBody>
      </p:sp>
    </p:spTree>
    <p:extLst>
      <p:ext uri="{BB962C8B-B14F-4D97-AF65-F5344CB8AC3E}">
        <p14:creationId xmlns:p14="http://schemas.microsoft.com/office/powerpoint/2010/main" val="1674670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1672</TotalTime>
  <Words>680</Words>
  <Application>Microsoft Office PowerPoint</Application>
  <PresentationFormat>Grand écran</PresentationFormat>
  <Paragraphs>56</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Tw Cen MT</vt:lpstr>
      <vt:lpstr>Tw Cen MT Condensed</vt:lpstr>
      <vt:lpstr>Wingdings 3</vt:lpstr>
      <vt:lpstr>Intégral</vt:lpstr>
      <vt:lpstr>Accès adapté</vt:lpstr>
      <vt:lpstr>Avant Accès adapté</vt:lpstr>
      <vt:lpstr>Accès Adapté</vt:lpstr>
      <vt:lpstr>Accès Adapté</vt:lpstr>
      <vt:lpstr>Accès adapté: Base et prémisses</vt:lpstr>
      <vt:lpstr>Avantages</vt:lpstr>
      <vt:lpstr>Embuches</vt:lpstr>
      <vt:lpstr>Embûche: manque de patients!</vt:lpstr>
      <vt:lpstr>Embûche: Accessibilité des résidents</vt:lpstr>
      <vt:lpstr>Au final</vt:lpstr>
    </vt:vector>
  </TitlesOfParts>
  <Company>CSSS Jeanne-Mance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Accès adapté</dc:title>
  <dc:creator>Genevieve Dequoy</dc:creator>
  <cp:lastModifiedBy>Genevieve Dequoy</cp:lastModifiedBy>
  <cp:revision>12</cp:revision>
  <dcterms:created xsi:type="dcterms:W3CDTF">2017-04-26T17:28:32Z</dcterms:created>
  <dcterms:modified xsi:type="dcterms:W3CDTF">2017-04-27T21:21:15Z</dcterms:modified>
</cp:coreProperties>
</file>