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81" r:id="rId4"/>
    <p:sldId id="282" r:id="rId5"/>
    <p:sldId id="284" r:id="rId6"/>
    <p:sldId id="286" r:id="rId7"/>
    <p:sldId id="287" r:id="rId8"/>
    <p:sldId id="28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belle Tardif" initials="" lastIdx="3" clrIdx="0"/>
  <p:cmAuthor id="1" name="De La Chevrotière Hugues" initials="DLC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/>
    <p:restoredTop sz="94613"/>
  </p:normalViewPr>
  <p:slideViewPr>
    <p:cSldViewPr snapToGrid="0" snapToObjects="1">
      <p:cViewPr>
        <p:scale>
          <a:sx n="80" d="100"/>
          <a:sy n="80" d="100"/>
        </p:scale>
        <p:origin x="-124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A0BF4-A3A0-BB48-9D68-B56724E0DBA4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8F2BB-12B5-5D40-8219-4D6A4503F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75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4F18A-7972-DC41-918A-D74F57C40C2E}" type="datetimeFigureOut">
              <a:rPr lang="fr-FR" smtClean="0"/>
              <a:t>27/04/2017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2519-7D37-0C4C-BAD5-CA1ADDA52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4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4/27/2017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SAPA</a:t>
            </a:r>
            <a:br>
              <a:rPr lang="fr-FR" dirty="0" smtClean="0"/>
            </a:br>
            <a:r>
              <a:rPr lang="fr-FR" dirty="0" smtClean="0"/>
              <a:t>Bilan d’implantation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SAPA </a:t>
            </a:r>
          </a:p>
          <a:p>
            <a:r>
              <a:rPr lang="fr-FR" dirty="0" smtClean="0"/>
              <a:t>24 mars 2017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1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État de situation reçu pour 14/18 UMF + IUGM</a:t>
            </a:r>
          </a:p>
          <a:p>
            <a:endParaRPr lang="fr-FR" dirty="0"/>
          </a:p>
          <a:p>
            <a:r>
              <a:rPr lang="fr-FR" dirty="0" smtClean="0"/>
              <a:t>4 ans se sont écoulés depuis le début des changements</a:t>
            </a:r>
            <a:br>
              <a:rPr lang="fr-FR" dirty="0" smtClean="0"/>
            </a:br>
            <a:endParaRPr lang="fr-FR" dirty="0"/>
          </a:p>
          <a:p>
            <a:r>
              <a:rPr lang="fr-FR" dirty="0" smtClean="0"/>
              <a:t>Objectif </a:t>
            </a:r>
            <a:r>
              <a:rPr lang="fr-FR" dirty="0" err="1" smtClean="0"/>
              <a:t>inital</a:t>
            </a:r>
            <a:r>
              <a:rPr lang="fr-FR" dirty="0" smtClean="0"/>
              <a:t> en 2013:</a:t>
            </a:r>
            <a:endParaRPr lang="fr-FR" dirty="0" smtClean="0"/>
          </a:p>
          <a:p>
            <a:pPr lvl="1"/>
            <a:r>
              <a:rPr lang="fr-FR" dirty="0" smtClean="0"/>
              <a:t>Tous prêt pour l’année académique 2016-2017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53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Unités de formation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9 CUMF qui participent au déploiement « officiel »</a:t>
            </a:r>
          </a:p>
          <a:p>
            <a:pPr lvl="1"/>
            <a:r>
              <a:rPr lang="fr-FR" dirty="0" smtClean="0"/>
              <a:t>SAD et/ou CHSLD</a:t>
            </a:r>
          </a:p>
          <a:p>
            <a:pPr lvl="1"/>
            <a:r>
              <a:rPr lang="fr-FR" dirty="0" smtClean="0"/>
              <a:t>Projet d’unités de formation cliniques interprofessionnelles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Plusieurs autres CUMF ont fait de belles avancées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Support offert à l’ensemble des CUMF</a:t>
            </a:r>
          </a:p>
          <a:p>
            <a:pPr lvl="1"/>
            <a:r>
              <a:rPr lang="fr-FR" dirty="0" smtClean="0"/>
              <a:t>Ad décembre 2017 pour le soutien financier de la chargée de projet et des médecins « champions »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47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SAD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074950"/>
              </p:ext>
            </p:extLst>
          </p:nvPr>
        </p:nvGraphicFramePr>
        <p:xfrm>
          <a:off x="457200" y="1600200"/>
          <a:ext cx="7620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688"/>
                <a:gridCol w="2177312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Éléments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Atteint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Usagers regroupés / Superviseurs sur place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Nb usagers (&gt;75)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9/12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Obstacle: recrutement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Jours</a:t>
                      </a:r>
                      <a:r>
                        <a:rPr lang="fr-FR" b="1" baseline="0" dirty="0" smtClean="0"/>
                        <a:t> d’exposition des résidents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Accès adapté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10/10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Plusieurs</a:t>
                      </a:r>
                      <a:r>
                        <a:rPr lang="fr-FR" b="1" baseline="0" dirty="0" smtClean="0"/>
                        <a:t> = fin de vie absent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Supervision directe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7/9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Aussi indirecte, acquisition autonomie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Collaboration</a:t>
                      </a:r>
                      <a:r>
                        <a:rPr lang="fr-FR" b="1" baseline="0" dirty="0" smtClean="0"/>
                        <a:t> interprofessionnelle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8/11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Débuter, mais à travailler et majorer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9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CHSLD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710266"/>
              </p:ext>
            </p:extLst>
          </p:nvPr>
        </p:nvGraphicFramePr>
        <p:xfrm>
          <a:off x="457200" y="1600200"/>
          <a:ext cx="7620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688"/>
                <a:gridCol w="2177312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Éléments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Atteint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Usagers regroupés</a:t>
                      </a:r>
                      <a:r>
                        <a:rPr lang="fr-FR" b="1" baseline="0" dirty="0" smtClean="0"/>
                        <a:t> / Superviseurs sur place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9/13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Nb usagers (&gt;75)</a:t>
                      </a:r>
                      <a:br>
                        <a:rPr lang="fr-FR" b="1" dirty="0" smtClean="0"/>
                      </a:b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9/12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Obstacle: recrutement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Jours</a:t>
                      </a:r>
                      <a:r>
                        <a:rPr lang="fr-FR" b="1" baseline="0" dirty="0" smtClean="0"/>
                        <a:t> d’exposition des résidents</a:t>
                      </a:r>
                      <a:br>
                        <a:rPr lang="fr-FR" b="1" baseline="0" dirty="0" smtClean="0"/>
                      </a:b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6/13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Accès adapté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11/11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Collaboration</a:t>
                      </a:r>
                      <a:r>
                        <a:rPr lang="fr-FR" b="1" baseline="0" dirty="0" smtClean="0"/>
                        <a:t> interprofessionnelle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Débuter, mais à travailler et majorer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Planification</a:t>
                      </a:r>
                      <a:r>
                        <a:rPr lang="fr-FR" b="1" baseline="0" dirty="0" smtClean="0"/>
                        <a:t> de soins de fin de vie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suite</a:t>
            </a:r>
            <a:r>
              <a:rPr lang="mr-IN" dirty="0" smtClean="0"/>
              <a:t>…</a:t>
            </a:r>
            <a:r>
              <a:rPr lang="fr-CA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Importance de former des médecins répondants au besoin de la population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Planification stratégique SAPA pour répondre aux exigences des changements demandés en 2012-13</a:t>
            </a:r>
          </a:p>
          <a:p>
            <a:pPr lvl="1"/>
            <a:r>
              <a:rPr lang="fr-FR" dirty="0" smtClean="0"/>
              <a:t>Une des priorités du programme de </a:t>
            </a:r>
            <a:r>
              <a:rPr lang="fr-FR" dirty="0" err="1" smtClean="0"/>
              <a:t>med</a:t>
            </a:r>
            <a:r>
              <a:rPr lang="fr-FR" dirty="0" smtClean="0"/>
              <a:t> </a:t>
            </a:r>
            <a:r>
              <a:rPr lang="fr-FR" dirty="0" err="1" smtClean="0"/>
              <a:t>fam</a:t>
            </a:r>
            <a:r>
              <a:rPr lang="fr-FR" dirty="0" smtClean="0"/>
              <a:t> en 2017-18</a:t>
            </a:r>
          </a:p>
          <a:p>
            <a:pPr lvl="1"/>
            <a:r>
              <a:rPr lang="fr-FR" dirty="0" smtClean="0"/>
              <a:t>Doit être une priorité pour tous d’atteindre les objectifs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Importance de communiquer avec </a:t>
            </a:r>
            <a:r>
              <a:rPr lang="fr-FR" dirty="0"/>
              <a:t> </a:t>
            </a:r>
            <a:r>
              <a:rPr lang="fr-FR" dirty="0" smtClean="0"/>
              <a:t>la </a:t>
            </a:r>
            <a:r>
              <a:rPr lang="fr-FR" dirty="0"/>
              <a:t>d</a:t>
            </a:r>
            <a:r>
              <a:rPr lang="fr-FR" dirty="0" smtClean="0"/>
              <a:t>irection SAPA </a:t>
            </a:r>
            <a:r>
              <a:rPr lang="fr-FR" dirty="0" smtClean="0"/>
              <a:t>hospitalière (CISSS/CIUSSS)</a:t>
            </a:r>
            <a:endParaRPr lang="fr-FR" dirty="0" smtClean="0"/>
          </a:p>
          <a:p>
            <a:pPr lvl="1"/>
            <a:r>
              <a:rPr lang="fr-FR" dirty="0" smtClean="0"/>
              <a:t>Fenêtre d’opportunité actuellement</a:t>
            </a:r>
          </a:p>
          <a:p>
            <a:pPr lvl="1"/>
            <a:r>
              <a:rPr lang="fr-FR" dirty="0" smtClean="0"/>
              <a:t>Rehaussement de la qualité de la collaboration interprofessionnelle et de la qualité des soins</a:t>
            </a:r>
          </a:p>
          <a:p>
            <a:pPr lvl="1"/>
            <a:r>
              <a:rPr lang="fr-FR" dirty="0" smtClean="0"/>
              <a:t>Ajout de ressources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387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 prioritaires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Unités formations fonctionnelles pouvant accueillir les résidents </a:t>
            </a:r>
          </a:p>
          <a:p>
            <a:pPr lvl="1"/>
            <a:r>
              <a:rPr lang="fr-CA" dirty="0" smtClean="0"/>
              <a:t>Nb usager (idéalement regroupés), accès adapté</a:t>
            </a:r>
          </a:p>
          <a:p>
            <a:pPr lvl="1"/>
            <a:r>
              <a:rPr lang="fr-CA" dirty="0" smtClean="0"/>
              <a:t>Exposition intéressante et utile</a:t>
            </a:r>
          </a:p>
          <a:p>
            <a:pPr lvl="1"/>
            <a:r>
              <a:rPr lang="fr-CA" dirty="0" smtClean="0"/>
              <a:t>Supervision directe</a:t>
            </a:r>
          </a:p>
          <a:p>
            <a:pPr lvl="1"/>
            <a:r>
              <a:rPr lang="fr-CA" dirty="0" smtClean="0"/>
              <a:t>Formation des superviseurs pour fournir un encadrement de qualité</a:t>
            </a:r>
          </a:p>
          <a:p>
            <a:pPr lvl="1"/>
            <a:r>
              <a:rPr lang="fr-CA" dirty="0" smtClean="0"/>
              <a:t>Intégrant les soins palliatifs</a:t>
            </a:r>
          </a:p>
          <a:p>
            <a:r>
              <a:rPr lang="fr-CA" dirty="0" smtClean="0"/>
              <a:t>Nombre de jours d’exposition </a:t>
            </a:r>
          </a:p>
          <a:p>
            <a:r>
              <a:rPr lang="fr-CA" dirty="0" smtClean="0"/>
              <a:t>Recommandations au comité académique pour l’instauration de certains cours obligatoires</a:t>
            </a:r>
          </a:p>
          <a:p>
            <a:r>
              <a:rPr lang="fr-CA" dirty="0" smtClean="0"/>
              <a:t>Poursuivre la majoration de l’exposition en ambulatoire et à la collaboration interprofessionnelle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250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Exposition souhaitée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terme:</a:t>
            </a:r>
          </a:p>
          <a:p>
            <a:pPr lvl="1"/>
            <a:r>
              <a:rPr lang="fr-FR" dirty="0"/>
              <a:t>Période initiale d’immersion </a:t>
            </a:r>
            <a:endParaRPr lang="fr-FR" dirty="0" smtClean="0"/>
          </a:p>
          <a:p>
            <a:pPr lvl="2"/>
            <a:r>
              <a:rPr lang="fr-FR" dirty="0" smtClean="0"/>
              <a:t>2-3 </a:t>
            </a:r>
            <a:r>
              <a:rPr lang="fr-FR" dirty="0"/>
              <a:t>jours </a:t>
            </a:r>
            <a:r>
              <a:rPr lang="fr-FR" dirty="0" smtClean="0"/>
              <a:t>souhaités (variable et différentes formules possibles)</a:t>
            </a:r>
            <a:br>
              <a:rPr lang="fr-FR" dirty="0" smtClean="0"/>
            </a:br>
            <a:endParaRPr lang="fr-FR" dirty="0"/>
          </a:p>
          <a:p>
            <a:pPr lvl="1"/>
            <a:r>
              <a:rPr lang="fr-FR" dirty="0"/>
              <a:t>Exposition </a:t>
            </a:r>
            <a:r>
              <a:rPr lang="fr-FR" dirty="0" smtClean="0"/>
              <a:t>souhaitée </a:t>
            </a:r>
            <a:r>
              <a:rPr lang="fr-FR" dirty="0"/>
              <a:t>sur 2 ans</a:t>
            </a:r>
          </a:p>
          <a:p>
            <a:pPr lvl="2"/>
            <a:r>
              <a:rPr lang="fr-FR" dirty="0"/>
              <a:t>10 jours en CHSLD</a:t>
            </a:r>
          </a:p>
          <a:p>
            <a:pPr lvl="2"/>
            <a:r>
              <a:rPr lang="fr-FR" dirty="0" smtClean="0"/>
              <a:t>10 </a:t>
            </a:r>
            <a:r>
              <a:rPr lang="fr-FR" dirty="0"/>
              <a:t>jours en </a:t>
            </a:r>
            <a:r>
              <a:rPr lang="fr-FR" dirty="0" smtClean="0"/>
              <a:t>SAD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Assujetti à la règle du 75%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Importance de rendre l’exposition intéressante et utile</a:t>
            </a:r>
          </a:p>
          <a:p>
            <a:pPr lvl="2"/>
            <a:r>
              <a:rPr lang="fr-FR" dirty="0" smtClean="0"/>
              <a:t>Certains milieux ont déjà </a:t>
            </a:r>
            <a:r>
              <a:rPr lang="fr-FR" smtClean="0"/>
              <a:t>le </a:t>
            </a:r>
            <a:r>
              <a:rPr lang="fr-FR" smtClean="0"/>
              <a:t>bon nombre </a:t>
            </a:r>
            <a:r>
              <a:rPr lang="fr-FR" dirty="0" smtClean="0"/>
              <a:t>de jours, mais exposition +- appréciée</a:t>
            </a:r>
            <a:br>
              <a:rPr lang="fr-FR" dirty="0" smtClean="0"/>
            </a:b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0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453</TotalTime>
  <Words>230</Words>
  <Application>Microsoft Office PowerPoint</Application>
  <PresentationFormat>Affichage à l'écran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Ajdacency</vt:lpstr>
      <vt:lpstr>SAPA Bilan d’implantation 2017</vt:lpstr>
      <vt:lpstr>Bilan 2017</vt:lpstr>
      <vt:lpstr>Unités de formation cliniques</vt:lpstr>
      <vt:lpstr>SAD</vt:lpstr>
      <vt:lpstr>CHSLD</vt:lpstr>
      <vt:lpstr>La suite… </vt:lpstr>
      <vt:lpstr>Objectifs prioritaires</vt:lpstr>
      <vt:lpstr>Exposition souhaitée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SAPA Mise à jour</dc:title>
  <dc:creator>Hugues De Lachevrotière</dc:creator>
  <cp:lastModifiedBy>De La Chevrotière Hugues</cp:lastModifiedBy>
  <cp:revision>38</cp:revision>
  <dcterms:created xsi:type="dcterms:W3CDTF">2016-09-16T15:25:56Z</dcterms:created>
  <dcterms:modified xsi:type="dcterms:W3CDTF">2017-04-27T20:56:22Z</dcterms:modified>
</cp:coreProperties>
</file>