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sldIdLst>
    <p:sldId id="256" r:id="rId2"/>
    <p:sldId id="264" r:id="rId3"/>
    <p:sldId id="257" r:id="rId4"/>
    <p:sldId id="258" r:id="rId5"/>
    <p:sldId id="259" r:id="rId6"/>
    <p:sldId id="263" r:id="rId7"/>
    <p:sldId id="260" r:id="rId8"/>
    <p:sldId id="266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5"/>
  </p:normalViewPr>
  <p:slideViewPr>
    <p:cSldViewPr snapToGrid="0" snapToObjects="1">
      <p:cViewPr>
        <p:scale>
          <a:sx n="78" d="100"/>
          <a:sy n="78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6/16/17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77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332720" cy="3566160"/>
          </a:xfrm>
        </p:spPr>
        <p:txBody>
          <a:bodyPr/>
          <a:lstStyle/>
          <a:p>
            <a:r>
              <a:rPr lang="fr-FR" dirty="0" smtClean="0"/>
              <a:t>APC</a:t>
            </a:r>
            <a:br>
              <a:rPr lang="fr-FR" dirty="0" smtClean="0"/>
            </a:br>
            <a:r>
              <a:rPr lang="fr-FR" sz="4400" dirty="0" smtClean="0"/>
              <a:t>FASC du stage intégré de médecine de famille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800" dirty="0" smtClean="0"/>
              <a:t>Conseil pédagogique</a:t>
            </a: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287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Un exemple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14" b="12410"/>
          <a:stretch/>
        </p:blipFill>
        <p:spPr>
          <a:xfrm>
            <a:off x="1347881" y="2840927"/>
            <a:ext cx="9557198" cy="1567787"/>
          </a:xfrm>
        </p:spPr>
      </p:pic>
    </p:spTree>
    <p:extLst>
      <p:ext uri="{BB962C8B-B14F-4D97-AF65-F5344CB8AC3E}">
        <p14:creationId xmlns:p14="http://schemas.microsoft.com/office/powerpoint/2010/main" val="15771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Lors de la retraite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1" t="6873" r="7141" b="14382"/>
          <a:stretch/>
        </p:blipFill>
        <p:spPr>
          <a:xfrm>
            <a:off x="1714500" y="1737360"/>
            <a:ext cx="3608614" cy="4268729"/>
          </a:xfrm>
        </p:spPr>
      </p:pic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Valider le contenu </a:t>
            </a:r>
            <a:r>
              <a:rPr lang="fr-FR" dirty="0"/>
              <a:t>d</a:t>
            </a:r>
            <a:r>
              <a:rPr lang="fr-FR" dirty="0" smtClean="0"/>
              <a:t>es zones vertes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Élaborer le contenu </a:t>
            </a:r>
            <a:r>
              <a:rPr lang="fr-FR" dirty="0"/>
              <a:t>d</a:t>
            </a:r>
            <a:r>
              <a:rPr lang="fr-FR" dirty="0" smtClean="0"/>
              <a:t>es zones bleues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76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Delphi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24742"/>
            <a:ext cx="10058400" cy="384435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fr-FR" sz="3200" dirty="0" smtClean="0"/>
              <a:t>Taux de réponse : </a:t>
            </a:r>
            <a:r>
              <a:rPr lang="fr-FR" sz="3200" dirty="0"/>
              <a:t>83</a:t>
            </a:r>
            <a:r>
              <a:rPr lang="fr-FR" sz="3200" dirty="0" smtClean="0"/>
              <a:t>% (15 UMF/18)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fr-FR" sz="3200" dirty="0" smtClean="0"/>
              <a:t>APC </a:t>
            </a:r>
            <a:r>
              <a:rPr lang="fr-FR" sz="3200" dirty="0" smtClean="0"/>
              <a:t>retenues </a:t>
            </a:r>
            <a:r>
              <a:rPr lang="fr-FR" sz="3200" dirty="0" smtClean="0"/>
              <a:t>: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fr-FR" sz="2800" dirty="0" smtClean="0"/>
              <a:t>50% de votes et plus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fr-FR" sz="2800" dirty="0" smtClean="0"/>
              <a:t>2 repêchées :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fr-FR" sz="2400" dirty="0" smtClean="0"/>
              <a:t>Santé mentale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fr-FR" sz="2400" dirty="0" smtClean="0"/>
              <a:t>Difficultés de vie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0810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APC </a:t>
            </a:r>
            <a:r>
              <a:rPr lang="fr-FR" dirty="0" smtClean="0"/>
              <a:t>retenues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947332"/>
            <a:ext cx="10058400" cy="3921761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fr-FR" sz="2400" dirty="0" smtClean="0"/>
              <a:t>Assure </a:t>
            </a:r>
            <a:r>
              <a:rPr lang="fr-FR" sz="2400" dirty="0"/>
              <a:t>le suivi médical périodique des enfants de 0 à 5 </a:t>
            </a:r>
            <a:r>
              <a:rPr lang="fr-FR" sz="2400" dirty="0" smtClean="0"/>
              <a:t>ans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fr-FR" sz="2400" dirty="0" smtClean="0"/>
              <a:t>Évalue</a:t>
            </a:r>
            <a:r>
              <a:rPr lang="fr-FR" sz="2400" dirty="0"/>
              <a:t>, traite et assure le suivi des patients avec problèmes aigus </a:t>
            </a:r>
            <a:endParaRPr lang="fr-FR" sz="2400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fr-FR" sz="2400" dirty="0"/>
              <a:t>Évalue, traite et assure le suivi des patients avec problèmes chroniques </a:t>
            </a:r>
            <a:endParaRPr lang="fr-FR" sz="2400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fr-FR" sz="2400" dirty="0"/>
              <a:t>Évalue, traite et assure le suivi des patients avec problèmes complexes ou ayant des présentations </a:t>
            </a:r>
            <a:r>
              <a:rPr lang="fr-FR" sz="2400" dirty="0" smtClean="0"/>
              <a:t>indifférenciées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fr-FR" sz="2400" dirty="0"/>
              <a:t>Évalue, traite et assure le suivi des patients avec problèmes de santé mentale </a:t>
            </a:r>
            <a:endParaRPr lang="fr-FR" sz="2400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fr-FR" sz="2400" dirty="0"/>
              <a:t>Évalue, traite et assure le suivi des patients avec difficultés de vie</a:t>
            </a:r>
          </a:p>
        </p:txBody>
      </p:sp>
    </p:spTree>
    <p:extLst>
      <p:ext uri="{BB962C8B-B14F-4D97-AF65-F5344CB8AC3E}">
        <p14:creationId xmlns:p14="http://schemas.microsoft.com/office/powerpoint/2010/main" val="18310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APC </a:t>
            </a:r>
            <a:r>
              <a:rPr lang="fr-FR" dirty="0" smtClean="0"/>
              <a:t>retenues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947332"/>
            <a:ext cx="10058400" cy="3921761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+mj-lt"/>
              <a:buAutoNum type="arabicPeriod" startAt="7"/>
            </a:pPr>
            <a:r>
              <a:rPr lang="fr-FR" sz="2400" dirty="0"/>
              <a:t>Évalue, traite et assure le suivi des patients âgés avec syndromes gériatriques </a:t>
            </a:r>
            <a:endParaRPr lang="fr-FR" sz="2400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+mj-lt"/>
              <a:buAutoNum type="arabicPeriod" startAt="7"/>
            </a:pPr>
            <a:r>
              <a:rPr lang="fr-FR" sz="2400" dirty="0"/>
              <a:t>Assure le suivi de ses patientes enceintes tout au long de la grossesse </a:t>
            </a:r>
            <a:endParaRPr lang="fr-FR" sz="2400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+mj-lt"/>
              <a:buAutoNum type="arabicPeriod" startAt="7"/>
            </a:pPr>
            <a:r>
              <a:rPr lang="fr-FR" sz="2400" dirty="0"/>
              <a:t>Évalue, traite et assure le suivi des patients à domicile et en </a:t>
            </a:r>
            <a:r>
              <a:rPr lang="fr-FR" sz="2400" dirty="0" smtClean="0"/>
              <a:t>hébergement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+mj-lt"/>
              <a:buAutoNum type="arabicPeriod" startAt="7"/>
            </a:pPr>
            <a:r>
              <a:rPr lang="fr-FR" sz="2400" dirty="0" smtClean="0"/>
              <a:t>Assure </a:t>
            </a:r>
            <a:r>
              <a:rPr lang="fr-FR" sz="2400" dirty="0"/>
              <a:t>la prise en charge de ses patients depuis l’admission jusqu’au </a:t>
            </a:r>
            <a:r>
              <a:rPr lang="fr-FR" sz="2400" dirty="0" smtClean="0"/>
              <a:t>congé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+mj-lt"/>
              <a:buAutoNum type="arabicPeriod" startAt="7"/>
            </a:pPr>
            <a:r>
              <a:rPr lang="fr-FR" sz="2400" dirty="0"/>
              <a:t>Gère les épisodes de soins lors de la garde communautaire et </a:t>
            </a:r>
            <a:r>
              <a:rPr lang="fr-FR" sz="2400" dirty="0" smtClean="0"/>
              <a:t>hospitalière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fr-FR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400" dirty="0" smtClean="0">
                <a:solidFill>
                  <a:schemeClr val="bg2">
                    <a:lumMod val="50000"/>
                  </a:schemeClr>
                </a:solidFill>
              </a:rPr>
              <a:t>Exécute </a:t>
            </a:r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les gestes techniques courants en soins de première ligne</a:t>
            </a:r>
          </a:p>
        </p:txBody>
      </p:sp>
    </p:spTree>
    <p:extLst>
      <p:ext uri="{BB962C8B-B14F-4D97-AF65-F5344CB8AC3E}">
        <p14:creationId xmlns:p14="http://schemas.microsoft.com/office/powerpoint/2010/main" val="16080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Prochaines étapes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6429" y="1998132"/>
            <a:ext cx="10744199" cy="38709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fr-FR" sz="3200" dirty="0" smtClean="0"/>
              <a:t>Construire un </a:t>
            </a:r>
            <a:r>
              <a:rPr lang="fr-FR" sz="3200" i="1" dirty="0" smtClean="0"/>
              <a:t>Guide de notation des APC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</a:rPr>
              <a:t>Partager une compréhension </a:t>
            </a: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</a:rPr>
              <a:t>commune des activités professionnelles</a:t>
            </a:r>
            <a:endParaRPr lang="fr-FR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fr-FR" sz="2400" dirty="0" smtClean="0"/>
              <a:t>Définir les APC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</a:rPr>
              <a:t>Standardiser les jugements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fr-FR" sz="2400" dirty="0" smtClean="0"/>
              <a:t>Identifier les principales compétences sollicitées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fr-FR" sz="2400" dirty="0" smtClean="0"/>
              <a:t>Caractériser les </a:t>
            </a:r>
            <a:r>
              <a:rPr lang="fr-FR" sz="2400" dirty="0" err="1" smtClean="0"/>
              <a:t>NiCDeR</a:t>
            </a:r>
            <a:r>
              <a:rPr lang="fr-FR" sz="2400" dirty="0" smtClean="0"/>
              <a:t> </a:t>
            </a:r>
            <a:endParaRPr lang="fr-FR" sz="2400" dirty="0"/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fr-FR" sz="2400" dirty="0" smtClean="0"/>
              <a:t>Associer les </a:t>
            </a:r>
            <a:r>
              <a:rPr lang="fr-FR" sz="2400" dirty="0" err="1" smtClean="0"/>
              <a:t>NicDeR</a:t>
            </a:r>
            <a:r>
              <a:rPr lang="fr-FR" sz="2400" dirty="0" smtClean="0"/>
              <a:t> aux temps-jalons</a:t>
            </a:r>
          </a:p>
          <a:p>
            <a:pPr lvl="1"/>
            <a:endParaRPr lang="fr-FR" sz="2600" dirty="0" smtClean="0"/>
          </a:p>
        </p:txBody>
      </p:sp>
    </p:spTree>
    <p:extLst>
      <p:ext uri="{BB962C8B-B14F-4D97-AF65-F5344CB8AC3E}">
        <p14:creationId xmlns:p14="http://schemas.microsoft.com/office/powerpoint/2010/main" val="12894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exemple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5" b="12457"/>
          <a:stretch/>
        </p:blipFill>
        <p:spPr>
          <a:xfrm>
            <a:off x="3759200" y="1896533"/>
            <a:ext cx="4014920" cy="4352371"/>
          </a:xfrm>
        </p:spPr>
      </p:pic>
      <p:sp>
        <p:nvSpPr>
          <p:cNvPr id="5" name="Bulle rectangulaire 4"/>
          <p:cNvSpPr/>
          <p:nvPr/>
        </p:nvSpPr>
        <p:spPr>
          <a:xfrm>
            <a:off x="9274629" y="2383971"/>
            <a:ext cx="1714500" cy="612648"/>
          </a:xfrm>
          <a:prstGeom prst="wedgeRectCallout">
            <a:avLst>
              <a:gd name="adj1" fmla="val -162976"/>
              <a:gd name="adj2" fmla="val 145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Définition de l’APC</a:t>
            </a:r>
            <a:endParaRPr lang="fr-FR" dirty="0"/>
          </a:p>
        </p:txBody>
      </p:sp>
      <p:sp>
        <p:nvSpPr>
          <p:cNvPr id="6" name="Bulle rectangulaire 5"/>
          <p:cNvSpPr/>
          <p:nvPr/>
        </p:nvSpPr>
        <p:spPr>
          <a:xfrm>
            <a:off x="1605644" y="2149679"/>
            <a:ext cx="1714500" cy="612648"/>
          </a:xfrm>
          <a:prstGeom prst="wedgeRectCallout">
            <a:avLst>
              <a:gd name="adj1" fmla="val 91310"/>
              <a:gd name="adj2" fmla="val 91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Titre de l’APC</a:t>
            </a:r>
            <a:endParaRPr lang="fr-FR" dirty="0"/>
          </a:p>
        </p:txBody>
      </p:sp>
      <p:sp>
        <p:nvSpPr>
          <p:cNvPr id="7" name="Bulle rectangulaire 6"/>
          <p:cNvSpPr/>
          <p:nvPr/>
        </p:nvSpPr>
        <p:spPr>
          <a:xfrm>
            <a:off x="9441180" y="5165271"/>
            <a:ext cx="1714500" cy="612648"/>
          </a:xfrm>
          <a:prstGeom prst="wedgeRectCallout">
            <a:avLst>
              <a:gd name="adj1" fmla="val -169643"/>
              <a:gd name="adj2" fmla="val 70496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Trajectoire attendue</a:t>
            </a:r>
            <a:endParaRPr lang="fr-FR" dirty="0"/>
          </a:p>
        </p:txBody>
      </p:sp>
      <p:sp>
        <p:nvSpPr>
          <p:cNvPr id="8" name="Bulle rectangulaire 7"/>
          <p:cNvSpPr/>
          <p:nvPr/>
        </p:nvSpPr>
        <p:spPr>
          <a:xfrm>
            <a:off x="8583930" y="3766394"/>
            <a:ext cx="1714500" cy="612648"/>
          </a:xfrm>
          <a:prstGeom prst="wedgeRectCallout">
            <a:avLst>
              <a:gd name="adj1" fmla="val -135357"/>
              <a:gd name="adj2" fmla="val 46508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Caractérisation des </a:t>
            </a:r>
            <a:r>
              <a:rPr lang="fr-FR" dirty="0" err="1" smtClean="0"/>
              <a:t>NiCDeR</a:t>
            </a:r>
            <a:endParaRPr lang="fr-FR" dirty="0"/>
          </a:p>
        </p:txBody>
      </p:sp>
      <p:sp>
        <p:nvSpPr>
          <p:cNvPr id="9" name="Bulle rectangulaire 8"/>
          <p:cNvSpPr/>
          <p:nvPr/>
        </p:nvSpPr>
        <p:spPr>
          <a:xfrm>
            <a:off x="1605644" y="3787294"/>
            <a:ext cx="1714500" cy="612648"/>
          </a:xfrm>
          <a:prstGeom prst="wedgeRectCallout">
            <a:avLst>
              <a:gd name="adj1" fmla="val 96072"/>
              <a:gd name="adj2" fmla="val 38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Compétences sollicitées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855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exemple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019"/>
          <a:stretch/>
        </p:blipFill>
        <p:spPr>
          <a:xfrm>
            <a:off x="1097280" y="1930930"/>
            <a:ext cx="9622093" cy="2986083"/>
          </a:xfrm>
        </p:spPr>
      </p:pic>
    </p:spTree>
    <p:extLst>
      <p:ext uri="{BB962C8B-B14F-4D97-AF65-F5344CB8AC3E}">
        <p14:creationId xmlns:p14="http://schemas.microsoft.com/office/powerpoint/2010/main" val="178089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NiCDeR</a:t>
            </a:r>
            <a:r>
              <a:rPr lang="fr-FR" dirty="0" smtClean="0"/>
              <a:t> : un rappel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8680" y="1845734"/>
            <a:ext cx="10058400" cy="766837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Ni</a:t>
            </a:r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</a:rPr>
              <a:t>veau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</a:rPr>
              <a:t>de</a:t>
            </a:r>
            <a:r>
              <a:rPr lang="fr-FR" sz="3200" dirty="0" smtClean="0">
                <a:solidFill>
                  <a:schemeClr val="tx1"/>
                </a:solidFill>
              </a:rPr>
              <a:t> C</a:t>
            </a:r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</a:rPr>
              <a:t>onfiance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</a:rPr>
              <a:t>dans la </a:t>
            </a:r>
            <a:r>
              <a:rPr lang="fr-FR" sz="3200" dirty="0" smtClean="0">
                <a:solidFill>
                  <a:schemeClr val="tx1"/>
                </a:solidFill>
              </a:rPr>
              <a:t>Dé</a:t>
            </a:r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</a:rPr>
              <a:t>légation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</a:rPr>
              <a:t>de</a:t>
            </a:r>
            <a:r>
              <a:rPr lang="fr-FR" sz="3200" dirty="0" smtClean="0">
                <a:solidFill>
                  <a:schemeClr val="tx1"/>
                </a:solidFill>
              </a:rPr>
              <a:t> R</a:t>
            </a:r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</a:rPr>
              <a:t>esponsabilité</a:t>
            </a:r>
            <a:endParaRPr lang="fr-FR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044817"/>
              </p:ext>
            </p:extLst>
          </p:nvPr>
        </p:nvGraphicFramePr>
        <p:xfrm>
          <a:off x="562707" y="2476017"/>
          <a:ext cx="11127546" cy="3652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43"/>
                <a:gridCol w="2578667"/>
                <a:gridCol w="7599236"/>
              </a:tblGrid>
              <a:tr h="446797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NiCDeR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Confère une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autonomie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J’ai suffisamment confiance pour déléguer l’</a:t>
                      </a:r>
                      <a:r>
                        <a:rPr lang="fr-FR" baseline="0" dirty="0" smtClean="0"/>
                        <a:t>activité professionnelle 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Minimale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Sous supervision directe stricte :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fr-FR" dirty="0" smtClean="0"/>
                        <a:t>Observation de l’activité ou retour auprès du patient avant le congé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Restreinte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Sous supervision indirecte étroite :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fr-FR" dirty="0" smtClean="0"/>
                        <a:t>Discussion</a:t>
                      </a:r>
                      <a:r>
                        <a:rPr lang="fr-FR" baseline="0" dirty="0" smtClean="0"/>
                        <a:t> du cas systématiquement avant le congé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Modérée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fr-FR" dirty="0" smtClean="0"/>
                        <a:t>Sous supervision indirecte relative :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fr-FR" dirty="0" smtClean="0"/>
                        <a:t>Discussion du cas avant le congé sauf si résident juge non nécessaire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Élevée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dirty="0" smtClean="0"/>
                        <a:t>Sous supervision indirecte lâche :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dirty="0" smtClean="0"/>
                        <a:t>Discussion du cas après le congé avec possibilité de l’enseigner à un stagiaire moins avancé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Complète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fr-FR" dirty="0" smtClean="0"/>
                        <a:t>Sans supervision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exemple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59" b="24665"/>
          <a:stretch/>
        </p:blipFill>
        <p:spPr>
          <a:xfrm>
            <a:off x="3132667" y="1829637"/>
            <a:ext cx="5962969" cy="3995430"/>
          </a:xfrm>
        </p:spPr>
      </p:pic>
    </p:spTree>
    <p:extLst>
      <p:ext uri="{BB962C8B-B14F-4D97-AF65-F5344CB8AC3E}">
        <p14:creationId xmlns:p14="http://schemas.microsoft.com/office/powerpoint/2010/main" val="32245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o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étrospectio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o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</TotalTime>
  <Words>362</Words>
  <Application>Microsoft Macintosh PowerPoint</Application>
  <PresentationFormat>Grand écran</PresentationFormat>
  <Paragraphs>71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Rétrospection</vt:lpstr>
      <vt:lpstr>APC FASC du stage intégré de médecine de famille</vt:lpstr>
      <vt:lpstr>Exercice Delphi</vt:lpstr>
      <vt:lpstr>APC retenues</vt:lpstr>
      <vt:lpstr>APC retenues</vt:lpstr>
      <vt:lpstr>Prochaines étapes</vt:lpstr>
      <vt:lpstr>Un exemple</vt:lpstr>
      <vt:lpstr>Un exemple</vt:lpstr>
      <vt:lpstr>NiCDeR : un rappel</vt:lpstr>
      <vt:lpstr>Un exemple</vt:lpstr>
      <vt:lpstr>Un exemple</vt:lpstr>
      <vt:lpstr>Lors de la retraite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APC FASC du stage intégré de médecine de famille</dc:title>
  <dc:creator>Gilbert Sanche</dc:creator>
  <cp:lastModifiedBy>Gilbert Sanche</cp:lastModifiedBy>
  <cp:revision>18</cp:revision>
  <dcterms:created xsi:type="dcterms:W3CDTF">2017-06-13T18:59:55Z</dcterms:created>
  <dcterms:modified xsi:type="dcterms:W3CDTF">2017-06-16T11:24:09Z</dcterms:modified>
</cp:coreProperties>
</file>