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sldIdLst>
    <p:sldId id="256" r:id="rId5"/>
    <p:sldId id="270" r:id="rId6"/>
    <p:sldId id="277" r:id="rId7"/>
    <p:sldId id="282" r:id="rId8"/>
    <p:sldId id="275" r:id="rId9"/>
    <p:sldId id="279" r:id="rId10"/>
    <p:sldId id="283" r:id="rId11"/>
    <p:sldId id="271" r:id="rId12"/>
    <p:sldId id="280" r:id="rId13"/>
    <p:sldId id="272" r:id="rId14"/>
    <p:sldId id="278" r:id="rId15"/>
    <p:sldId id="273" r:id="rId16"/>
    <p:sldId id="281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>
        <p:scale>
          <a:sx n="100" d="100"/>
          <a:sy n="100" d="100"/>
        </p:scale>
        <p:origin x="-1496" y="-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188E1-B7DC-44F3-AD35-EE5D6AD6420F}" type="datetimeFigureOut">
              <a:rPr lang="en-US" smtClean="0"/>
              <a:pPr/>
              <a:t>17-06-15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E5E99-C675-47A3-92DC-C8C08DCBED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7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E5E99-C675-47A3-92DC-C8C08DCBEDB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B8A-6B1A-4F44-B3EE-976808747065}" type="datetimeFigureOut">
              <a:rPr lang="fr-FR" smtClean="0"/>
              <a:pPr/>
              <a:t>17-06-15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EF59-C91B-4492-BA31-F597A74254BD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-1"/>
            <a:ext cx="9143997" cy="6857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066800"/>
            <a:ext cx="5257800" cy="1470025"/>
          </a:xfrm>
        </p:spPr>
        <p:txBody>
          <a:bodyPr>
            <a:normAutofit/>
          </a:bodyPr>
          <a:lstStyle/>
          <a:p>
            <a:r>
              <a:rPr lang="fr-FR" sz="3600" dirty="0" smtClean="0"/>
              <a:t>Enseignement soins aux enfants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95600"/>
            <a:ext cx="5257800" cy="1752600"/>
          </a:xfrm>
        </p:spPr>
        <p:txBody>
          <a:bodyPr>
            <a:normAutofit/>
          </a:bodyPr>
          <a:lstStyle/>
          <a:p>
            <a:r>
              <a:rPr lang="fr-FR" dirty="0" smtClean="0"/>
              <a:t>Comité de programme</a:t>
            </a:r>
          </a:p>
          <a:p>
            <a:r>
              <a:rPr lang="fr-FR" dirty="0" smtClean="0"/>
              <a:t>16 juin 2017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fr-CA" dirty="0" smtClean="0"/>
              <a:t>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65787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/>
              <a:t>Suggestion que les résidents complètent le M</a:t>
            </a:r>
            <a:r>
              <a:rPr lang="fr-CA" dirty="0" err="1" smtClean="0"/>
              <a:t>odule</a:t>
            </a:r>
            <a:r>
              <a:rPr lang="fr-CA" dirty="0" smtClean="0"/>
              <a:t> </a:t>
            </a:r>
            <a:r>
              <a:rPr lang="fr-CA" dirty="0"/>
              <a:t>en </a:t>
            </a:r>
            <a:r>
              <a:rPr lang="fr-CA" dirty="0" smtClean="0"/>
              <a:t>ligne sur </a:t>
            </a:r>
            <a:r>
              <a:rPr lang="fr-FR" b="1" dirty="0"/>
              <a:t>Le comportement d’opposition et l’agressivité chez les enfants et les </a:t>
            </a:r>
            <a:r>
              <a:rPr lang="fr-FR" b="1" dirty="0" smtClean="0"/>
              <a:t>adolescents </a:t>
            </a:r>
            <a:r>
              <a:rPr lang="fr-CA" dirty="0" smtClean="0"/>
              <a:t>plateforme </a:t>
            </a:r>
            <a:r>
              <a:rPr lang="fr-CA" dirty="0" err="1" smtClean="0"/>
              <a:t>Advancing</a:t>
            </a:r>
            <a:r>
              <a:rPr lang="fr-CA" dirty="0" smtClean="0"/>
              <a:t> </a:t>
            </a:r>
            <a:r>
              <a:rPr lang="fr-CA" dirty="0"/>
              <a:t>In, gratuit.      				</a:t>
            </a:r>
            <a:endParaRPr lang="fr-CA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fr-CA" dirty="0" smtClean="0"/>
              <a:t>http</a:t>
            </a:r>
            <a:r>
              <a:rPr lang="fr-CA" dirty="0"/>
              <a:t>://</a:t>
            </a:r>
            <a:r>
              <a:rPr lang="fr-CA" dirty="0" err="1"/>
              <a:t>www.advancingin.com</a:t>
            </a:r>
            <a:r>
              <a:rPr lang="fr-CA" dirty="0"/>
              <a:t>/</a:t>
            </a:r>
            <a:r>
              <a:rPr lang="fr-CA" dirty="0" err="1"/>
              <a:t>p-oppositional-aggressive-behaviour-children.aspx?section</a:t>
            </a:r>
            <a:r>
              <a:rPr lang="fr-CA" dirty="0"/>
              <a:t>=</a:t>
            </a:r>
            <a:r>
              <a:rPr lang="fr-CA" dirty="0" err="1"/>
              <a:t>mp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672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apsule</a:t>
            </a:r>
            <a:r>
              <a:rPr lang="fr-CA" dirty="0" smtClean="0"/>
              <a:t> pharmaco TDAH enfant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463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/>
          <a:lstStyle/>
          <a:p>
            <a:r>
              <a:rPr lang="fr-CA" dirty="0" smtClean="0"/>
              <a:t>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Problèmes </a:t>
            </a:r>
            <a:r>
              <a:rPr lang="fr-CA" dirty="0" err="1" smtClean="0"/>
              <a:t>musculosquelettiques</a:t>
            </a:r>
            <a:r>
              <a:rPr lang="fr-CA" dirty="0" smtClean="0"/>
              <a:t>;</a:t>
            </a:r>
          </a:p>
          <a:p>
            <a:pPr lvl="1"/>
            <a:r>
              <a:rPr lang="fr-FR" dirty="0" smtClean="0"/>
              <a:t>Pathologies </a:t>
            </a:r>
            <a:r>
              <a:rPr lang="fr-FR" dirty="0"/>
              <a:t>du </a:t>
            </a:r>
            <a:r>
              <a:rPr lang="fr-FR" dirty="0" err="1"/>
              <a:t>système</a:t>
            </a:r>
            <a:r>
              <a:rPr lang="fr-FR" dirty="0"/>
              <a:t> </a:t>
            </a:r>
            <a:r>
              <a:rPr lang="fr-FR" dirty="0" err="1"/>
              <a:t>musculosquelettique</a:t>
            </a:r>
            <a:r>
              <a:rPr lang="fr-FR" dirty="0"/>
              <a:t> : </a:t>
            </a:r>
          </a:p>
          <a:p>
            <a:pPr lvl="2"/>
            <a:r>
              <a:rPr lang="fr-FR" dirty="0" err="1"/>
              <a:t>Reconnaître</a:t>
            </a:r>
            <a:r>
              <a:rPr lang="fr-FR" dirty="0"/>
              <a:t>, </a:t>
            </a:r>
            <a:r>
              <a:rPr lang="fr-FR" dirty="0" err="1"/>
              <a:t>évaluer</a:t>
            </a:r>
            <a:r>
              <a:rPr lang="fr-FR" dirty="0"/>
              <a:t>, traiter ou </a:t>
            </a:r>
            <a:r>
              <a:rPr lang="fr-FR" dirty="0" err="1"/>
              <a:t>référer</a:t>
            </a:r>
            <a:r>
              <a:rPr lang="fr-FR" dirty="0"/>
              <a:t> au besoin les principaux </a:t>
            </a:r>
            <a:r>
              <a:rPr lang="fr-FR" dirty="0" err="1"/>
              <a:t>problèmes</a:t>
            </a:r>
            <a:r>
              <a:rPr lang="fr-FR" dirty="0"/>
              <a:t> musculo-squelettiques </a:t>
            </a:r>
            <a:r>
              <a:rPr lang="fr-FR" dirty="0" err="1"/>
              <a:t>rencontrés</a:t>
            </a:r>
            <a:r>
              <a:rPr lang="fr-FR" dirty="0"/>
              <a:t> en </a:t>
            </a:r>
            <a:r>
              <a:rPr lang="fr-FR" dirty="0" err="1"/>
              <a:t>médecine</a:t>
            </a:r>
            <a:r>
              <a:rPr lang="fr-FR" dirty="0"/>
              <a:t> de </a:t>
            </a:r>
            <a:r>
              <a:rPr lang="fr-FR" dirty="0" err="1"/>
              <a:t>première</a:t>
            </a:r>
            <a:r>
              <a:rPr lang="fr-FR" dirty="0"/>
              <a:t> ligne se manifestant par : </a:t>
            </a:r>
          </a:p>
          <a:p>
            <a:pPr lvl="3"/>
            <a:r>
              <a:rPr lang="fr-FR" dirty="0"/>
              <a:t>12.1.  Malformations </a:t>
            </a:r>
            <a:r>
              <a:rPr lang="fr-FR" dirty="0" err="1"/>
              <a:t>congénitales</a:t>
            </a:r>
            <a:r>
              <a:rPr lang="fr-FR" dirty="0"/>
              <a:t> </a:t>
            </a:r>
          </a:p>
          <a:p>
            <a:pPr lvl="3"/>
            <a:r>
              <a:rPr lang="fr-FR" dirty="0"/>
              <a:t>12.2.  </a:t>
            </a:r>
            <a:r>
              <a:rPr lang="fr-FR" dirty="0" err="1"/>
              <a:t>Malrotation</a:t>
            </a:r>
            <a:r>
              <a:rPr lang="fr-FR" dirty="0"/>
              <a:t> des membres </a:t>
            </a:r>
            <a:r>
              <a:rPr lang="fr-FR" dirty="0" err="1"/>
              <a:t>inférieurs</a:t>
            </a:r>
            <a:r>
              <a:rPr lang="fr-FR" dirty="0"/>
              <a:t> </a:t>
            </a:r>
          </a:p>
          <a:p>
            <a:pPr lvl="3"/>
            <a:r>
              <a:rPr lang="fr-FR" dirty="0"/>
              <a:t>12.3.  Douleur articulaire et </a:t>
            </a:r>
            <a:r>
              <a:rPr lang="fr-FR" dirty="0" err="1"/>
              <a:t>périarticulaire</a:t>
            </a:r>
            <a:r>
              <a:rPr lang="fr-FR" dirty="0"/>
              <a:t> d’origine traumatique et non traumatique (inflammatoire </a:t>
            </a:r>
            <a:r>
              <a:rPr lang="fr-FR" dirty="0" smtClean="0"/>
              <a:t>et infectieuse</a:t>
            </a:r>
            <a:r>
              <a:rPr lang="fr-FR" dirty="0"/>
              <a:t>). </a:t>
            </a:r>
          </a:p>
          <a:p>
            <a:pPr lvl="3"/>
            <a:r>
              <a:rPr lang="fr-FR" dirty="0"/>
              <a:t>12.4.  Boiteries 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200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F</a:t>
            </a:r>
            <a:r>
              <a:rPr lang="fr-CA" sz="2800" dirty="0" err="1"/>
              <a:t>ormation</a:t>
            </a:r>
            <a:r>
              <a:rPr lang="fr-CA" sz="2800" dirty="0"/>
              <a:t> professorale AA 2017 </a:t>
            </a:r>
            <a:r>
              <a:rPr lang="fr-CA" sz="2800" dirty="0" smtClean="0"/>
              <a:t>sur </a:t>
            </a:r>
            <a:r>
              <a:rPr lang="fr-CA" sz="2800" dirty="0" smtClean="0"/>
              <a:t>les </a:t>
            </a:r>
            <a:r>
              <a:rPr lang="fr-FR" sz="2800" dirty="0" smtClean="0"/>
              <a:t>malformations </a:t>
            </a:r>
            <a:r>
              <a:rPr lang="fr-FR" sz="2800" dirty="0" err="1"/>
              <a:t>congénitales</a:t>
            </a:r>
            <a:r>
              <a:rPr lang="fr-FR" sz="2800" dirty="0"/>
              <a:t> </a:t>
            </a:r>
            <a:r>
              <a:rPr lang="fr-FR" sz="2800" dirty="0" smtClean="0"/>
              <a:t> et </a:t>
            </a:r>
            <a:r>
              <a:rPr lang="fr-FR" sz="2800" dirty="0" err="1" smtClean="0"/>
              <a:t>malrotation</a:t>
            </a:r>
            <a:r>
              <a:rPr lang="fr-FR" sz="2800" dirty="0" smtClean="0"/>
              <a:t> </a:t>
            </a:r>
            <a:r>
              <a:rPr lang="fr-FR" sz="2800" dirty="0"/>
              <a:t>des membres </a:t>
            </a:r>
            <a:r>
              <a:rPr lang="fr-FR" sz="2800" dirty="0" err="1" smtClean="0"/>
              <a:t>inférieurs-volet</a:t>
            </a:r>
            <a:r>
              <a:rPr lang="fr-FR" sz="2800" dirty="0" smtClean="0"/>
              <a:t> enseignement</a:t>
            </a:r>
          </a:p>
          <a:p>
            <a:r>
              <a:rPr lang="fr-FR" sz="2800" dirty="0" smtClean="0"/>
              <a:t>Recherche </a:t>
            </a:r>
            <a:r>
              <a:rPr lang="fr-CA" sz="2800" dirty="0" smtClean="0"/>
              <a:t> </a:t>
            </a:r>
            <a:r>
              <a:rPr lang="fr-CA" sz="2800" dirty="0"/>
              <a:t>matériels </a:t>
            </a:r>
            <a:r>
              <a:rPr lang="fr-CA" sz="2800" dirty="0" smtClean="0"/>
              <a:t>vidéos disponibles </a:t>
            </a:r>
            <a:r>
              <a:rPr lang="fr-CA" sz="2800" dirty="0"/>
              <a:t>sur </a:t>
            </a:r>
            <a:r>
              <a:rPr lang="fr-CA" sz="2800" dirty="0" smtClean="0"/>
              <a:t>internet</a:t>
            </a:r>
            <a:endParaRPr lang="fr-FR" sz="2800" dirty="0"/>
          </a:p>
          <a:p>
            <a:pPr marL="0" lvl="1" indent="0">
              <a:buNone/>
            </a:pPr>
            <a:endParaRPr lang="fr-CA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077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PP intégrant vidéo et théorie pour bonifier l’enseignement dans les </a:t>
            </a:r>
            <a:r>
              <a:rPr lang="fr-FR" dirty="0" smtClean="0"/>
              <a:t>milieux</a:t>
            </a:r>
            <a:endParaRPr lang="fr-CA" dirty="0" smtClean="0"/>
          </a:p>
          <a:p>
            <a:endParaRPr lang="fr-FR" dirty="0" smtClean="0"/>
          </a:p>
          <a:p>
            <a:r>
              <a:rPr lang="fr-FR" dirty="0" smtClean="0"/>
              <a:t>F</a:t>
            </a:r>
            <a:r>
              <a:rPr lang="fr-CA" dirty="0" err="1" smtClean="0"/>
              <a:t>ormation</a:t>
            </a:r>
            <a:r>
              <a:rPr lang="fr-CA" dirty="0" smtClean="0"/>
              <a:t> PRN</a:t>
            </a:r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2657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</a:t>
            </a:r>
            <a:r>
              <a:rPr lang="fr-CA" dirty="0" err="1" smtClean="0"/>
              <a:t>esponsable</a:t>
            </a:r>
            <a:r>
              <a:rPr lang="fr-CA" dirty="0" smtClean="0"/>
              <a:t> stage pédiatrie</a:t>
            </a:r>
            <a:br>
              <a:rPr lang="fr-CA" dirty="0" smtClean="0"/>
            </a:br>
            <a:r>
              <a:rPr lang="fr-CA" dirty="0" smtClean="0"/>
              <a:t>HSJ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CA" dirty="0" smtClean="0"/>
              <a:t>encontre le 30 juin 2016 et 13 </a:t>
            </a:r>
            <a:r>
              <a:rPr lang="fr-CA" dirty="0" err="1" smtClean="0"/>
              <a:t>oct</a:t>
            </a:r>
            <a:r>
              <a:rPr lang="fr-CA" dirty="0" smtClean="0"/>
              <a:t> 2016</a:t>
            </a:r>
          </a:p>
          <a:p>
            <a:r>
              <a:rPr lang="fr-CA" dirty="0" smtClean="0"/>
              <a:t>3 nouveaux responsables HSJ;</a:t>
            </a:r>
          </a:p>
          <a:p>
            <a:pPr lvl="1"/>
            <a:r>
              <a:rPr lang="fr-CA" dirty="0" err="1" smtClean="0"/>
              <a:t>Dre</a:t>
            </a:r>
            <a:r>
              <a:rPr lang="fr-CA" dirty="0" smtClean="0"/>
              <a:t> </a:t>
            </a:r>
            <a:r>
              <a:rPr lang="fr-CA" dirty="0" err="1" smtClean="0"/>
              <a:t>Marisol</a:t>
            </a:r>
            <a:r>
              <a:rPr lang="fr-CA" dirty="0" smtClean="0"/>
              <a:t> Sanchez urgence</a:t>
            </a:r>
          </a:p>
          <a:p>
            <a:pPr lvl="1"/>
            <a:r>
              <a:rPr lang="fr-CA" dirty="0" err="1" smtClean="0"/>
              <a:t>Dre</a:t>
            </a:r>
            <a:r>
              <a:rPr lang="fr-CA" dirty="0" smtClean="0"/>
              <a:t> Judith Meloche, clinique ambulatoire</a:t>
            </a:r>
          </a:p>
          <a:p>
            <a:pPr lvl="1"/>
            <a:r>
              <a:rPr lang="fr-CA" dirty="0" err="1" smtClean="0"/>
              <a:t>Dre</a:t>
            </a:r>
            <a:r>
              <a:rPr lang="fr-CA" dirty="0" smtClean="0"/>
              <a:t> </a:t>
            </a:r>
            <a:r>
              <a:rPr lang="fr-CA" dirty="0" err="1" smtClean="0"/>
              <a:t>Bich</a:t>
            </a:r>
            <a:r>
              <a:rPr lang="fr-CA" dirty="0" smtClean="0"/>
              <a:t> Hong Nguyen , hospitalisation</a:t>
            </a:r>
          </a:p>
        </p:txBody>
      </p:sp>
    </p:spTree>
    <p:extLst>
      <p:ext uri="{BB962C8B-B14F-4D97-AF65-F5344CB8AC3E}">
        <p14:creationId xmlns:p14="http://schemas.microsoft.com/office/powerpoint/2010/main" val="32912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Discuter </a:t>
            </a:r>
            <a:r>
              <a:rPr lang="fr-CA" dirty="0"/>
              <a:t>d</a:t>
            </a:r>
            <a:r>
              <a:rPr lang="fr-CA" dirty="0" smtClean="0"/>
              <a:t>es </a:t>
            </a:r>
            <a:r>
              <a:rPr lang="fr-CA" dirty="0"/>
              <a:t>é</a:t>
            </a:r>
            <a:r>
              <a:rPr lang="fr-CA" dirty="0" smtClean="0"/>
              <a:t>valuations de stage et le fonctionnement de chaque stage</a:t>
            </a:r>
          </a:p>
          <a:p>
            <a:pPr lvl="1"/>
            <a:r>
              <a:rPr lang="fr-FR" dirty="0" smtClean="0"/>
              <a:t>R</a:t>
            </a:r>
            <a:r>
              <a:rPr lang="fr-CA" dirty="0" err="1"/>
              <a:t>é</a:t>
            </a:r>
            <a:r>
              <a:rPr lang="fr-CA" dirty="0" err="1" smtClean="0"/>
              <a:t>vision</a:t>
            </a:r>
            <a:r>
              <a:rPr lang="fr-CA" dirty="0" smtClean="0"/>
              <a:t> des choix cliniques externes pour stage ambulatoire</a:t>
            </a:r>
          </a:p>
          <a:p>
            <a:pPr lvl="1"/>
            <a:r>
              <a:rPr lang="fr-FR" dirty="0" smtClean="0"/>
              <a:t>D</a:t>
            </a:r>
            <a:r>
              <a:rPr lang="fr-CA" dirty="0" err="1" smtClean="0"/>
              <a:t>iscussion</a:t>
            </a:r>
            <a:r>
              <a:rPr lang="fr-CA" dirty="0" smtClean="0"/>
              <a:t> gardes</a:t>
            </a:r>
          </a:p>
          <a:p>
            <a:pPr lvl="1"/>
            <a:r>
              <a:rPr lang="fr-CA" dirty="0" smtClean="0"/>
              <a:t>APD stage pédiatrie urgence ( a discuter)</a:t>
            </a:r>
          </a:p>
          <a:p>
            <a:pPr lvl="1"/>
            <a:r>
              <a:rPr lang="fr-FR" dirty="0"/>
              <a:t>P</a:t>
            </a:r>
            <a:r>
              <a:rPr lang="fr-CA" dirty="0" err="1"/>
              <a:t>rochaine</a:t>
            </a:r>
            <a:r>
              <a:rPr lang="fr-CA" dirty="0"/>
              <a:t> rencontre sept 2017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722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Dossiers actifs </a:t>
            </a:r>
            <a:r>
              <a:rPr lang="is-IS" dirty="0" smtClean="0"/>
              <a:t>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Gardes </a:t>
            </a:r>
            <a:r>
              <a:rPr lang="fr-CA" dirty="0" smtClean="0"/>
              <a:t>HMR</a:t>
            </a:r>
            <a:endParaRPr lang="fr-FR" dirty="0" smtClean="0"/>
          </a:p>
          <a:p>
            <a:r>
              <a:rPr lang="fr-FR" dirty="0" smtClean="0"/>
              <a:t>R</a:t>
            </a:r>
            <a:r>
              <a:rPr lang="fr-CA" dirty="0" err="1" smtClean="0"/>
              <a:t>épartition</a:t>
            </a:r>
            <a:r>
              <a:rPr lang="fr-CA" dirty="0" smtClean="0"/>
              <a:t> </a:t>
            </a:r>
            <a:r>
              <a:rPr lang="fr-CA" dirty="0" smtClean="0"/>
              <a:t>des résidents année 2017-2018 HMR pédiatrie hospitalière- ambulatoire</a:t>
            </a:r>
          </a:p>
          <a:p>
            <a:r>
              <a:rPr lang="fr-FR" dirty="0" smtClean="0"/>
              <a:t>P</a:t>
            </a:r>
            <a:r>
              <a:rPr lang="fr-CA" dirty="0" err="1" smtClean="0"/>
              <a:t>rocessus</a:t>
            </a:r>
            <a:r>
              <a:rPr lang="fr-CA" dirty="0" smtClean="0"/>
              <a:t> grille de stage-réservation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104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</a:t>
            </a:r>
            <a:r>
              <a:rPr lang="fr-CA" dirty="0" err="1"/>
              <a:t>uivi</a:t>
            </a:r>
            <a:r>
              <a:rPr lang="fr-CA" dirty="0"/>
              <a:t> réunion comité de l’enseignement soins aux enfants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Réunion 16 </a:t>
            </a:r>
            <a:r>
              <a:rPr lang="fr-FR" dirty="0" err="1" smtClean="0"/>
              <a:t>nov</a:t>
            </a:r>
            <a:r>
              <a:rPr lang="fr-FR" dirty="0" smtClean="0"/>
              <a:t> 2016 et 13 avril 2017</a:t>
            </a:r>
          </a:p>
          <a:p>
            <a:r>
              <a:rPr lang="fr-FR" dirty="0" smtClean="0"/>
              <a:t>R</a:t>
            </a:r>
            <a:r>
              <a:rPr lang="fr-CA" dirty="0" err="1" smtClean="0"/>
              <a:t>évision</a:t>
            </a:r>
            <a:r>
              <a:rPr lang="fr-CA" dirty="0" smtClean="0"/>
              <a:t> enseignement en lien avec sujets prioritaires et habiletés techniques CFMC tant au niveau clinique qu’académique</a:t>
            </a:r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423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49763"/>
          </a:xfrm>
        </p:spPr>
        <p:txBody>
          <a:bodyPr>
            <a:normAutofit/>
          </a:bodyPr>
          <a:lstStyle/>
          <a:p>
            <a:pPr marL="457200" lvl="1" indent="-457200">
              <a:buFont typeface="Arial"/>
              <a:buChar char="•"/>
            </a:pPr>
            <a:r>
              <a:rPr lang="fr-FR" dirty="0" smtClean="0"/>
              <a:t>Révision objectifs formation</a:t>
            </a:r>
            <a:r>
              <a:rPr lang="fr-FR" sz="2400" dirty="0" smtClean="0"/>
              <a:t> « Détecter et référer les enfants victimes de violence, de mauvais traitement et de négligence » </a:t>
            </a:r>
            <a:r>
              <a:rPr lang="fr-FR" dirty="0" smtClean="0"/>
              <a:t>Dr Julien</a:t>
            </a:r>
          </a:p>
          <a:p>
            <a:pPr marL="457200" lvl="1" indent="-457200">
              <a:buFont typeface="Arial"/>
              <a:buChar char="•"/>
            </a:pPr>
            <a:r>
              <a:rPr lang="fr-FR" dirty="0" smtClean="0"/>
              <a:t>S</a:t>
            </a:r>
            <a:r>
              <a:rPr lang="fr-CA" dirty="0" err="1" smtClean="0"/>
              <a:t>uggestion</a:t>
            </a:r>
            <a:r>
              <a:rPr lang="fr-CA" dirty="0" smtClean="0"/>
              <a:t> exposition CEA (Centre enseignement asthme) régional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fr-CA" dirty="0"/>
          </a:p>
          <a:p>
            <a:pPr marL="342900" lvl="1" indent="-342900">
              <a:buFont typeface="Arial" pitchFamily="34" charset="0"/>
              <a:buChar char="•"/>
            </a:pPr>
            <a:endParaRPr lang="fr-CA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398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Arial"/>
              <a:buChar char="•"/>
            </a:pPr>
            <a:r>
              <a:rPr lang="fr-FR" dirty="0"/>
              <a:t>V</a:t>
            </a:r>
            <a:r>
              <a:rPr lang="fr-CA" dirty="0" err="1"/>
              <a:t>accination</a:t>
            </a:r>
            <a:r>
              <a:rPr lang="fr-CA" dirty="0"/>
              <a:t> (1\2 </a:t>
            </a:r>
            <a:r>
              <a:rPr lang="fr-CA" dirty="0" smtClean="0"/>
              <a:t>journée </a:t>
            </a:r>
            <a:r>
              <a:rPr lang="fr-CA" dirty="0"/>
              <a:t>clinique). Selon CMFC, </a:t>
            </a:r>
            <a:r>
              <a:rPr lang="fr-CA" dirty="0" smtClean="0"/>
              <a:t>les </a:t>
            </a:r>
            <a:r>
              <a:rPr lang="fr-CA" dirty="0"/>
              <a:t>résidents doivent </a:t>
            </a:r>
            <a:r>
              <a:rPr lang="fr-CA" dirty="0" smtClean="0"/>
              <a:t>être </a:t>
            </a:r>
            <a:r>
              <a:rPr lang="fr-CA" dirty="0"/>
              <a:t>compétents </a:t>
            </a:r>
            <a:r>
              <a:rPr lang="fr-CA" dirty="0" smtClean="0"/>
              <a:t>à </a:t>
            </a:r>
            <a:r>
              <a:rPr lang="fr-CA" dirty="0"/>
              <a:t>effectuer injection </a:t>
            </a:r>
            <a:r>
              <a:rPr lang="fr-CA" dirty="0" err="1"/>
              <a:t>ss</a:t>
            </a:r>
            <a:r>
              <a:rPr lang="fr-CA" dirty="0"/>
              <a:t>-cutané, intradermique et IM. </a:t>
            </a:r>
            <a:r>
              <a:rPr lang="fr-CA" dirty="0" smtClean="0"/>
              <a:t>Théorie </a:t>
            </a:r>
            <a:r>
              <a:rPr lang="fr-CA" dirty="0" err="1" smtClean="0"/>
              <a:t>ABCDaire</a:t>
            </a:r>
            <a:endParaRPr lang="fr-CA" dirty="0"/>
          </a:p>
          <a:p>
            <a:pPr marL="457200" lvl="1" indent="-457200">
              <a:buFont typeface="Arial"/>
              <a:buChar char="•"/>
            </a:pPr>
            <a:r>
              <a:rPr lang="fr-FR" dirty="0"/>
              <a:t>F</a:t>
            </a:r>
            <a:r>
              <a:rPr lang="fr-CA" dirty="0" err="1"/>
              <a:t>ormation</a:t>
            </a:r>
            <a:r>
              <a:rPr lang="fr-CA" dirty="0"/>
              <a:t> DPJ local</a:t>
            </a:r>
          </a:p>
          <a:p>
            <a:pPr lvl="2"/>
            <a:r>
              <a:rPr lang="fr-FR" dirty="0"/>
              <a:t>O</a:t>
            </a:r>
            <a:r>
              <a:rPr lang="fr-CA" dirty="0" err="1"/>
              <a:t>bjectifs</a:t>
            </a:r>
            <a:r>
              <a:rPr lang="fr-CA" dirty="0"/>
              <a:t> guide académique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929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</a:t>
            </a:r>
            <a:r>
              <a:rPr lang="fr-CA" dirty="0" err="1" smtClean="0"/>
              <a:t>uivi</a:t>
            </a:r>
            <a:r>
              <a:rPr lang="fr-CA" dirty="0" smtClean="0"/>
              <a:t> réunion comité de l’enseignement soins aux enfants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</a:t>
            </a:r>
            <a:r>
              <a:rPr lang="fr-CA" dirty="0" smtClean="0"/>
              <a:t>rouble de comportement chez l’enfant-adolescents ( agressivité, impulsivité,..)</a:t>
            </a:r>
          </a:p>
          <a:p>
            <a:pPr lvl="1"/>
            <a:r>
              <a:rPr lang="fr-CA" dirty="0" smtClean="0"/>
              <a:t>PP pour année 2017-2018 pour compléter PABP TDAH enfant</a:t>
            </a:r>
          </a:p>
          <a:p>
            <a:pPr lvl="2"/>
            <a:r>
              <a:rPr lang="fr-FR" dirty="0" smtClean="0"/>
              <a:t>O</a:t>
            </a:r>
            <a:r>
              <a:rPr lang="fr-CA" dirty="0" err="1" smtClean="0"/>
              <a:t>bjectif</a:t>
            </a:r>
            <a:r>
              <a:rPr lang="fr-CA" dirty="0" smtClean="0"/>
              <a:t>; dx </a:t>
            </a:r>
            <a:r>
              <a:rPr lang="fr-CA" dirty="0" err="1" smtClean="0"/>
              <a:t>diff</a:t>
            </a:r>
            <a:r>
              <a:rPr lang="fr-CA" dirty="0" smtClean="0"/>
              <a:t> et ressources</a:t>
            </a:r>
          </a:p>
          <a:p>
            <a:pPr lvl="1"/>
            <a:r>
              <a:rPr lang="fr-CA" dirty="0"/>
              <a:t>I</a:t>
            </a:r>
            <a:r>
              <a:rPr lang="fr-CA" dirty="0" smtClean="0"/>
              <a:t>nvitation intervenant FEJ ou SMJ (guichet </a:t>
            </a:r>
            <a:r>
              <a:rPr lang="fr-CA" dirty="0" err="1" smtClean="0"/>
              <a:t>acces</a:t>
            </a:r>
            <a:r>
              <a:rPr lang="fr-CA" dirty="0" smtClean="0"/>
              <a:t> santé mentale) au PABP TDAH</a:t>
            </a:r>
          </a:p>
        </p:txBody>
      </p:sp>
    </p:spTree>
    <p:extLst>
      <p:ext uri="{BB962C8B-B14F-4D97-AF65-F5344CB8AC3E}">
        <p14:creationId xmlns:p14="http://schemas.microsoft.com/office/powerpoint/2010/main" val="251756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fr-FR" dirty="0"/>
              <a:t>Trouble de comportement chez l'enfant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 </a:t>
            </a:r>
            <a:r>
              <a:rPr lang="fr-FR" dirty="0"/>
              <a:t>Puisque les </a:t>
            </a:r>
            <a:r>
              <a:rPr lang="fr-FR" dirty="0" err="1"/>
              <a:t>problèmes</a:t>
            </a:r>
            <a:r>
              <a:rPr lang="fr-FR" dirty="0"/>
              <a:t> comportementaux des enfants sont souvent multifactoriels, </a:t>
            </a:r>
            <a:r>
              <a:rPr lang="fr-FR" dirty="0" err="1"/>
              <a:t>élaborez</a:t>
            </a:r>
            <a:r>
              <a:rPr lang="fr-FR" dirty="0"/>
              <a:t> un vaste diagnostic </a:t>
            </a:r>
            <a:r>
              <a:rPr lang="fr-FR" dirty="0" err="1"/>
              <a:t>différentiel</a:t>
            </a:r>
            <a:r>
              <a:rPr lang="fr-FR" dirty="0"/>
              <a:t> et </a:t>
            </a:r>
            <a:r>
              <a:rPr lang="fr-FR" dirty="0" err="1"/>
              <a:t>évaluez</a:t>
            </a:r>
            <a:r>
              <a:rPr lang="fr-FR" dirty="0"/>
              <a:t> tous les facteurs </a:t>
            </a:r>
            <a:r>
              <a:rPr lang="fr-FR" dirty="0" err="1"/>
              <a:t>étiologiques</a:t>
            </a:r>
            <a:r>
              <a:rPr lang="fr-FR" dirty="0"/>
              <a:t> potentiels : </a:t>
            </a:r>
            <a:endParaRPr lang="fr-FR" dirty="0" smtClean="0"/>
          </a:p>
          <a:p>
            <a:pPr lvl="1"/>
            <a:r>
              <a:rPr lang="fr-FR" dirty="0" smtClean="0"/>
              <a:t>Recherchez </a:t>
            </a:r>
            <a:r>
              <a:rPr lang="fr-FR" dirty="0"/>
              <a:t>des affections </a:t>
            </a:r>
            <a:r>
              <a:rPr lang="fr-FR" dirty="0" err="1"/>
              <a:t>médicales</a:t>
            </a:r>
            <a:r>
              <a:rPr lang="fr-FR" dirty="0"/>
              <a:t> (p. ex. atteinte auditive, </a:t>
            </a:r>
            <a:r>
              <a:rPr lang="fr-FR" dirty="0" err="1"/>
              <a:t>dépression</a:t>
            </a:r>
            <a:r>
              <a:rPr lang="fr-FR" dirty="0"/>
              <a:t>, autres </a:t>
            </a:r>
            <a:r>
              <a:rPr lang="fr-FR" dirty="0" smtClean="0"/>
              <a:t>	diagnostics </a:t>
            </a:r>
            <a:r>
              <a:rPr lang="fr-FR" dirty="0"/>
              <a:t>psychiatriques, autres </a:t>
            </a:r>
            <a:r>
              <a:rPr lang="fr-FR" dirty="0" err="1"/>
              <a:t>problèmes</a:t>
            </a:r>
            <a:r>
              <a:rPr lang="fr-FR" dirty="0"/>
              <a:t> </a:t>
            </a:r>
            <a:r>
              <a:rPr lang="fr-FR" dirty="0" err="1"/>
              <a:t>médicaux</a:t>
            </a:r>
            <a:r>
              <a:rPr lang="fr-FR" dirty="0"/>
              <a:t>). </a:t>
            </a:r>
            <a:endParaRPr lang="fr-FR" dirty="0" smtClean="0"/>
          </a:p>
          <a:p>
            <a:pPr lvl="1"/>
            <a:r>
              <a:rPr lang="fr-FR" dirty="0" smtClean="0"/>
              <a:t>Recherchez </a:t>
            </a:r>
            <a:r>
              <a:rPr lang="fr-FR" dirty="0"/>
              <a:t>des facteurs psychosociaux (p. ex. violence, abus de substance, conflits </a:t>
            </a:r>
            <a:r>
              <a:rPr lang="fr-FR" dirty="0" smtClean="0"/>
              <a:t>	familiaux</a:t>
            </a:r>
            <a:r>
              <a:rPr lang="fr-FR" dirty="0"/>
              <a:t>, </a:t>
            </a:r>
            <a:r>
              <a:rPr lang="fr-FR" dirty="0" err="1"/>
              <a:t>difficultés</a:t>
            </a:r>
            <a:r>
              <a:rPr lang="fr-FR" dirty="0"/>
              <a:t> avec les pairs, attentes parentales). </a:t>
            </a:r>
            <a:endParaRPr lang="fr-FR" dirty="0" smtClean="0"/>
          </a:p>
          <a:p>
            <a:pPr lvl="1"/>
            <a:r>
              <a:rPr lang="fr-FR" dirty="0" err="1" smtClean="0"/>
              <a:t>Établissez</a:t>
            </a:r>
            <a:r>
              <a:rPr lang="fr-FR" dirty="0" smtClean="0"/>
              <a:t> </a:t>
            </a:r>
            <a:r>
              <a:rPr lang="fr-FR" dirty="0"/>
              <a:t>que la cause n’est pas </a:t>
            </a:r>
            <a:r>
              <a:rPr lang="fr-FR" dirty="0" err="1"/>
              <a:t>dûe</a:t>
            </a:r>
            <a:r>
              <a:rPr lang="fr-FR" dirty="0"/>
              <a:t> à un trouble </a:t>
            </a:r>
            <a:r>
              <a:rPr lang="fr-FR" dirty="0" err="1"/>
              <a:t>déficitaire</a:t>
            </a:r>
            <a:r>
              <a:rPr lang="fr-FR" dirty="0"/>
              <a:t> de l’attention (TDA) </a:t>
            </a:r>
            <a:r>
              <a:rPr lang="fr-FR" dirty="0" smtClean="0"/>
              <a:t>(</a:t>
            </a:r>
            <a:r>
              <a:rPr lang="fr-FR" dirty="0" err="1" smtClean="0"/>
              <a:t>p.ex.troubles</a:t>
            </a:r>
            <a:r>
              <a:rPr lang="fr-FR" dirty="0" smtClean="0"/>
              <a:t> d’apprentissage</a:t>
            </a:r>
            <a:r>
              <a:rPr lang="fr-FR" dirty="0"/>
              <a:t>, trouble du spectre de l’autisme, trouble des conduites).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Lorsque </a:t>
            </a:r>
            <a:r>
              <a:rPr lang="fr-FR" dirty="0"/>
              <a:t>vous obtenez l’</a:t>
            </a:r>
            <a:r>
              <a:rPr lang="fr-FR" dirty="0" err="1"/>
              <a:t>anamnèse</a:t>
            </a:r>
            <a:r>
              <a:rPr lang="fr-FR" dirty="0"/>
              <a:t> des </a:t>
            </a:r>
            <a:r>
              <a:rPr lang="fr-FR" dirty="0" err="1"/>
              <a:t>problèmes</a:t>
            </a:r>
            <a:r>
              <a:rPr lang="fr-FR" dirty="0"/>
              <a:t> comportementaux d’un enfant : - </a:t>
            </a:r>
            <a:endParaRPr lang="fr-FR" dirty="0" smtClean="0"/>
          </a:p>
          <a:p>
            <a:pPr lvl="1"/>
            <a:r>
              <a:rPr lang="fr-FR" dirty="0" smtClean="0"/>
              <a:t>Demandez </a:t>
            </a:r>
            <a:r>
              <a:rPr lang="fr-FR" dirty="0"/>
              <a:t>à l</a:t>
            </a:r>
            <a:r>
              <a:rPr lang="fr-FR" dirty="0" smtClean="0"/>
              <a:t>’	enfant </a:t>
            </a:r>
            <a:r>
              <a:rPr lang="fr-FR" dirty="0"/>
              <a:t>de vous </a:t>
            </a:r>
            <a:r>
              <a:rPr lang="fr-FR" dirty="0" err="1"/>
              <a:t>décrire</a:t>
            </a:r>
            <a:r>
              <a:rPr lang="fr-FR" dirty="0"/>
              <a:t> sa perception de la </a:t>
            </a:r>
            <a:r>
              <a:rPr lang="fr-FR" dirty="0" smtClean="0"/>
              <a:t>situation</a:t>
            </a:r>
          </a:p>
          <a:p>
            <a:pPr lvl="1"/>
            <a:r>
              <a:rPr lang="fr-FR" dirty="0" smtClean="0"/>
              <a:t>Faites </a:t>
            </a:r>
            <a:r>
              <a:rPr lang="fr-FR" dirty="0"/>
              <a:t>appel à de multiples sources d’information (p. ex. </a:t>
            </a:r>
            <a:r>
              <a:rPr lang="fr-FR" dirty="0" err="1"/>
              <a:t>école</a:t>
            </a:r>
            <a:r>
              <a:rPr lang="fr-FR" dirty="0"/>
              <a:t>, garderie).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 Lorsque vous traitez les </a:t>
            </a:r>
            <a:r>
              <a:rPr lang="fr-FR" dirty="0" err="1"/>
              <a:t>problèmes</a:t>
            </a:r>
            <a:r>
              <a:rPr lang="fr-FR" dirty="0"/>
              <a:t> comportementaux d’un enfant chez qui une </a:t>
            </a:r>
            <a:r>
              <a:rPr lang="fr-FR" dirty="0" err="1"/>
              <a:t>médication</a:t>
            </a:r>
            <a:r>
              <a:rPr lang="fr-FR" dirty="0"/>
              <a:t> est </a:t>
            </a:r>
            <a:r>
              <a:rPr lang="fr-FR" dirty="0" err="1"/>
              <a:t>indiquée</a:t>
            </a:r>
            <a:r>
              <a:rPr lang="fr-FR" dirty="0"/>
              <a:t>, ne limitez pas votre traitement seulement à la </a:t>
            </a:r>
            <a:r>
              <a:rPr lang="fr-FR" dirty="0" err="1"/>
              <a:t>médication</a:t>
            </a:r>
            <a:r>
              <a:rPr lang="fr-FR" dirty="0"/>
              <a:t>; </a:t>
            </a:r>
            <a:r>
              <a:rPr lang="fr-FR" dirty="0" err="1"/>
              <a:t>considérez</a:t>
            </a:r>
            <a:r>
              <a:rPr lang="fr-FR" dirty="0"/>
              <a:t> les autres dimensions du </a:t>
            </a:r>
            <a:r>
              <a:rPr lang="fr-FR" dirty="0" err="1"/>
              <a:t>problème</a:t>
            </a:r>
            <a:r>
              <a:rPr lang="fr-FR" dirty="0"/>
              <a:t> (p. ex. ne vous limitez pas seulement aux </a:t>
            </a:r>
            <a:r>
              <a:rPr lang="fr-FR" dirty="0" err="1"/>
              <a:t>amphétamines</a:t>
            </a:r>
            <a:r>
              <a:rPr lang="fr-FR" dirty="0"/>
              <a:t> pour traiter le TDA, mais ajoutez l’enseignement des </a:t>
            </a:r>
            <a:r>
              <a:rPr lang="fr-FR" dirty="0" err="1"/>
              <a:t>habiletés</a:t>
            </a:r>
            <a:r>
              <a:rPr lang="fr-FR" dirty="0"/>
              <a:t> sociales, la gestion du temps, etc.).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 Lorsque vous </a:t>
            </a:r>
            <a:r>
              <a:rPr lang="fr-FR" dirty="0" err="1"/>
              <a:t>évaluez</a:t>
            </a:r>
            <a:r>
              <a:rPr lang="fr-FR" dirty="0"/>
              <a:t> les </a:t>
            </a:r>
            <a:r>
              <a:rPr lang="fr-FR" dirty="0" err="1"/>
              <a:t>problèmes</a:t>
            </a:r>
            <a:r>
              <a:rPr lang="fr-FR" dirty="0"/>
              <a:t> comportementaux d’un adolescent, utilisez une approche </a:t>
            </a:r>
            <a:r>
              <a:rPr lang="fr-FR" dirty="0" err="1"/>
              <a:t>systématique</a:t>
            </a:r>
            <a:r>
              <a:rPr lang="fr-FR" dirty="0"/>
              <a:t> et </a:t>
            </a:r>
            <a:r>
              <a:rPr lang="fr-FR" dirty="0" err="1"/>
              <a:t>structurée</a:t>
            </a:r>
            <a:r>
              <a:rPr lang="fr-FR" dirty="0"/>
              <a:t> pour arriver à un diagnostic </a:t>
            </a:r>
            <a:r>
              <a:rPr lang="fr-FR" dirty="0" err="1"/>
              <a:t>précis</a:t>
            </a:r>
            <a:r>
              <a:rPr lang="fr-FR" dirty="0"/>
              <a:t> : 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/>
              <a:t>Recherchez </a:t>
            </a:r>
            <a:r>
              <a:rPr lang="fr-FR" dirty="0" err="1"/>
              <a:t>spécifiquement</a:t>
            </a:r>
            <a:r>
              <a:rPr lang="fr-FR" dirty="0"/>
              <a:t> l’abus de substance, les relations avec les pairs et les autres facteurs de stress. </a:t>
            </a:r>
            <a:endParaRPr lang="fr-FR" dirty="0" smtClean="0"/>
          </a:p>
          <a:p>
            <a:pPr lvl="1"/>
            <a:r>
              <a:rPr lang="fr-FR" dirty="0" smtClean="0"/>
              <a:t>Recherchez </a:t>
            </a:r>
            <a:r>
              <a:rPr lang="fr-FR" dirty="0"/>
              <a:t>d’autres </a:t>
            </a:r>
            <a:r>
              <a:rPr lang="fr-FR" dirty="0" err="1"/>
              <a:t>problèmes</a:t>
            </a:r>
            <a:r>
              <a:rPr lang="fr-FR" dirty="0"/>
              <a:t> </a:t>
            </a:r>
            <a:r>
              <a:rPr lang="fr-FR" dirty="0" err="1"/>
              <a:t>médicaux</a:t>
            </a:r>
            <a:r>
              <a:rPr lang="fr-FR" dirty="0"/>
              <a:t> (maladie affective bipolaire, </a:t>
            </a:r>
            <a:r>
              <a:rPr lang="fr-FR" dirty="0" err="1"/>
              <a:t>schizophrénie</a:t>
            </a:r>
            <a:r>
              <a:rPr lang="fr-FR" dirty="0"/>
              <a:t>). - Ne vous limitez pas à dire que le </a:t>
            </a:r>
            <a:r>
              <a:rPr lang="fr-FR" dirty="0" err="1"/>
              <a:t>problème</a:t>
            </a:r>
            <a:r>
              <a:rPr lang="fr-FR" dirty="0"/>
              <a:t> « fait partie de l’adolescence ».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9436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307685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>Internal MS</AcquiredFrom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1 Microsoft Managed Content</TrustLevel>
    <MarketSpecific xmlns="6d93d202-47fc-4405-873a-cab67cc5f1b2">false</MarketSpecific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TPNamespace xmlns="6d93d202-47fc-4405-873a-cab67cc5f1b2" xsi:nil="true"/>
    <CampaignTagsTaxHTField0 xmlns="6d93d202-47fc-4405-873a-cab67cc5f1b2">
      <Terms xmlns="http://schemas.microsoft.com/office/infopath/2007/PartnerControls"/>
    </CampaignTagsTaxHTField0>
    <DirectSourceMarket xmlns="6d93d202-47fc-4405-873a-cab67cc5f1b2" xsi:nil="true"/>
    <LocLastLocAttemptVersionLookup xmlns="6d93d202-47fc-4405-873a-cab67cc5f1b2">165705</LocLastLocAttemptVersionLookup>
    <MachineTranslated xmlns="6d93d202-47fc-4405-873a-cab67cc5f1b2">false</MachineTranslated>
    <PlannedPubDate xmlns="6d93d202-47fc-4405-873a-cab67cc5f1b2" xsi:nil="true"/>
    <SubmitterId xmlns="6d93d202-47fc-4405-873a-cab67cc5f1b2" xsi:nil="true"/>
    <Downloads xmlns="6d93d202-47fc-4405-873a-cab67cc5f1b2">0</Downloads>
    <OriginalSourceMarket xmlns="6d93d202-47fc-4405-873a-cab67cc5f1b2" xsi:nil="true"/>
    <PublishTargets xmlns="6d93d202-47fc-4405-873a-cab67cc5f1b2">OfficeOnline,OfficeOnlineVNext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 xsi:nil="true"/>
    <EditorialTags xmlns="6d93d202-47fc-4405-873a-cab67cc5f1b2" xsi:nil="true"/>
    <TPExecutable xmlns="6d93d202-47fc-4405-873a-cab67cc5f1b2" xsi:nil="true"/>
    <InternalTagsTaxHTField0 xmlns="6d93d202-47fc-4405-873a-cab67cc5f1b2">
      <Terms xmlns="http://schemas.microsoft.com/office/infopath/2007/PartnerControls"/>
    </InternalTagsTaxHTField0>
    <LastHandOff xmlns="6d93d202-47fc-4405-873a-cab67cc5f1b2" xsi:nil="true"/>
    <LocRecommendedHandoff xmlns="6d93d202-47fc-4405-873a-cab67cc5f1b2" xsi:nil="true"/>
    <BusinessGroup xmlns="6d93d202-47fc-4405-873a-cab67cc5f1b2" xsi:nil="true"/>
    <TPAppVersion xmlns="6d93d202-47fc-4405-873a-cab67cc5f1b2" xsi:nil="true"/>
    <VoteCount xmlns="6d93d202-47fc-4405-873a-cab67cc5f1b2" xsi:nil="true"/>
    <APAuthor xmlns="6d93d202-47fc-4405-873a-cab67cc5f1b2">
      <UserInfo>
        <DisplayName>REDMOND\v-susham</DisplayName>
        <AccountId>789</AccountId>
        <AccountType/>
      </UserInfo>
    </APAuthor>
    <TPCommandLine xmlns="6d93d202-47fc-4405-873a-cab67cc5f1b2" xsi:nil="true"/>
    <UACurrentWords xmlns="6d93d202-47fc-4405-873a-cab67cc5f1b2" xsi:nil="true"/>
    <AssetId xmlns="6d93d202-47fc-4405-873a-cab67cc5f1b2">TP103076853</AssetId>
    <Manager xmlns="6d93d202-47fc-4405-873a-cab67cc5f1b2" xsi:nil="true"/>
    <NumericId xmlns="6d93d202-47fc-4405-873a-cab67cc5f1b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Component xmlns="64acb2c5-0a2b-4bda-bd34-58e36cbb80d2" xsi:nil="true"/>
    <AssetStart xmlns="6d93d202-47fc-4405-873a-cab67cc5f1b2">2012-07-23T13:48:00+00:00</AssetStart>
    <CrawlForDependencies xmlns="6d93d202-47fc-4405-873a-cab67cc5f1b2">false</CrawlForDependencies>
    <LastModifiedDateTime xmlns="6d93d202-47fc-4405-873a-cab67cc5f1b2" xsi:nil="true"/>
    <LocMarketGroupTiers2 xmlns="6d93d202-47fc-4405-873a-cab67cc5f1b2" xsi:nil="true"/>
    <PublishStatusLookup xmlns="6d93d202-47fc-4405-873a-cab67cc5f1b2">
      <Value>496214</Value>
      <Value>496215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2029-01-01T08:00:00+00:00</AssetExpire>
    <AssetType xmlns="6d93d202-47fc-4405-873a-cab67cc5f1b2">TP</AssetType>
    <IntlLangReviewDate xmlns="6d93d202-47fc-4405-873a-cab67cc5f1b2" xsi:nil="true"/>
    <TPFriendlyName xmlns="6d93d202-47fc-4405-873a-cab67cc5f1b2" xsi:nil="true"/>
    <IntlLangReview xmlns="6d93d202-47fc-4405-873a-cab67cc5f1b2">false</IntlLangReview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BlockPublish xmlns="6d93d202-47fc-4405-873a-cab67cc5f1b2">false</BlockPublish>
    <FriendlyTitle xmlns="6d93d202-47fc-4405-873a-cab67cc5f1b2" xsi:nil="true"/>
    <TPLaunchHelpLinkType xmlns="6d93d202-47fc-4405-873a-cab67cc5f1b2">Template</TPLaunchHelpLinkType>
    <LocComments xmlns="6d93d202-47fc-4405-873a-cab67cc5f1b2" xsi:nil="true"/>
    <Providers xmlns="6d93d202-47fc-4405-873a-cab67cc5f1b2" xsi:nil="true"/>
    <SourceTitle xmlns="6d93d202-47fc-4405-873a-cab67cc5f1b2" xsi:nil="true"/>
    <TemplateTemplateType xmlns="6d93d202-47fc-4405-873a-cab67cc5f1b2">PowerPoint Presentation Template</TemplateTemplateType>
    <TimesCloned xmlns="6d93d202-47fc-4405-873a-cab67cc5f1b2" xsi:nil="true"/>
    <ClipArtFilename xmlns="6d93d202-47fc-4405-873a-cab67cc5f1b2" xsi:nil="true"/>
    <APDescription xmlns="6d93d202-47fc-4405-873a-cab67cc5f1b2">Ce modèle contient le calendrier de l'année scolaire 2012-2013, un mois par diapositive. Il indique également les dates de vacances pour les zones A, B et C.
</APDescription>
    <TaxCatchAll xmlns="6d93d202-47fc-4405-873a-cab67cc5f1b2"/>
    <TPApplication xmlns="6d93d202-47fc-4405-873a-cab67cc5f1b2" xsi:nil="true"/>
    <CSXHash xmlns="6d93d202-47fc-4405-873a-cab67cc5f1b2" xsi:nil="true"/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 xsi:nil="true"/>
    <TPLaunchHelpLink xmlns="6d93d202-47fc-4405-873a-cab67cc5f1b2" xsi:nil="true"/>
    <Milestone xmlns="6d93d202-47fc-4405-873a-cab67cc5f1b2" xsi:nil="true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UANotes xmlns="6d93d202-47fc-4405-873a-cab67cc5f1b2" xsi:nil="true"/>
    <FeatureTagsTaxHTField0 xmlns="6d93d202-47fc-4405-873a-cab67cc5f1b2">
      <Terms xmlns="http://schemas.microsoft.com/office/infopath/2007/PartnerControls"/>
    </FeatureTagsTaxHTField0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 xsi:nil="true"/>
    <Description0 xmlns="64acb2c5-0a2b-4bda-bd34-58e36cbb80d2" xsi:nil="true"/>
    <TPClientViewer xmlns="6d93d202-47fc-4405-873a-cab67cc5f1b2" xsi:nil="true"/>
    <DSATActionTaken xmlns="6d93d202-47fc-4405-873a-cab67cc5f1b2" xsi:nil="true"/>
    <APEditor xmlns="6d93d202-47fc-4405-873a-cab67cc5f1b2">
      <UserInfo>
        <DisplayName/>
        <AccountId xsi:nil="true"/>
        <AccountType/>
      </UserInfo>
    </APEditor>
    <TPInstallLocation xmlns="6d93d202-47fc-4405-873a-cab67cc5f1b2" xsi:nil="true"/>
    <OutputCachingOn xmlns="6d93d202-47fc-4405-873a-cab67cc5f1b2">false</OutputCachingOn>
    <ParentAssetId xmlns="6d93d202-47fc-4405-873a-cab67cc5f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7E1819-BBAC-4DBA-A80E-2E1F91D6F220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93C22A85-8E75-4763-91C7-3F9B025222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029D28-D650-4BDB-80AB-34F18926BC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TM03076854</Template>
  <TotalTime>0</TotalTime>
  <Words>373</Words>
  <Application>Microsoft Macintosh PowerPoint</Application>
  <PresentationFormat>Présentation à l'écran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TM03076854</vt:lpstr>
      <vt:lpstr>Enseignement soins aux enfants</vt:lpstr>
      <vt:lpstr>Responsable stage pédiatrie HSJ</vt:lpstr>
      <vt:lpstr>Présentation PowerPoint</vt:lpstr>
      <vt:lpstr>Dossiers actifs …</vt:lpstr>
      <vt:lpstr>Suivi réunion comité de l’enseignement soins aux enfants</vt:lpstr>
      <vt:lpstr>Présentation PowerPoint</vt:lpstr>
      <vt:lpstr>Présentation PowerPoint</vt:lpstr>
      <vt:lpstr>Suivi réunion comité de l’enseignement soins aux enfants</vt:lpstr>
      <vt:lpstr>Présentation PowerPoint</vt:lpstr>
      <vt:lpstr>suite</vt:lpstr>
      <vt:lpstr>Présentation PowerPoint</vt:lpstr>
      <vt:lpstr>suite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scolaire 2012-2013 avec vacances</dc:title>
  <dc:creator/>
  <cp:lastModifiedBy/>
  <cp:revision>1</cp:revision>
  <dcterms:created xsi:type="dcterms:W3CDTF">2012-07-20T09:35:07Z</dcterms:created>
  <dcterms:modified xsi:type="dcterms:W3CDTF">2017-06-15T22:32:38Z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