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Lst>
  <p:sldIdLst>
    <p:sldId id="256" r:id="rId2"/>
    <p:sldId id="259" r:id="rId3"/>
    <p:sldId id="260" r:id="rId4"/>
    <p:sldId id="261" r:id="rId5"/>
    <p:sldId id="270" r:id="rId6"/>
    <p:sldId id="264" r:id="rId7"/>
    <p:sldId id="265" r:id="rId8"/>
    <p:sldId id="266" r:id="rId9"/>
    <p:sldId id="267" r:id="rId10"/>
    <p:sldId id="257" r:id="rId11"/>
    <p:sldId id="268" r:id="rId12"/>
    <p:sldId id="269" r:id="rId13"/>
    <p:sldId id="271" r:id="rId14"/>
    <p:sldId id="272" r:id="rId15"/>
    <p:sldId id="273" r:id="rId16"/>
    <p:sldId id="274" r:id="rId17"/>
    <p:sldId id="27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31"/>
  </p:normalViewPr>
  <p:slideViewPr>
    <p:cSldViewPr snapToGrid="0" snapToObjects="1">
      <p:cViewPr varScale="1">
        <p:scale>
          <a:sx n="107" d="100"/>
          <a:sy n="107" d="100"/>
        </p:scale>
        <p:origin x="2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092967-5428-2141-8BB9-30EC3397F79C}" type="datetimeFigureOut">
              <a:rPr lang="fr-CA" smtClean="0"/>
              <a:t>17-04-27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E1E97B0-4E41-4D46-8D5B-0413649EFF87}" type="slidenum">
              <a:rPr lang="fr-CA" smtClean="0"/>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92967-5428-2141-8BB9-30EC3397F79C}" type="datetimeFigureOut">
              <a:rPr lang="fr-CA" smtClean="0"/>
              <a:t>17-04-27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E1E97B0-4E41-4D46-8D5B-0413649EFF87}" type="slidenum">
              <a:rPr lang="fr-CA" smtClean="0"/>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92967-5428-2141-8BB9-30EC3397F79C}" type="datetimeFigureOut">
              <a:rPr lang="fr-CA" smtClean="0"/>
              <a:t>17-04-27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E1E97B0-4E41-4D46-8D5B-0413649EFF87}" type="slidenum">
              <a:rPr lang="fr-CA" smtClean="0"/>
              <a:t>‹#›</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92967-5428-2141-8BB9-30EC3397F79C}" type="datetimeFigureOut">
              <a:rPr lang="fr-CA" smtClean="0"/>
              <a:t>17-04-27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E1E97B0-4E41-4D46-8D5B-0413649EFF87}" type="slidenum">
              <a:rPr lang="fr-CA" smtClean="0"/>
              <a:t>‹#›</a:t>
            </a:fld>
            <a:endParaRPr lang="fr-CA"/>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92967-5428-2141-8BB9-30EC3397F79C}" type="datetimeFigureOut">
              <a:rPr lang="fr-CA" smtClean="0"/>
              <a:t>17-04-27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E1E97B0-4E41-4D46-8D5B-0413649EFF87}" type="slidenum">
              <a:rPr lang="fr-CA" smtClean="0"/>
              <a:t>‹#›</a:t>
            </a:fld>
            <a:endParaRPr lang="fr-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1092967-5428-2141-8BB9-30EC3397F79C}" type="datetimeFigureOut">
              <a:rPr lang="fr-CA" smtClean="0"/>
              <a:t>17-04-27</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DE1E97B0-4E41-4D46-8D5B-0413649EFF87}" type="slidenum">
              <a:rPr lang="fr-CA" smtClean="0"/>
              <a:t>‹#›</a:t>
            </a:fld>
            <a:endParaRPr lang="fr-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1092967-5428-2141-8BB9-30EC3397F79C}" type="datetimeFigureOut">
              <a:rPr lang="fr-CA" smtClean="0"/>
              <a:t>17-04-27</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DE1E97B0-4E41-4D46-8D5B-0413649EFF87}" type="slidenum">
              <a:rPr lang="fr-CA" smtClean="0"/>
              <a:t>‹#›</a:t>
            </a:fld>
            <a:endParaRPr lang="fr-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092967-5428-2141-8BB9-30EC3397F79C}" type="datetimeFigureOut">
              <a:rPr lang="fr-CA" smtClean="0"/>
              <a:t>17-04-27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E1E97B0-4E41-4D46-8D5B-0413649EFF87}" type="slidenum">
              <a:rPr lang="fr-CA" smtClean="0"/>
              <a:t>‹#›</a:t>
            </a:fld>
            <a:endParaRPr lang="fr-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092967-5428-2141-8BB9-30EC3397F79C}" type="datetimeFigureOut">
              <a:rPr lang="fr-CA" smtClean="0"/>
              <a:t>17-04-27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E1E97B0-4E41-4D46-8D5B-0413649EFF87}" type="slidenum">
              <a:rPr lang="fr-CA" smtClean="0"/>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092967-5428-2141-8BB9-30EC3397F79C}" type="datetimeFigureOut">
              <a:rPr lang="fr-CA" smtClean="0"/>
              <a:t>17-04-27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E1E97B0-4E41-4D46-8D5B-0413649EFF87}" type="slidenum">
              <a:rPr lang="fr-CA" smtClean="0"/>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092967-5428-2141-8BB9-30EC3397F79C}" type="datetimeFigureOut">
              <a:rPr lang="fr-CA" smtClean="0"/>
              <a:t>17-04-27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E1E97B0-4E41-4D46-8D5B-0413649EFF87}" type="slidenum">
              <a:rPr lang="fr-CA" smtClean="0"/>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092967-5428-2141-8BB9-30EC3397F79C}" type="datetimeFigureOut">
              <a:rPr lang="fr-CA" smtClean="0"/>
              <a:t>17-04-27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E1E97B0-4E41-4D46-8D5B-0413649EFF87}" type="slidenum">
              <a:rPr lang="fr-CA" smtClean="0"/>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092967-5428-2141-8BB9-30EC3397F79C}" type="datetimeFigureOut">
              <a:rPr lang="fr-CA" smtClean="0"/>
              <a:t>17-04-27</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DE1E97B0-4E41-4D46-8D5B-0413649EFF87}" type="slidenum">
              <a:rPr lang="fr-CA" smtClean="0"/>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092967-5428-2141-8BB9-30EC3397F79C}" type="datetimeFigureOut">
              <a:rPr lang="fr-CA" smtClean="0"/>
              <a:t>17-04-27</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DE1E97B0-4E41-4D46-8D5B-0413649EFF87}" type="slidenum">
              <a:rPr lang="fr-CA" smtClean="0"/>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1092967-5428-2141-8BB9-30EC3397F79C}" type="datetimeFigureOut">
              <a:rPr lang="fr-CA" smtClean="0"/>
              <a:t>17-04-27</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DE1E97B0-4E41-4D46-8D5B-0413649EFF87}" type="slidenum">
              <a:rPr lang="fr-CA" smtClean="0"/>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92967-5428-2141-8BB9-30EC3397F79C}" type="datetimeFigureOut">
              <a:rPr lang="fr-CA" smtClean="0"/>
              <a:t>17-04-27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E1E97B0-4E41-4D46-8D5B-0413649EFF87}" type="slidenum">
              <a:rPr lang="fr-CA" smtClean="0"/>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92967-5428-2141-8BB9-30EC3397F79C}" type="datetimeFigureOut">
              <a:rPr lang="fr-CA" smtClean="0"/>
              <a:t>17-04-27</a:t>
            </a:fld>
            <a:endParaRPr lang="fr-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1E97B0-4E41-4D46-8D5B-0413649EFF87}" type="slidenum">
              <a:rPr lang="fr-CA" smtClean="0"/>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1092967-5428-2141-8BB9-30EC3397F79C}" type="datetimeFigureOut">
              <a:rPr lang="fr-CA" smtClean="0"/>
              <a:t>17-04-27</a:t>
            </a:fld>
            <a:endParaRPr lang="fr-CA"/>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r-CA"/>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E1E97B0-4E41-4D46-8D5B-0413649EFF87}" type="slidenum">
              <a:rPr lang="fr-CA" smtClean="0"/>
              <a:t>‹#›</a:t>
            </a:fld>
            <a:endParaRPr lang="fr-CA"/>
          </a:p>
        </p:txBody>
      </p:sp>
    </p:spTree>
    <p:extLst>
      <p:ext uri="{BB962C8B-B14F-4D97-AF65-F5344CB8AC3E}">
        <p14:creationId xmlns:p14="http://schemas.microsoft.com/office/powerpoint/2010/main" val="193787721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CA" dirty="0" smtClean="0"/>
              <a:t>Sous-Comité de Toxicomanie: </a:t>
            </a:r>
            <a:r>
              <a:rPr lang="fr-CA" dirty="0"/>
              <a:t>Compétences en toxicomanie</a:t>
            </a:r>
          </a:p>
        </p:txBody>
      </p:sp>
      <p:sp>
        <p:nvSpPr>
          <p:cNvPr id="3" name="Subtitle 2"/>
          <p:cNvSpPr>
            <a:spLocks noGrp="1"/>
          </p:cNvSpPr>
          <p:nvPr>
            <p:ph type="subTitle" idx="1"/>
          </p:nvPr>
        </p:nvSpPr>
        <p:spPr/>
        <p:txBody>
          <a:bodyPr/>
          <a:lstStyle/>
          <a:p>
            <a:r>
              <a:rPr lang="fr-CA" dirty="0" smtClean="0"/>
              <a:t>Martin Potter MD M.SC.</a:t>
            </a:r>
          </a:p>
          <a:p>
            <a:r>
              <a:rPr lang="fr-CA" dirty="0" smtClean="0"/>
              <a:t>28 AVRIL 2017</a:t>
            </a:r>
            <a:endParaRPr lang="fr-CA" dirty="0"/>
          </a:p>
        </p:txBody>
      </p:sp>
    </p:spTree>
    <p:extLst>
      <p:ext uri="{BB962C8B-B14F-4D97-AF65-F5344CB8AC3E}">
        <p14:creationId xmlns:p14="http://schemas.microsoft.com/office/powerpoint/2010/main" val="80670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Mandat du Sous-Comité</a:t>
            </a:r>
            <a:endParaRPr lang="fr-CA" dirty="0"/>
          </a:p>
        </p:txBody>
      </p:sp>
      <p:sp>
        <p:nvSpPr>
          <p:cNvPr id="3" name="Content Placeholder 2"/>
          <p:cNvSpPr>
            <a:spLocks noGrp="1"/>
          </p:cNvSpPr>
          <p:nvPr>
            <p:ph sz="quarter" idx="13"/>
          </p:nvPr>
        </p:nvSpPr>
        <p:spPr/>
        <p:txBody>
          <a:bodyPr/>
          <a:lstStyle/>
          <a:p>
            <a:r>
              <a:rPr lang="fr-CA" dirty="0" smtClean="0"/>
              <a:t>Entre le moment de former le sous-comité et la première rencontre, le mandat fut élargit pour inclure les substances autres que les opiacés, tel les benzodiazépines, THC, alcool, les psychostimulants (prescrits et non-prescrits) et les drogues de rue.</a:t>
            </a:r>
          </a:p>
          <a:p>
            <a:r>
              <a:rPr lang="fr-CA" dirty="0" smtClean="0"/>
              <a:t>De plus, Nous avions décider d’adresser non seulement le traitement de troubles d’Usage (TU) mais aussi, se pencher sur la bonne pratique et le bonne façon de prescrire les médicaments psychoactifs.</a:t>
            </a:r>
            <a:endParaRPr lang="fr-CA" dirty="0"/>
          </a:p>
        </p:txBody>
      </p:sp>
    </p:spTree>
    <p:extLst>
      <p:ext uri="{BB962C8B-B14F-4D97-AF65-F5344CB8AC3E}">
        <p14:creationId xmlns:p14="http://schemas.microsoft.com/office/powerpoint/2010/main" val="746810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A" dirty="0"/>
          </a:p>
        </p:txBody>
      </p:sp>
      <p:sp>
        <p:nvSpPr>
          <p:cNvPr id="3" name="Content Placeholder 2"/>
          <p:cNvSpPr>
            <a:spLocks noGrp="1"/>
          </p:cNvSpPr>
          <p:nvPr>
            <p:ph sz="quarter" idx="13"/>
          </p:nvPr>
        </p:nvSpPr>
        <p:spPr/>
        <p:txBody>
          <a:bodyPr/>
          <a:lstStyle/>
          <a:p>
            <a:r>
              <a:rPr lang="fr-CA" dirty="0" smtClean="0"/>
              <a:t>Dans la dernière année, « l’épidémie des décès aux opiacés » à fait la manchette à plusieurs reprises; l’importance de la bonne prescription d’opiacés, le reconnaissance des TU Chez les usager, et l’offre de traitement de substitutions sont de plus en plus important.</a:t>
            </a:r>
            <a:endParaRPr lang="fr-CA" dirty="0"/>
          </a:p>
        </p:txBody>
      </p:sp>
    </p:spTree>
    <p:extLst>
      <p:ext uri="{BB962C8B-B14F-4D97-AF65-F5344CB8AC3E}">
        <p14:creationId xmlns:p14="http://schemas.microsoft.com/office/powerpoint/2010/main" val="779392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596177"/>
          </a:xfrm>
        </p:spPr>
        <p:txBody>
          <a:bodyPr/>
          <a:lstStyle/>
          <a:p>
            <a:r>
              <a:rPr lang="fr-CA" dirty="0" smtClean="0"/>
              <a:t>Document de travail</a:t>
            </a:r>
            <a:endParaRPr lang="fr-CA" dirty="0"/>
          </a:p>
        </p:txBody>
      </p:sp>
      <p:sp>
        <p:nvSpPr>
          <p:cNvPr id="3" name="Content Placeholder 2"/>
          <p:cNvSpPr>
            <a:spLocks noGrp="1"/>
          </p:cNvSpPr>
          <p:nvPr>
            <p:ph sz="quarter" idx="13"/>
          </p:nvPr>
        </p:nvSpPr>
        <p:spPr>
          <a:xfrm>
            <a:off x="913149" y="1596177"/>
            <a:ext cx="10363826" cy="4417619"/>
          </a:xfrm>
        </p:spPr>
        <p:txBody>
          <a:bodyPr>
            <a:normAutofit fontScale="85000" lnSpcReduction="20000"/>
          </a:bodyPr>
          <a:lstStyle/>
          <a:p>
            <a:r>
              <a:rPr lang="fr-FR" b="1" dirty="0"/>
              <a:t>Objectifs du programme ............................................................................................. 6 </a:t>
            </a:r>
            <a:endParaRPr lang="fr-FR" dirty="0"/>
          </a:p>
          <a:p>
            <a:r>
              <a:rPr lang="fr-FR" dirty="0"/>
              <a:t>Objectif général ........................................................................................................................................ 6 </a:t>
            </a:r>
          </a:p>
          <a:p>
            <a:r>
              <a:rPr lang="fr-FR" dirty="0"/>
              <a:t>Objectifs spécifiques ................................................................................................................................ 6 </a:t>
            </a:r>
          </a:p>
          <a:p>
            <a:r>
              <a:rPr lang="fr-FR" dirty="0"/>
              <a:t>Compétences par substance ................................................................................................................. 7 </a:t>
            </a:r>
          </a:p>
          <a:p>
            <a:r>
              <a:rPr lang="fr-FR" dirty="0"/>
              <a:t>Alcool ..................................................................................................................................................... 7 </a:t>
            </a:r>
          </a:p>
          <a:p>
            <a:r>
              <a:rPr lang="fr-FR" dirty="0"/>
              <a:t>Benzodiazépines .................................................................................................................................. 7 </a:t>
            </a:r>
          </a:p>
          <a:p>
            <a:r>
              <a:rPr lang="fr-FR" dirty="0"/>
              <a:t>Opioïdes ................................................................................................................................................ 7 </a:t>
            </a:r>
          </a:p>
          <a:p>
            <a:r>
              <a:rPr lang="fr-FR" dirty="0"/>
              <a:t>Cannabis ................................................................................................................................................ 8 </a:t>
            </a:r>
          </a:p>
          <a:p>
            <a:r>
              <a:rPr lang="fr-FR" dirty="0"/>
              <a:t>Stimulants prescrits et illicites ........................................................................................................ 8 </a:t>
            </a:r>
          </a:p>
          <a:p>
            <a:r>
              <a:rPr lang="fr-FR" dirty="0"/>
              <a:t>Autres substances psychoactives courantes ................................................................................. 9 </a:t>
            </a:r>
          </a:p>
          <a:p>
            <a:r>
              <a:rPr lang="fr-FR" dirty="0"/>
              <a:t>Compétences par Can-MEDS ............................................................................................................... 9 </a:t>
            </a:r>
          </a:p>
          <a:p>
            <a:endParaRPr lang="fr-CA" dirty="0"/>
          </a:p>
        </p:txBody>
      </p:sp>
    </p:spTree>
    <p:extLst>
      <p:ext uri="{BB962C8B-B14F-4D97-AF65-F5344CB8AC3E}">
        <p14:creationId xmlns:p14="http://schemas.microsoft.com/office/powerpoint/2010/main" val="1652815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365662"/>
            <a:ext cx="10363826" cy="4425537"/>
          </a:xfrm>
        </p:spPr>
        <p:txBody>
          <a:bodyPr>
            <a:normAutofit fontScale="92500"/>
          </a:bodyPr>
          <a:lstStyle/>
          <a:p>
            <a:r>
              <a:rPr lang="fr-FR" dirty="0"/>
              <a:t>Annexe 1 : Prise en charge de la personne aux prises avec un TU </a:t>
            </a:r>
            <a:r>
              <a:rPr lang="fr-FR" dirty="0" smtClean="0"/>
              <a:t>.......................................... </a:t>
            </a:r>
            <a:r>
              <a:rPr lang="fr-FR" dirty="0"/>
              <a:t>11 </a:t>
            </a:r>
          </a:p>
          <a:p>
            <a:r>
              <a:rPr lang="fr-FR" dirty="0"/>
              <a:t>Définition et classification des substances psychotropes (drogues) </a:t>
            </a:r>
            <a:r>
              <a:rPr lang="fr-FR" dirty="0" smtClean="0"/>
              <a:t>............................... </a:t>
            </a:r>
            <a:r>
              <a:rPr lang="fr-FR" dirty="0"/>
              <a:t>11 </a:t>
            </a:r>
          </a:p>
          <a:p>
            <a:r>
              <a:rPr lang="fr-FR" dirty="0"/>
              <a:t>Détection et diagnostic des TU ........................................................................................................ 12 </a:t>
            </a:r>
          </a:p>
          <a:p>
            <a:r>
              <a:rPr lang="fr-FR" dirty="0"/>
              <a:t>Dimension biologique de la prise en charge du TU ..................................................................... 13 </a:t>
            </a:r>
          </a:p>
          <a:p>
            <a:r>
              <a:rPr lang="fr-FR" dirty="0"/>
              <a:t>Dimension psychosociale de la prise en charge du TU ............................................................... 15 </a:t>
            </a:r>
          </a:p>
          <a:p>
            <a:r>
              <a:rPr lang="fr-FR" dirty="0"/>
              <a:t>Utilisation du dépistage toxicologique urinaire </a:t>
            </a:r>
            <a:r>
              <a:rPr lang="fr-FR" dirty="0" smtClean="0"/>
              <a:t>............................................................................ </a:t>
            </a:r>
            <a:r>
              <a:rPr lang="fr-FR" dirty="0"/>
              <a:t>16 </a:t>
            </a:r>
          </a:p>
          <a:p>
            <a:r>
              <a:rPr lang="fr-FR" dirty="0"/>
              <a:t>Réduction des méfaits .......................................................................................................................... 19 </a:t>
            </a:r>
          </a:p>
          <a:p>
            <a:r>
              <a:rPr lang="fr-FR" dirty="0"/>
              <a:t>Conseils pour éviter la surdose ........................................................................................................ 19 </a:t>
            </a:r>
          </a:p>
          <a:p>
            <a:endParaRPr lang="fr-CA" dirty="0"/>
          </a:p>
        </p:txBody>
      </p:sp>
    </p:spTree>
    <p:extLst>
      <p:ext uri="{BB962C8B-B14F-4D97-AF65-F5344CB8AC3E}">
        <p14:creationId xmlns:p14="http://schemas.microsoft.com/office/powerpoint/2010/main" val="55164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85008" y="1803071"/>
            <a:ext cx="11990119" cy="5054929"/>
          </a:xfrm>
        </p:spPr>
        <p:txBody>
          <a:bodyPr>
            <a:normAutofit/>
          </a:bodyPr>
          <a:lstStyle/>
          <a:p>
            <a:r>
              <a:rPr lang="fr-FR" b="1" dirty="0"/>
              <a:t>Annexe 2 : Connaissances spécifiques au TU alcool </a:t>
            </a:r>
            <a:r>
              <a:rPr lang="fr-FR" b="1" dirty="0" smtClean="0"/>
              <a:t>............................................. </a:t>
            </a:r>
            <a:r>
              <a:rPr lang="fr-FR" b="1" dirty="0"/>
              <a:t>21 </a:t>
            </a:r>
            <a:endParaRPr lang="fr-FR" dirty="0"/>
          </a:p>
          <a:p>
            <a:r>
              <a:rPr lang="fr-FR" b="1" dirty="0"/>
              <a:t>Annexe 3 : Connaissances spécifiques au TU benzodiazépines </a:t>
            </a:r>
            <a:r>
              <a:rPr lang="fr-FR" b="1" dirty="0" smtClean="0"/>
              <a:t>........................... </a:t>
            </a:r>
            <a:r>
              <a:rPr lang="fr-FR" b="1" dirty="0"/>
              <a:t>27 </a:t>
            </a:r>
            <a:endParaRPr lang="fr-FR" dirty="0"/>
          </a:p>
          <a:p>
            <a:r>
              <a:rPr lang="fr-FR" b="1" dirty="0"/>
              <a:t>Annexe 4 : Connaissances spécifiques au TU opioïdes ........................................... 31 </a:t>
            </a:r>
            <a:endParaRPr lang="fr-FR" dirty="0"/>
          </a:p>
          <a:p>
            <a:r>
              <a:rPr lang="fr-FR" b="1" dirty="0"/>
              <a:t>Annexe 5 : Connaissances spécifiques au TU cannabis ....................................... </a:t>
            </a:r>
            <a:r>
              <a:rPr lang="fr-FR" dirty="0"/>
              <a:t>43 </a:t>
            </a:r>
          </a:p>
          <a:p>
            <a:r>
              <a:rPr lang="fr-FR" b="1" dirty="0"/>
              <a:t>Annexe 6 : Connaissances spécifiques aux stimulants prescrits et illicites </a:t>
            </a:r>
            <a:r>
              <a:rPr lang="fr-FR" b="1" dirty="0" smtClean="0"/>
              <a:t>.... </a:t>
            </a:r>
            <a:r>
              <a:rPr lang="fr-FR" dirty="0"/>
              <a:t>48 </a:t>
            </a:r>
          </a:p>
          <a:p>
            <a:r>
              <a:rPr lang="fr-FR" b="1" dirty="0"/>
              <a:t>Annexe 7 : Connaissances spécifiques aux autres substances psychoactives </a:t>
            </a:r>
            <a:r>
              <a:rPr lang="fr-FR" b="1" dirty="0" smtClean="0"/>
              <a:t> </a:t>
            </a:r>
            <a:r>
              <a:rPr lang="fr-FR" dirty="0"/>
              <a:t>52 </a:t>
            </a:r>
          </a:p>
          <a:p>
            <a:r>
              <a:rPr lang="fr-FR" b="1" dirty="0"/>
              <a:t>Annexe 8 : Fiche d’observation - rétroaction ...................................................... </a:t>
            </a:r>
            <a:r>
              <a:rPr lang="fr-FR" dirty="0"/>
              <a:t>58 </a:t>
            </a:r>
          </a:p>
          <a:p>
            <a:endParaRPr lang="fr-CA" dirty="0"/>
          </a:p>
        </p:txBody>
      </p:sp>
    </p:spTree>
    <p:extLst>
      <p:ext uri="{BB962C8B-B14F-4D97-AF65-F5344CB8AC3E}">
        <p14:creationId xmlns:p14="http://schemas.microsoft.com/office/powerpoint/2010/main" val="1580215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72" y="84127"/>
            <a:ext cx="10364451" cy="830273"/>
          </a:xfrm>
        </p:spPr>
        <p:txBody>
          <a:bodyPr/>
          <a:lstStyle/>
          <a:p>
            <a:r>
              <a:rPr lang="fr-CA" smtClean="0"/>
              <a:t>Fiche Évaluation</a:t>
            </a:r>
            <a:endParaRPr lang="fr-CA" dirty="0"/>
          </a:p>
        </p:txBody>
      </p:sp>
      <p:pic>
        <p:nvPicPr>
          <p:cNvPr id="6" name="Content Placeholder 5"/>
          <p:cNvPicPr>
            <a:picLocks noGrp="1" noChangeAspect="1"/>
          </p:cNvPicPr>
          <p:nvPr>
            <p:ph sz="quarter" idx="13"/>
          </p:nvPr>
        </p:nvPicPr>
        <p:blipFill>
          <a:blip r:embed="rId2"/>
          <a:stretch>
            <a:fillRect/>
          </a:stretch>
        </p:blipFill>
        <p:spPr>
          <a:xfrm>
            <a:off x="3845193" y="921461"/>
            <a:ext cx="4311607" cy="5936539"/>
          </a:xfrm>
          <a:prstGeom prst="rect">
            <a:avLst/>
          </a:prstGeom>
        </p:spPr>
      </p:pic>
    </p:spTree>
    <p:extLst>
      <p:ext uri="{BB962C8B-B14F-4D97-AF65-F5344CB8AC3E}">
        <p14:creationId xmlns:p14="http://schemas.microsoft.com/office/powerpoint/2010/main" val="1052608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55379"/>
            <a:ext cx="10364451" cy="1596177"/>
          </a:xfrm>
        </p:spPr>
        <p:txBody>
          <a:bodyPr/>
          <a:lstStyle/>
          <a:p>
            <a:r>
              <a:rPr lang="fr-CA" dirty="0" smtClean="0"/>
              <a:t>Comment intégrer l’enseignement </a:t>
            </a:r>
            <a:endParaRPr lang="fr-CA" dirty="0"/>
          </a:p>
        </p:txBody>
      </p:sp>
      <p:sp>
        <p:nvSpPr>
          <p:cNvPr id="3" name="Content Placeholder 2"/>
          <p:cNvSpPr>
            <a:spLocks noGrp="1"/>
          </p:cNvSpPr>
          <p:nvPr>
            <p:ph sz="quarter" idx="13"/>
          </p:nvPr>
        </p:nvSpPr>
        <p:spPr>
          <a:xfrm>
            <a:off x="913774" y="1751556"/>
            <a:ext cx="10363826" cy="4039643"/>
          </a:xfrm>
        </p:spPr>
        <p:txBody>
          <a:bodyPr/>
          <a:lstStyle/>
          <a:p>
            <a:r>
              <a:rPr lang="fr-CA" b="1" dirty="0" smtClean="0"/>
              <a:t>Journée Académique</a:t>
            </a:r>
            <a:r>
              <a:rPr lang="fr-CA" dirty="0" smtClean="0"/>
              <a:t>: Présentation annuelle en avril pour les résidents</a:t>
            </a:r>
          </a:p>
          <a:p>
            <a:pPr lvl="1"/>
            <a:r>
              <a:rPr lang="fr-CA" dirty="0" smtClean="0"/>
              <a:t>Ajusté la présentation pour intégrer le contenu et objectifs de notre document</a:t>
            </a:r>
          </a:p>
          <a:p>
            <a:r>
              <a:rPr lang="fr-CA" b="1" dirty="0" smtClean="0"/>
              <a:t>Outil de Référence</a:t>
            </a:r>
            <a:r>
              <a:rPr lang="fr-CA" dirty="0" smtClean="0"/>
              <a:t>: Lors des rétroactions et en préparation des dossiers des patients lors de rendez-vous prévu.</a:t>
            </a:r>
          </a:p>
          <a:p>
            <a:r>
              <a:rPr lang="fr-CA" b="1" dirty="0" smtClean="0"/>
              <a:t>Clinique de toxicomanie dans les CUMF</a:t>
            </a:r>
            <a:endParaRPr lang="fr-CA" b="1" dirty="0"/>
          </a:p>
        </p:txBody>
      </p:sp>
    </p:spTree>
    <p:extLst>
      <p:ext uri="{BB962C8B-B14F-4D97-AF65-F5344CB8AC3E}">
        <p14:creationId xmlns:p14="http://schemas.microsoft.com/office/powerpoint/2010/main" val="2019052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Plans Futurs</a:t>
            </a:r>
            <a:endParaRPr lang="fr-CA" dirty="0"/>
          </a:p>
        </p:txBody>
      </p:sp>
      <p:sp>
        <p:nvSpPr>
          <p:cNvPr id="3" name="Content Placeholder 2"/>
          <p:cNvSpPr>
            <a:spLocks noGrp="1"/>
          </p:cNvSpPr>
          <p:nvPr>
            <p:ph sz="quarter" idx="13"/>
          </p:nvPr>
        </p:nvSpPr>
        <p:spPr>
          <a:xfrm>
            <a:off x="534390" y="1686296"/>
            <a:ext cx="10743210" cy="4104904"/>
          </a:xfrm>
        </p:spPr>
        <p:txBody>
          <a:bodyPr/>
          <a:lstStyle/>
          <a:p>
            <a:r>
              <a:rPr lang="fr-CA" dirty="0" smtClean="0"/>
              <a:t>Renforcer les liens avec l’INSPQ afin d’offrir formations de traitements de substitutions aux opiacés aux personnels enseignants et résidents.</a:t>
            </a:r>
          </a:p>
          <a:p>
            <a:r>
              <a:rPr lang="fr-CA" dirty="0" smtClean="0"/>
              <a:t>Encourager les CUMF à avoir au  moins un médecin intéressé à devenir la personne pivot pour les traitements de substitutions.</a:t>
            </a:r>
          </a:p>
          <a:p>
            <a:r>
              <a:rPr lang="fr-CA" dirty="0" smtClean="0"/>
              <a:t>Établir des liens avec le gouvernement afin d’assurer un support de leur part pour l’enseignement et encourager la pratique de médecine de toxicomanie. Il doit y avoir une volonté de leur part pour une reconnaissance de ces besoins et utilité de cette pratique.</a:t>
            </a:r>
            <a:endParaRPr lang="fr-CA" dirty="0"/>
          </a:p>
        </p:txBody>
      </p:sp>
    </p:spTree>
    <p:extLst>
      <p:ext uri="{BB962C8B-B14F-4D97-AF65-F5344CB8AC3E}">
        <p14:creationId xmlns:p14="http://schemas.microsoft.com/office/powerpoint/2010/main" val="478724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Questions?</a:t>
            </a:r>
            <a:endParaRPr lang="fr-CA"/>
          </a:p>
        </p:txBody>
      </p:sp>
      <p:sp>
        <p:nvSpPr>
          <p:cNvPr id="3" name="Content Placeholder 2"/>
          <p:cNvSpPr>
            <a:spLocks noGrp="1"/>
          </p:cNvSpPr>
          <p:nvPr>
            <p:ph sz="quarter" idx="13"/>
          </p:nvPr>
        </p:nvSpPr>
        <p:spPr/>
        <p:txBody>
          <a:bodyPr/>
          <a:lstStyle/>
          <a:p>
            <a:endParaRPr lang="fr-CA"/>
          </a:p>
        </p:txBody>
      </p:sp>
    </p:spTree>
    <p:extLst>
      <p:ext uri="{BB962C8B-B14F-4D97-AF65-F5344CB8AC3E}">
        <p14:creationId xmlns:p14="http://schemas.microsoft.com/office/powerpoint/2010/main" val="1984388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Mise en Contexte</a:t>
            </a:r>
            <a:endParaRPr lang="fr-CA" dirty="0"/>
          </a:p>
        </p:txBody>
      </p:sp>
      <p:sp>
        <p:nvSpPr>
          <p:cNvPr id="3" name="Content Placeholder 2"/>
          <p:cNvSpPr>
            <a:spLocks noGrp="1"/>
          </p:cNvSpPr>
          <p:nvPr>
            <p:ph idx="4294967295"/>
          </p:nvPr>
        </p:nvSpPr>
        <p:spPr>
          <a:xfrm>
            <a:off x="1981200" y="1752601"/>
            <a:ext cx="8229600" cy="4373563"/>
          </a:xfrm>
          <a:prstGeom prst="rect">
            <a:avLst/>
          </a:prstGeom>
        </p:spPr>
        <p:txBody>
          <a:bodyPr/>
          <a:lstStyle/>
          <a:p>
            <a:r>
              <a:rPr lang="fr-CA" dirty="0"/>
              <a:t>Il est bien connu que le traitement de substitution pour les dépendances aux opiaces est la meilleure solution afin de réduire les morbidités et mortalités liées au mode de vie d’un consommateur abusif d’opiaces</a:t>
            </a:r>
            <a:r>
              <a:rPr lang="fr-CA"/>
              <a:t>. </a:t>
            </a:r>
            <a:endParaRPr lang="fr-CA" smtClean="0"/>
          </a:p>
          <a:p>
            <a:r>
              <a:rPr lang="fr-CA" smtClean="0"/>
              <a:t>La </a:t>
            </a:r>
            <a:r>
              <a:rPr lang="fr-CA" dirty="0"/>
              <a:t>réduction des méfaits est indéniable et a meilleur succès que l’abstinence absolu, fait sans traitement de méthadone/suboxone.</a:t>
            </a:r>
            <a:endParaRPr lang="en-CA" dirty="0"/>
          </a:p>
          <a:p>
            <a:endParaRPr lang="fr-CA" dirty="0"/>
          </a:p>
        </p:txBody>
      </p:sp>
    </p:spTree>
    <p:extLst>
      <p:ext uri="{BB962C8B-B14F-4D97-AF65-F5344CB8AC3E}">
        <p14:creationId xmlns:p14="http://schemas.microsoft.com/office/powerpoint/2010/main" val="209883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Mise En Contexte</a:t>
            </a:r>
            <a:endParaRPr lang="fr-CA" dirty="0"/>
          </a:p>
        </p:txBody>
      </p:sp>
      <p:sp>
        <p:nvSpPr>
          <p:cNvPr id="3" name="Content Placeholder 2"/>
          <p:cNvSpPr>
            <a:spLocks noGrp="1"/>
          </p:cNvSpPr>
          <p:nvPr>
            <p:ph idx="4294967295"/>
          </p:nvPr>
        </p:nvSpPr>
        <p:spPr>
          <a:xfrm>
            <a:off x="1981200" y="1752601"/>
            <a:ext cx="8229600" cy="4373563"/>
          </a:xfrm>
          <a:prstGeom prst="rect">
            <a:avLst/>
          </a:prstGeom>
        </p:spPr>
        <p:txBody>
          <a:bodyPr/>
          <a:lstStyle/>
          <a:p>
            <a:r>
              <a:rPr lang="fr-CA" dirty="0"/>
              <a:t>Une recommandation du Collège des Médecins du Québec (CMQ), ainsi que le Ministère de la Santé et des Services Sociaux, est d’augmenter le nombre de médecins prescripteurs de traitement de substitution aux opiacés (TDO).  </a:t>
            </a:r>
            <a:endParaRPr lang="fr-CA" dirty="0" smtClean="0"/>
          </a:p>
          <a:p>
            <a:r>
              <a:rPr lang="fr-CA" dirty="0"/>
              <a:t>U</a:t>
            </a:r>
            <a:r>
              <a:rPr lang="fr-CA" dirty="0" smtClean="0"/>
              <a:t>ne </a:t>
            </a:r>
            <a:r>
              <a:rPr lang="fr-CA" dirty="0"/>
              <a:t>demande du CMQ a été reçue il y a 3 ans, pour inclure dans le programme, la formation des médecins pour prescrire la méthadone et suivre des patients stables.</a:t>
            </a:r>
            <a:endParaRPr lang="en-CA" dirty="0"/>
          </a:p>
          <a:p>
            <a:endParaRPr lang="fr-CA" dirty="0"/>
          </a:p>
        </p:txBody>
      </p:sp>
    </p:spTree>
    <p:extLst>
      <p:ext uri="{BB962C8B-B14F-4D97-AF65-F5344CB8AC3E}">
        <p14:creationId xmlns:p14="http://schemas.microsoft.com/office/powerpoint/2010/main" val="1342659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Mandat</a:t>
            </a:r>
            <a:endParaRPr lang="fr-CA" dirty="0"/>
          </a:p>
        </p:txBody>
      </p:sp>
      <p:sp>
        <p:nvSpPr>
          <p:cNvPr id="3" name="Content Placeholder 2"/>
          <p:cNvSpPr>
            <a:spLocks noGrp="1"/>
          </p:cNvSpPr>
          <p:nvPr>
            <p:ph idx="4294967295"/>
          </p:nvPr>
        </p:nvSpPr>
        <p:spPr>
          <a:xfrm>
            <a:off x="1981200" y="1752601"/>
            <a:ext cx="8229600" cy="4373563"/>
          </a:xfrm>
          <a:prstGeom prst="rect">
            <a:avLst/>
          </a:prstGeom>
        </p:spPr>
        <p:txBody>
          <a:bodyPr/>
          <a:lstStyle/>
          <a:p>
            <a:r>
              <a:rPr lang="fr-CA" dirty="0"/>
              <a:t>Le comité pédagogique, via le leadership du Dre Danielle Leblanc, s’est penché sur le rôle et les responsabilités qu’ont les UMF de s’assurer que les générations futures de médecins de famille puissent répondre à la demande croissante d’avoir des médecins prescripteurs de TDO. </a:t>
            </a:r>
            <a:endParaRPr lang="fr-CA" dirty="0" smtClean="0"/>
          </a:p>
          <a:p>
            <a:endParaRPr lang="fr-CA" dirty="0"/>
          </a:p>
        </p:txBody>
      </p:sp>
    </p:spTree>
    <p:extLst>
      <p:ext uri="{BB962C8B-B14F-4D97-AF65-F5344CB8AC3E}">
        <p14:creationId xmlns:p14="http://schemas.microsoft.com/office/powerpoint/2010/main" val="322339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Comité</a:t>
            </a:r>
            <a:endParaRPr lang="fr-CA" dirty="0"/>
          </a:p>
        </p:txBody>
      </p:sp>
      <p:sp>
        <p:nvSpPr>
          <p:cNvPr id="3" name="Content Placeholder 2"/>
          <p:cNvSpPr>
            <a:spLocks noGrp="1"/>
          </p:cNvSpPr>
          <p:nvPr>
            <p:ph sz="quarter" idx="13"/>
          </p:nvPr>
        </p:nvSpPr>
        <p:spPr/>
        <p:txBody>
          <a:bodyPr/>
          <a:lstStyle/>
          <a:p>
            <a:r>
              <a:rPr lang="en-US" dirty="0"/>
              <a:t>Geneviève </a:t>
            </a:r>
            <a:r>
              <a:rPr lang="en-US" dirty="0" err="1"/>
              <a:t>Côté</a:t>
            </a:r>
            <a:r>
              <a:rPr lang="en-US" dirty="0"/>
              <a:t>, MD </a:t>
            </a:r>
          </a:p>
          <a:p>
            <a:r>
              <a:rPr lang="en-US" dirty="0"/>
              <a:t>Marie-</a:t>
            </a:r>
            <a:r>
              <a:rPr lang="en-US" dirty="0" err="1"/>
              <a:t>Ève</a:t>
            </a:r>
            <a:r>
              <a:rPr lang="en-US" dirty="0"/>
              <a:t> </a:t>
            </a:r>
            <a:r>
              <a:rPr lang="en-US" dirty="0" err="1"/>
              <a:t>Goyer</a:t>
            </a:r>
            <a:r>
              <a:rPr lang="en-US" dirty="0"/>
              <a:t>, MD, M.Sc. </a:t>
            </a:r>
          </a:p>
          <a:p>
            <a:r>
              <a:rPr lang="en-US" dirty="0" err="1"/>
              <a:t>Chloé</a:t>
            </a:r>
            <a:r>
              <a:rPr lang="en-US" dirty="0"/>
              <a:t> Labelle, MD </a:t>
            </a:r>
          </a:p>
          <a:p>
            <a:r>
              <a:rPr lang="en-US" dirty="0"/>
              <a:t>Marc-André Lavallée, MD </a:t>
            </a:r>
          </a:p>
          <a:p>
            <a:r>
              <a:rPr lang="en-US" dirty="0"/>
              <a:t>Marie-Chantal Pelletier, MD </a:t>
            </a:r>
          </a:p>
          <a:p>
            <a:r>
              <a:rPr lang="fr-CA" dirty="0" smtClean="0"/>
              <a:t>Marie </a:t>
            </a:r>
            <a:r>
              <a:rPr lang="fr-CA" dirty="0" err="1" smtClean="0"/>
              <a:t>Joyal</a:t>
            </a:r>
            <a:r>
              <a:rPr lang="fr-CA" dirty="0" smtClean="0"/>
              <a:t>, MD (s’est désistée)</a:t>
            </a:r>
            <a:endParaRPr lang="fr-CA" dirty="0"/>
          </a:p>
        </p:txBody>
      </p:sp>
    </p:spTree>
    <p:extLst>
      <p:ext uri="{BB962C8B-B14F-4D97-AF65-F5344CB8AC3E}">
        <p14:creationId xmlns:p14="http://schemas.microsoft.com/office/powerpoint/2010/main" val="1204676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Sondage</a:t>
            </a:r>
            <a:endParaRPr lang="fr-CA" dirty="0"/>
          </a:p>
        </p:txBody>
      </p:sp>
      <p:sp>
        <p:nvSpPr>
          <p:cNvPr id="3" name="Content Placeholder 2"/>
          <p:cNvSpPr>
            <a:spLocks noGrp="1"/>
          </p:cNvSpPr>
          <p:nvPr>
            <p:ph idx="4294967295"/>
          </p:nvPr>
        </p:nvSpPr>
        <p:spPr>
          <a:xfrm>
            <a:off x="1981200" y="1752601"/>
            <a:ext cx="8229600" cy="4373563"/>
          </a:xfrm>
          <a:prstGeom prst="rect">
            <a:avLst/>
          </a:prstGeom>
        </p:spPr>
        <p:txBody>
          <a:bodyPr/>
          <a:lstStyle/>
          <a:p>
            <a:r>
              <a:rPr lang="fr-CA" dirty="0" smtClean="0"/>
              <a:t>Grandes lignes:</a:t>
            </a:r>
          </a:p>
          <a:p>
            <a:pPr lvl="1"/>
            <a:r>
              <a:rPr lang="fr-CA" dirty="0" smtClean="0"/>
              <a:t>Peu d’UMF ont des MD prescripteur de TDO (6/15)</a:t>
            </a:r>
          </a:p>
          <a:p>
            <a:pPr lvl="1"/>
            <a:r>
              <a:rPr lang="fr-CA" dirty="0" smtClean="0"/>
              <a:t>Peu de cliniques de TDO sur places, mais réfère les résidents en centres à proximité(4/15).</a:t>
            </a:r>
          </a:p>
          <a:p>
            <a:pPr lvl="1"/>
            <a:r>
              <a:rPr lang="fr-CA" dirty="0" smtClean="0"/>
              <a:t>Beaucoup d’ intérêts, mais semble ne pas être certain comment procéder de l’avant.</a:t>
            </a:r>
          </a:p>
          <a:p>
            <a:pPr lvl="1"/>
            <a:r>
              <a:rPr lang="fr-CA" dirty="0" smtClean="0"/>
              <a:t>La formation de TDO est rarement offerte aux résidents(3/13).</a:t>
            </a:r>
          </a:p>
          <a:p>
            <a:pPr lvl="1"/>
            <a:r>
              <a:rPr lang="fr-CA" dirty="0" smtClean="0"/>
              <a:t>Certains UMF auront de la difficulté a avoir un MD sur place ayant l’ intérêt de fournir des soins en TDO (5/10)</a:t>
            </a:r>
            <a:endParaRPr lang="fr-CA" dirty="0"/>
          </a:p>
        </p:txBody>
      </p:sp>
    </p:spTree>
    <p:extLst>
      <p:ext uri="{BB962C8B-B14F-4D97-AF65-F5344CB8AC3E}">
        <p14:creationId xmlns:p14="http://schemas.microsoft.com/office/powerpoint/2010/main" val="385882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Recommandations: </a:t>
            </a:r>
            <a:r>
              <a:rPr lang="fr-CA" u="sng" dirty="0"/>
              <a:t>D’ici 1 an (court terme)</a:t>
            </a:r>
            <a:r>
              <a:rPr lang="en-CA" dirty="0"/>
              <a:t/>
            </a:r>
            <a:br>
              <a:rPr lang="en-CA" dirty="0"/>
            </a:br>
            <a:endParaRPr lang="fr-CA" dirty="0"/>
          </a:p>
        </p:txBody>
      </p:sp>
      <p:sp>
        <p:nvSpPr>
          <p:cNvPr id="3" name="Content Placeholder 2"/>
          <p:cNvSpPr>
            <a:spLocks noGrp="1"/>
          </p:cNvSpPr>
          <p:nvPr>
            <p:ph idx="4294967295"/>
          </p:nvPr>
        </p:nvSpPr>
        <p:spPr>
          <a:xfrm>
            <a:off x="1981200" y="1752601"/>
            <a:ext cx="8229600" cy="4373563"/>
          </a:xfrm>
          <a:prstGeom prst="rect">
            <a:avLst/>
          </a:prstGeom>
        </p:spPr>
        <p:txBody>
          <a:bodyPr>
            <a:normAutofit lnSpcReduction="10000"/>
          </a:bodyPr>
          <a:lstStyle/>
          <a:p>
            <a:pPr lvl="0"/>
            <a:r>
              <a:rPr lang="fr-CA" dirty="0" smtClean="0"/>
              <a:t>On </a:t>
            </a:r>
            <a:r>
              <a:rPr lang="fr-CA" dirty="0"/>
              <a:t>traite du mésusage des opiacés pour tous les résidents.</a:t>
            </a:r>
            <a:endParaRPr lang="en-CA" dirty="0"/>
          </a:p>
          <a:p>
            <a:pPr lvl="0"/>
            <a:r>
              <a:rPr lang="fr-CA" dirty="0"/>
              <a:t>Ceux qui offrent déjà la formation pour la prescription de méthadone (incluant la suboxone) continuent de l’offrir.</a:t>
            </a:r>
            <a:endParaRPr lang="en-CA" dirty="0"/>
          </a:p>
          <a:p>
            <a:pPr lvl="0"/>
            <a:r>
              <a:rPr lang="fr-CA" dirty="0"/>
              <a:t>Pour les résidents intéressés, ils peuvent s’entendre avec leur DLP.</a:t>
            </a:r>
            <a:endParaRPr lang="en-CA" dirty="0"/>
          </a:p>
          <a:p>
            <a:pPr lvl="0"/>
            <a:r>
              <a:rPr lang="fr-CA" dirty="0"/>
              <a:t>La formation sur la suboxone peut être faite en ligne et peut être un bon tremplin pour débuter.</a:t>
            </a:r>
            <a:endParaRPr lang="en-CA" dirty="0"/>
          </a:p>
          <a:p>
            <a:pPr lvl="0"/>
            <a:r>
              <a:rPr lang="fr-CA" dirty="0"/>
              <a:t>On encourage les enseignants des UMF qui font du suivi de cas stables (méthadone/suboxone) à s’associer avec les résidents pour les initier au suivi.</a:t>
            </a:r>
            <a:endParaRPr lang="en-CA" dirty="0"/>
          </a:p>
          <a:p>
            <a:pPr lvl="0"/>
            <a:r>
              <a:rPr lang="fr-CA" dirty="0"/>
              <a:t>On sensibilise le corps professoral aux besoins</a:t>
            </a:r>
            <a:endParaRPr lang="en-CA" dirty="0"/>
          </a:p>
          <a:p>
            <a:endParaRPr lang="fr-CA" dirty="0"/>
          </a:p>
        </p:txBody>
      </p:sp>
    </p:spTree>
    <p:extLst>
      <p:ext uri="{BB962C8B-B14F-4D97-AF65-F5344CB8AC3E}">
        <p14:creationId xmlns:p14="http://schemas.microsoft.com/office/powerpoint/2010/main" val="12143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Recommandations: 3 ans (Moyen terme)</a:t>
            </a:r>
            <a:endParaRPr lang="fr-CA" dirty="0"/>
          </a:p>
        </p:txBody>
      </p:sp>
      <p:sp>
        <p:nvSpPr>
          <p:cNvPr id="3" name="Content Placeholder 2"/>
          <p:cNvSpPr>
            <a:spLocks noGrp="1"/>
          </p:cNvSpPr>
          <p:nvPr>
            <p:ph idx="4294967295"/>
          </p:nvPr>
        </p:nvSpPr>
        <p:spPr>
          <a:xfrm>
            <a:off x="1981200" y="1752601"/>
            <a:ext cx="8229600" cy="4373563"/>
          </a:xfrm>
          <a:prstGeom prst="rect">
            <a:avLst/>
          </a:prstGeom>
        </p:spPr>
        <p:txBody>
          <a:bodyPr/>
          <a:lstStyle/>
          <a:p>
            <a:r>
              <a:rPr lang="fr-CA" dirty="0" smtClean="0"/>
              <a:t>Formation d’un nombre suffisant d’enseignants dans chaque UMF afin de pouvoir soutenir les résidents dans tous les aspects de la toxicomanie.</a:t>
            </a:r>
          </a:p>
          <a:p>
            <a:r>
              <a:rPr lang="fr-CA" dirty="0" smtClean="0"/>
              <a:t>Les UMF qui le désirent, développent des services en toxicomanie, sinon elles peuvent établir des liens avec des centres d’expertise de leur milieu et y envoyer </a:t>
            </a:r>
            <a:r>
              <a:rPr lang="fr-CA" smtClean="0"/>
              <a:t>leurs résidents. </a:t>
            </a:r>
            <a:endParaRPr lang="fr-CA" dirty="0"/>
          </a:p>
        </p:txBody>
      </p:sp>
    </p:spTree>
    <p:extLst>
      <p:ext uri="{BB962C8B-B14F-4D97-AF65-F5344CB8AC3E}">
        <p14:creationId xmlns:p14="http://schemas.microsoft.com/office/powerpoint/2010/main" val="889337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Recommandations: 5 ans (Long terme)</a:t>
            </a:r>
            <a:endParaRPr lang="fr-CA" dirty="0"/>
          </a:p>
        </p:txBody>
      </p:sp>
      <p:sp>
        <p:nvSpPr>
          <p:cNvPr id="3" name="Content Placeholder 2"/>
          <p:cNvSpPr>
            <a:spLocks noGrp="1"/>
          </p:cNvSpPr>
          <p:nvPr>
            <p:ph idx="4294967295"/>
          </p:nvPr>
        </p:nvSpPr>
        <p:spPr>
          <a:xfrm>
            <a:off x="1981200" y="1752601"/>
            <a:ext cx="8229600" cy="4373563"/>
          </a:xfrm>
          <a:prstGeom prst="rect">
            <a:avLst/>
          </a:prstGeom>
        </p:spPr>
        <p:txBody>
          <a:bodyPr/>
          <a:lstStyle/>
          <a:p>
            <a:pPr lvl="3"/>
            <a:r>
              <a:rPr lang="fr-CA" sz="2800" dirty="0"/>
              <a:t>Toutes les UMF offrent des services en toxicomanie</a:t>
            </a:r>
            <a:r>
              <a:rPr lang="fr-CA" sz="2800" dirty="0"/>
              <a:t>.</a:t>
            </a:r>
          </a:p>
          <a:p>
            <a:pPr lvl="3"/>
            <a:endParaRPr lang="en-CA" sz="2800" dirty="0"/>
          </a:p>
          <a:p>
            <a:pPr lvl="3"/>
            <a:r>
              <a:rPr lang="fr-CA" sz="2800" dirty="0"/>
              <a:t>La formation à la prescription de méthadone est intégrée au cursus.</a:t>
            </a:r>
            <a:endParaRPr lang="en-CA" sz="2800" dirty="0"/>
          </a:p>
          <a:p>
            <a:pPr marL="1051560" lvl="3" indent="0">
              <a:buNone/>
            </a:pPr>
            <a:endParaRPr lang="en-CA" dirty="0"/>
          </a:p>
        </p:txBody>
      </p:sp>
    </p:spTree>
    <p:extLst>
      <p:ext uri="{BB962C8B-B14F-4D97-AF65-F5344CB8AC3E}">
        <p14:creationId xmlns:p14="http://schemas.microsoft.com/office/powerpoint/2010/main" val="60623815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Droplet</Template>
  <TotalTime>189</TotalTime>
  <Words>745</Words>
  <Application>Microsoft Macintosh PowerPoint</Application>
  <PresentationFormat>Widescreen</PresentationFormat>
  <Paragraphs>81</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Tw Cen MT</vt:lpstr>
      <vt:lpstr>Arial</vt:lpstr>
      <vt:lpstr>Droplet</vt:lpstr>
      <vt:lpstr>Sous-Comité de Toxicomanie: Compétences en toxicomanie</vt:lpstr>
      <vt:lpstr>Mise en Contexte</vt:lpstr>
      <vt:lpstr>Mise En Contexte</vt:lpstr>
      <vt:lpstr>Mandat</vt:lpstr>
      <vt:lpstr>Comité</vt:lpstr>
      <vt:lpstr>Sondage</vt:lpstr>
      <vt:lpstr>Recommandations: D’ici 1 an (court terme) </vt:lpstr>
      <vt:lpstr>Recommandations: 3 ans (Moyen terme)</vt:lpstr>
      <vt:lpstr>Recommandations: 5 ans (Long terme)</vt:lpstr>
      <vt:lpstr>Mandat du Sous-Comité</vt:lpstr>
      <vt:lpstr>PowerPoint Presentation</vt:lpstr>
      <vt:lpstr>Document de travail</vt:lpstr>
      <vt:lpstr>PowerPoint Presentation</vt:lpstr>
      <vt:lpstr>PowerPoint Presentation</vt:lpstr>
      <vt:lpstr>Fiche Évaluation</vt:lpstr>
      <vt:lpstr>Comment intégrer l’enseignement </vt:lpstr>
      <vt:lpstr>Plans Futurs</vt:lpstr>
      <vt:lpstr>Questions?</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Sous-Comité de Toxicomanie</dc:title>
  <dc:creator>M. P.</dc:creator>
  <cp:lastModifiedBy>M. P.</cp:lastModifiedBy>
  <cp:revision>20</cp:revision>
  <dcterms:created xsi:type="dcterms:W3CDTF">2017-04-27T14:19:17Z</dcterms:created>
  <dcterms:modified xsi:type="dcterms:W3CDTF">2017-04-27T17:28:40Z</dcterms:modified>
</cp:coreProperties>
</file>