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2"/>
  </p:notesMasterIdLst>
  <p:sldIdLst>
    <p:sldId id="256" r:id="rId5"/>
    <p:sldId id="264" r:id="rId6"/>
    <p:sldId id="265" r:id="rId7"/>
    <p:sldId id="270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9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498DB960-2B76-49A4-B4DC-4E752D1B98C4}" type="datetimeFigureOut">
              <a:pPr/>
              <a:t>17-06-15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BFC0730A-D9D0-4B64-B15A-CC5DED520116}" type="slidenum"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29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 latinLnBrk="0">
              <a:defRPr lang="fr-FR" sz="3200">
                <a:solidFill>
                  <a:schemeClr val="tx1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 anchorCtr="0"/>
          <a:lstStyle>
            <a:lvl1pPr marL="0" indent="0" algn="r" latinLnBrk="0">
              <a:buNone/>
              <a:defRPr lang="fr-FR"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A" smtClean="0"/>
              <a:t>Cliquez pour modifier le style des sous-titres du masque</a:t>
            </a:r>
            <a:endParaRPr kumimoji="0" lang="fr-F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 latinLnBrk="0">
              <a:defRPr lang="fr-FR" sz="1400"/>
            </a:lvl1pPr>
          </a:lstStyle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 latinLnBrk="0">
              <a:buNone/>
              <a:defRPr lang="fr-FR" sz="3200" b="0" cap="none" baseline="0"/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 latinLnBrk="0">
              <a:defRPr lang="fr-FR"/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latinLnBrk="0">
              <a:buNone/>
              <a:defRPr lang="fr-FR" sz="2400" b="1">
                <a:solidFill>
                  <a:schemeClr val="accent2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 latinLnBrk="0">
              <a:buNone/>
              <a:defRPr lang="fr-FR" sz="2400" b="1">
                <a:solidFill>
                  <a:schemeClr val="accent2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 latinLnBrk="0">
              <a:buNone/>
              <a:defRPr lang="fr-FR"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 latinLnBrk="0">
              <a:lnSpc>
                <a:spcPts val="2200"/>
              </a:lnSpc>
              <a:spcAft>
                <a:spcPts val="1000"/>
              </a:spcAft>
              <a:buNone/>
              <a:defRPr lang="fr-FR" sz="1600">
                <a:solidFill>
                  <a:schemeClr val="tx2"/>
                </a:solidFill>
              </a:defRPr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 latinLnBrk="0">
              <a:buNone/>
              <a:defRPr lang="fr-FR" sz="2000" b="0">
                <a:solidFill>
                  <a:schemeClr val="tx1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 latinLnBrk="0">
              <a:spcBef>
                <a:spcPts val="600"/>
              </a:spcBef>
              <a:buNone/>
              <a:defRPr lang="fr-FR" sz="3200"/>
            </a:lvl1pPr>
          </a:lstStyle>
          <a:p>
            <a:r>
              <a:rPr kumimoji="0" lang="fr-CA" smtClean="0"/>
              <a:t>Faire glisser l'image vers l'espace réservé ou cliquer sur l'icône pour l'ajouter</a:t>
            </a:r>
            <a:endParaRPr kumimoji="0"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 latinLnBrk="0">
              <a:buFontTx/>
              <a:buNone/>
              <a:defRPr lang="fr-FR" sz="1400"/>
            </a:lvl1pPr>
            <a:lvl2pPr>
              <a:defRPr lang="fr-FR" sz="1200"/>
            </a:lvl2pPr>
            <a:lvl3pPr>
              <a:defRPr lang="fr-FR" sz="1000"/>
            </a:lvl3pPr>
            <a:lvl4pPr>
              <a:defRPr lang="fr-FR" sz="900"/>
            </a:lvl4pPr>
            <a:lvl5pPr>
              <a:defRPr lang="fr-FR"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lang="fr-FR" sz="1400">
                <a:solidFill>
                  <a:schemeClr val="tx2"/>
                </a:solidFill>
              </a:defRPr>
            </a:lvl1pPr>
          </a:lstStyle>
          <a:p>
            <a:fld id="{DA480A42-1B47-4A74-9A1D-F67E9D003F15}" type="datetimeFigureOut">
              <a:pPr/>
              <a:t>17-06-15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lang="fr-FR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lang="fr-FR" sz="1400">
                <a:solidFill>
                  <a:schemeClr val="tx2"/>
                </a:solidFill>
              </a:defRPr>
            </a:lvl1pPr>
          </a:lstStyle>
          <a:p>
            <a:fld id="{4024F9E6-8BD1-4849-86DE-3CD23B63DC4B}" type="slidenum">
              <a:pPr/>
              <a:t>‹#›</a:t>
            </a:fld>
            <a:endParaRPr lang="fr-F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fr-FR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fr-FR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lang="fr-FR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lang="fr-FR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fr-F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fr-F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fr-FR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chemeClr val="bg2">
                <a:lumMod val="75000"/>
              </a:schemeClr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Enseignement en périnatalité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010400" cy="533400"/>
          </a:xfrm>
        </p:spPr>
        <p:txBody>
          <a:bodyPr/>
          <a:lstStyle/>
          <a:p>
            <a:r>
              <a:rPr lang="fr-FR" dirty="0" smtClean="0"/>
              <a:t>Comité de programme 16 juin 2017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Suivi rencontre du 13 avril 2017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Exposition clinique à prioriser</a:t>
            </a:r>
            <a:r>
              <a:rPr lang="fr-CA" dirty="0"/>
              <a:t> </a:t>
            </a:r>
            <a:r>
              <a:rPr lang="fr-CA" dirty="0" smtClean="0"/>
              <a:t>en </a:t>
            </a:r>
            <a:r>
              <a:rPr lang="fr-CA" dirty="0" smtClean="0"/>
              <a:t>périnatalité</a:t>
            </a:r>
          </a:p>
          <a:p>
            <a:pPr lvl="1"/>
            <a:r>
              <a:rPr lang="fr-FR" dirty="0" err="1" smtClean="0"/>
              <a:t>Cf</a:t>
            </a:r>
            <a:r>
              <a:rPr lang="fr-FR" dirty="0" smtClean="0"/>
              <a:t>  </a:t>
            </a:r>
            <a:r>
              <a:rPr lang="fr-FR" dirty="0" err="1" smtClean="0"/>
              <a:t>t</a:t>
            </a:r>
            <a:r>
              <a:rPr lang="fr-CA" dirty="0" err="1" smtClean="0"/>
              <a:t>ableau</a:t>
            </a:r>
            <a:endParaRPr lang="fr-CA" dirty="0"/>
          </a:p>
          <a:p>
            <a:r>
              <a:rPr lang="fr-CA" dirty="0" smtClean="0"/>
              <a:t>Flexibilité du cursus</a:t>
            </a:r>
          </a:p>
          <a:p>
            <a:r>
              <a:rPr lang="fr-FR" dirty="0" smtClean="0"/>
              <a:t>H</a:t>
            </a:r>
            <a:r>
              <a:rPr lang="fr-CA" dirty="0" err="1" smtClean="0"/>
              <a:t>oraire</a:t>
            </a:r>
            <a:r>
              <a:rPr lang="fr-CA" dirty="0" smtClean="0"/>
              <a:t> de stage</a:t>
            </a:r>
          </a:p>
          <a:p>
            <a:pPr lvl="1"/>
            <a:r>
              <a:rPr lang="fr-CA" dirty="0" smtClean="0"/>
              <a:t>120 heures stage de 3 semaines donc 160 </a:t>
            </a:r>
            <a:r>
              <a:rPr lang="fr-CA" dirty="0" err="1" smtClean="0"/>
              <a:t>hres</a:t>
            </a:r>
            <a:r>
              <a:rPr lang="fr-CA" dirty="0" smtClean="0"/>
              <a:t> pour stage de 4 semaines ( pas de garde)</a:t>
            </a:r>
          </a:p>
          <a:p>
            <a:r>
              <a:rPr lang="fr-CA" dirty="0" smtClean="0"/>
              <a:t>Questionnaire fin R2;</a:t>
            </a:r>
          </a:p>
          <a:p>
            <a:pPr lvl="1"/>
            <a:r>
              <a:rPr lang="fr-FR" dirty="0" smtClean="0"/>
              <a:t>S</a:t>
            </a:r>
            <a:r>
              <a:rPr lang="fr-CA" dirty="0" err="1" smtClean="0"/>
              <a:t>uivi</a:t>
            </a:r>
            <a:r>
              <a:rPr lang="fr-CA" dirty="0" smtClean="0"/>
              <a:t> des résultats globaux</a:t>
            </a:r>
          </a:p>
          <a:p>
            <a:pPr lvl="1"/>
            <a:r>
              <a:rPr lang="fr-FR" dirty="0" smtClean="0"/>
              <a:t>S</a:t>
            </a:r>
            <a:r>
              <a:rPr lang="fr-CA" dirty="0" err="1" smtClean="0"/>
              <a:t>uivi</a:t>
            </a:r>
            <a:r>
              <a:rPr lang="fr-CA" dirty="0" smtClean="0"/>
              <a:t> pour certains milieux avec des problématiques </a:t>
            </a:r>
            <a:r>
              <a:rPr lang="fr-CA" dirty="0" smtClean="0"/>
              <a:t>particulières </a:t>
            </a:r>
            <a:r>
              <a:rPr lang="fr-FR" dirty="0" smtClean="0"/>
              <a:t>–</a:t>
            </a:r>
            <a:r>
              <a:rPr lang="fr-CA" dirty="0" smtClean="0"/>
              <a:t>plan d’action</a:t>
            </a:r>
            <a:endParaRPr lang="fr-CA" dirty="0" smtClean="0"/>
          </a:p>
          <a:p>
            <a:pPr lvl="1"/>
            <a:r>
              <a:rPr lang="fr-FR" dirty="0" smtClean="0"/>
              <a:t>M</a:t>
            </a:r>
            <a:r>
              <a:rPr lang="fr-CA" dirty="0" err="1" smtClean="0"/>
              <a:t>odifications</a:t>
            </a:r>
            <a:r>
              <a:rPr lang="fr-CA" dirty="0" smtClean="0"/>
              <a:t> apportées au questionnaire pour juin 2017</a:t>
            </a:r>
          </a:p>
          <a:p>
            <a:r>
              <a:rPr lang="fr-CA" dirty="0" smtClean="0"/>
              <a:t>Formation </a:t>
            </a:r>
            <a:r>
              <a:rPr lang="fr-CA" dirty="0" smtClean="0"/>
              <a:t>allaitement </a:t>
            </a:r>
            <a:r>
              <a:rPr lang="fr-CA" dirty="0" smtClean="0"/>
              <a:t>ainsi que formation de suivi obstétrical et dépistage </a:t>
            </a:r>
            <a:r>
              <a:rPr lang="fr-CA" dirty="0" smtClean="0"/>
              <a:t>génétique à planifier localement</a:t>
            </a:r>
            <a:endParaRPr lang="fr-CA" dirty="0" smtClean="0"/>
          </a:p>
          <a:p>
            <a:pPr lvl="1"/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03670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99 sujets prioritaires</a:t>
            </a:r>
          </a:p>
          <a:p>
            <a:pPr lvl="1"/>
            <a:r>
              <a:rPr lang="fr-FR" dirty="0" smtClean="0"/>
              <a:t>G</a:t>
            </a:r>
            <a:r>
              <a:rPr lang="fr-CA" dirty="0" err="1" smtClean="0"/>
              <a:t>rossesse</a:t>
            </a:r>
            <a:endParaRPr lang="fr-CA" dirty="0" smtClean="0"/>
          </a:p>
          <a:p>
            <a:pPr lvl="1"/>
            <a:r>
              <a:rPr lang="fr-FR" dirty="0" smtClean="0"/>
              <a:t>I</a:t>
            </a:r>
            <a:r>
              <a:rPr lang="fr-CA" dirty="0" err="1" smtClean="0"/>
              <a:t>nfertilité</a:t>
            </a:r>
            <a:endParaRPr lang="fr-CA" dirty="0" smtClean="0"/>
          </a:p>
          <a:p>
            <a:pPr lvl="1"/>
            <a:r>
              <a:rPr lang="fr-FR" dirty="0" smtClean="0"/>
              <a:t>N</a:t>
            </a:r>
            <a:r>
              <a:rPr lang="fr-CA" dirty="0" err="1" smtClean="0"/>
              <a:t>ouveau-né</a:t>
            </a:r>
            <a:endParaRPr lang="fr-CA" dirty="0" smtClean="0"/>
          </a:p>
          <a:p>
            <a:pPr lvl="1"/>
            <a:r>
              <a:rPr lang="fr-FR" dirty="0" smtClean="0"/>
              <a:t>S</a:t>
            </a:r>
            <a:r>
              <a:rPr lang="fr-CA" dirty="0" err="1" smtClean="0"/>
              <a:t>aignement</a:t>
            </a:r>
            <a:r>
              <a:rPr lang="fr-CA" dirty="0" smtClean="0"/>
              <a:t> vaginal</a:t>
            </a:r>
          </a:p>
          <a:p>
            <a:pPr lvl="1"/>
            <a:r>
              <a:rPr lang="fr-FR" dirty="0" smtClean="0"/>
              <a:t>S</a:t>
            </a:r>
            <a:r>
              <a:rPr lang="fr-CA" dirty="0" err="1" smtClean="0"/>
              <a:t>exualité</a:t>
            </a:r>
            <a:endParaRPr lang="fr-CA" dirty="0" smtClean="0"/>
          </a:p>
          <a:p>
            <a:r>
              <a:rPr lang="fr-CA" dirty="0" smtClean="0"/>
              <a:t>Actes techniques de base du CFMC</a:t>
            </a:r>
          </a:p>
          <a:p>
            <a:pPr lvl="1"/>
            <a:r>
              <a:rPr lang="fr-CA" dirty="0" smtClean="0"/>
              <a:t>A</a:t>
            </a:r>
            <a:r>
              <a:rPr lang="fr-FR" dirty="0" smtClean="0"/>
              <a:t>V </a:t>
            </a:r>
            <a:r>
              <a:rPr lang="fr-CA" dirty="0" smtClean="0"/>
              <a:t>normal</a:t>
            </a:r>
          </a:p>
          <a:p>
            <a:pPr lvl="1"/>
            <a:r>
              <a:rPr lang="fr-FR" dirty="0" err="1" smtClean="0"/>
              <a:t>É</a:t>
            </a:r>
            <a:r>
              <a:rPr lang="fr-CA" dirty="0" err="1" smtClean="0"/>
              <a:t>pisiotomie</a:t>
            </a:r>
            <a:endParaRPr lang="fr-CA" dirty="0" smtClean="0"/>
          </a:p>
          <a:p>
            <a:pPr lvl="1"/>
            <a:r>
              <a:rPr lang="fr-FR" dirty="0" smtClean="0"/>
              <a:t>R</a:t>
            </a:r>
            <a:r>
              <a:rPr lang="fr-CA" dirty="0" err="1" smtClean="0"/>
              <a:t>upture</a:t>
            </a:r>
            <a:r>
              <a:rPr lang="fr-CA" dirty="0" smtClean="0"/>
              <a:t> artificielle des membranes</a:t>
            </a: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7661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Nouveau document CMFC </a:t>
            </a:r>
          </a:p>
          <a:p>
            <a:r>
              <a:rPr lang="fr-CA" dirty="0"/>
              <a:t>GESTA PRN</a:t>
            </a:r>
          </a:p>
          <a:p>
            <a:r>
              <a:rPr lang="fr-CA" dirty="0"/>
              <a:t>N</a:t>
            </a:r>
            <a:r>
              <a:rPr lang="fr-FR" dirty="0"/>
              <a:t>o</a:t>
            </a:r>
            <a:r>
              <a:rPr lang="fr-CA" dirty="0" err="1"/>
              <a:t>mbre</a:t>
            </a:r>
            <a:r>
              <a:rPr lang="fr-CA" dirty="0"/>
              <a:t> accouchements </a:t>
            </a:r>
            <a:r>
              <a:rPr lang="fr-CA" dirty="0" smtClean="0"/>
              <a:t>minimum</a:t>
            </a:r>
            <a:r>
              <a:rPr lang="fr-CA" dirty="0" smtClean="0"/>
              <a:t> </a:t>
            </a:r>
            <a:r>
              <a:rPr lang="fr-CA" dirty="0"/>
              <a:t>suggéré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3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Faits saillants questionnaire 2016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124 R2</a:t>
            </a:r>
          </a:p>
          <a:p>
            <a:r>
              <a:rPr lang="fr-FR" dirty="0" smtClean="0"/>
              <a:t>D</a:t>
            </a:r>
            <a:r>
              <a:rPr lang="fr-CA" dirty="0" smtClean="0"/>
              <a:t>ans l’ensemble les résidents évaluent positivement leur formation</a:t>
            </a:r>
            <a:r>
              <a:rPr lang="fr-CA" dirty="0"/>
              <a:t> </a:t>
            </a:r>
            <a:r>
              <a:rPr lang="fr-CA" dirty="0" smtClean="0"/>
              <a:t>et sentent qu’ils maitrisent  très bien ou bien la plupart des compétences en périnatalité </a:t>
            </a:r>
          </a:p>
          <a:p>
            <a:r>
              <a:rPr lang="fr-FR" dirty="0" smtClean="0"/>
              <a:t>G</a:t>
            </a:r>
            <a:r>
              <a:rPr lang="fr-CA" dirty="0" smtClean="0"/>
              <a:t>estes techniques moins bien maitrisés</a:t>
            </a:r>
          </a:p>
          <a:p>
            <a:r>
              <a:rPr lang="fr-FR" dirty="0" smtClean="0"/>
              <a:t>C</a:t>
            </a:r>
            <a:r>
              <a:rPr lang="fr-CA" dirty="0" err="1" smtClean="0"/>
              <a:t>onnaissances</a:t>
            </a:r>
            <a:r>
              <a:rPr lang="fr-CA" dirty="0" smtClean="0"/>
              <a:t> des ressources communautaires est à </a:t>
            </a:r>
            <a:r>
              <a:rPr lang="fr-CA" dirty="0" smtClean="0"/>
              <a:t>améliorer</a:t>
            </a:r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08707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</a:t>
            </a:r>
            <a:r>
              <a:rPr lang="fr-CA" dirty="0" err="1"/>
              <a:t>xposition</a:t>
            </a:r>
            <a:r>
              <a:rPr lang="fr-CA" dirty="0"/>
              <a:t> suivi de </a:t>
            </a:r>
            <a:r>
              <a:rPr lang="fr-CA" dirty="0" err="1"/>
              <a:t>ptes</a:t>
            </a:r>
            <a:r>
              <a:rPr lang="fr-CA" dirty="0"/>
              <a:t>, </a:t>
            </a:r>
            <a:r>
              <a:rPr lang="fr-CA" dirty="0" smtClean="0"/>
              <a:t>accouchements</a:t>
            </a:r>
            <a:endParaRPr lang="fr-FR" dirty="0" smtClean="0"/>
          </a:p>
          <a:p>
            <a:r>
              <a:rPr lang="fr-FR" dirty="0" smtClean="0"/>
              <a:t>S</a:t>
            </a:r>
            <a:r>
              <a:rPr lang="fr-CA" dirty="0" err="1" smtClean="0"/>
              <a:t>entiment</a:t>
            </a:r>
            <a:r>
              <a:rPr lang="fr-CA" dirty="0" smtClean="0"/>
              <a:t> </a:t>
            </a:r>
            <a:r>
              <a:rPr lang="fr-CA" dirty="0" smtClean="0"/>
              <a:t>de compétence</a:t>
            </a:r>
          </a:p>
          <a:p>
            <a:pPr lvl="1"/>
            <a:r>
              <a:rPr lang="fr-FR" dirty="0" smtClean="0"/>
              <a:t>P</a:t>
            </a:r>
            <a:r>
              <a:rPr lang="fr-CA" dirty="0" smtClean="0"/>
              <a:t>ré-conception</a:t>
            </a:r>
          </a:p>
          <a:p>
            <a:pPr lvl="1"/>
            <a:r>
              <a:rPr lang="fr-FR" dirty="0" smtClean="0"/>
              <a:t>P</a:t>
            </a:r>
            <a:r>
              <a:rPr lang="fr-CA" dirty="0" err="1" smtClean="0"/>
              <a:t>rise</a:t>
            </a:r>
            <a:r>
              <a:rPr lang="fr-CA" dirty="0" smtClean="0"/>
              <a:t> en charge et suivi durant grossesse;</a:t>
            </a:r>
          </a:p>
          <a:p>
            <a:pPr lvl="2"/>
            <a:r>
              <a:rPr lang="fr-FR" dirty="0"/>
              <a:t>g</a:t>
            </a:r>
            <a:r>
              <a:rPr lang="fr-CA" dirty="0" err="1" smtClean="0"/>
              <a:t>estion</a:t>
            </a:r>
            <a:r>
              <a:rPr lang="fr-CA" dirty="0" smtClean="0"/>
              <a:t> </a:t>
            </a:r>
            <a:r>
              <a:rPr lang="fr-CA" dirty="0" err="1" smtClean="0"/>
              <a:t>Rx</a:t>
            </a:r>
            <a:endParaRPr lang="fr-CA" dirty="0" smtClean="0"/>
          </a:p>
          <a:p>
            <a:pPr lvl="2"/>
            <a:r>
              <a:rPr lang="fr-FR" dirty="0"/>
              <a:t>p</a:t>
            </a:r>
            <a:r>
              <a:rPr lang="fr-CA" dirty="0" err="1" smtClean="0"/>
              <a:t>rurit</a:t>
            </a:r>
            <a:endParaRPr lang="fr-CA" dirty="0" smtClean="0"/>
          </a:p>
          <a:p>
            <a:pPr lvl="1"/>
            <a:r>
              <a:rPr lang="fr-FR" dirty="0" smtClean="0"/>
              <a:t>P</a:t>
            </a:r>
            <a:r>
              <a:rPr lang="fr-CA" dirty="0" err="1" smtClean="0"/>
              <a:t>ériode</a:t>
            </a:r>
            <a:r>
              <a:rPr lang="fr-CA" dirty="0" smtClean="0"/>
              <a:t> </a:t>
            </a:r>
            <a:r>
              <a:rPr lang="fr-CA" dirty="0" err="1" smtClean="0"/>
              <a:t>intrapartum</a:t>
            </a:r>
            <a:endParaRPr lang="fr-CA" dirty="0" smtClean="0"/>
          </a:p>
          <a:p>
            <a:pPr lvl="2"/>
            <a:r>
              <a:rPr lang="fr-FR" dirty="0"/>
              <a:t>r</a:t>
            </a:r>
            <a:r>
              <a:rPr lang="fr-CA" dirty="0" err="1" smtClean="0"/>
              <a:t>emédiation</a:t>
            </a:r>
            <a:r>
              <a:rPr lang="fr-CA" dirty="0" smtClean="0"/>
              <a:t> arrêt de progression</a:t>
            </a:r>
          </a:p>
          <a:p>
            <a:pPr lvl="2"/>
            <a:r>
              <a:rPr lang="fr-FR" dirty="0"/>
              <a:t>i</a:t>
            </a:r>
            <a:r>
              <a:rPr lang="fr-CA" dirty="0" err="1" smtClean="0"/>
              <a:t>nduction</a:t>
            </a:r>
            <a:r>
              <a:rPr lang="fr-CA" dirty="0" smtClean="0"/>
              <a:t> d’un travail a terme</a:t>
            </a:r>
          </a:p>
          <a:p>
            <a:pPr lvl="2"/>
            <a:r>
              <a:rPr lang="fr-FR" dirty="0"/>
              <a:t>r</a:t>
            </a:r>
            <a:r>
              <a:rPr lang="fr-CA" dirty="0" err="1" smtClean="0"/>
              <a:t>econniassance</a:t>
            </a:r>
            <a:r>
              <a:rPr lang="fr-CA" dirty="0" smtClean="0"/>
              <a:t> et initiation man</a:t>
            </a:r>
            <a:r>
              <a:rPr lang="fr-FR" dirty="0" err="1" smtClean="0"/>
              <a:t>œ</a:t>
            </a:r>
            <a:r>
              <a:rPr lang="fr-CA" dirty="0" err="1" smtClean="0"/>
              <a:t>uvres</a:t>
            </a:r>
            <a:r>
              <a:rPr lang="fr-CA" dirty="0" smtClean="0"/>
              <a:t> dystocie épaules</a:t>
            </a:r>
          </a:p>
          <a:p>
            <a:pPr lvl="1"/>
            <a:endParaRPr lang="fr-CA" dirty="0"/>
          </a:p>
          <a:p>
            <a:pPr lvl="1"/>
            <a:r>
              <a:rPr lang="fr-FR" dirty="0" smtClean="0"/>
              <a:t>P</a:t>
            </a:r>
            <a:r>
              <a:rPr lang="fr-CA" dirty="0" err="1" smtClean="0"/>
              <a:t>ostpartum</a:t>
            </a:r>
            <a:endParaRPr lang="fr-CA" dirty="0" smtClean="0"/>
          </a:p>
          <a:p>
            <a:pPr lvl="2"/>
            <a:r>
              <a:rPr lang="fr-FR" dirty="0"/>
              <a:t>r</a:t>
            </a:r>
            <a:r>
              <a:rPr lang="fr-CA" dirty="0" err="1" smtClean="0"/>
              <a:t>econnaitre</a:t>
            </a:r>
            <a:r>
              <a:rPr lang="fr-CA" dirty="0" smtClean="0"/>
              <a:t> et soutenir problèmes courants allaitement</a:t>
            </a:r>
          </a:p>
        </p:txBody>
      </p:sp>
    </p:spTree>
    <p:extLst>
      <p:ext uri="{BB962C8B-B14F-4D97-AF65-F5344CB8AC3E}">
        <p14:creationId xmlns:p14="http://schemas.microsoft.com/office/powerpoint/2010/main" val="7850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</a:t>
            </a:r>
            <a:r>
              <a:rPr lang="fr-CA" dirty="0" err="1" smtClean="0"/>
              <a:t>roblèmes</a:t>
            </a:r>
            <a:r>
              <a:rPr lang="fr-CA" dirty="0" smtClean="0"/>
              <a:t> en </a:t>
            </a:r>
            <a:r>
              <a:rPr lang="fr-CA" dirty="0" err="1" smtClean="0"/>
              <a:t>néatologie</a:t>
            </a:r>
            <a:endParaRPr lang="fr-CA" dirty="0" smtClean="0"/>
          </a:p>
          <a:p>
            <a:pPr lvl="1"/>
            <a:r>
              <a:rPr lang="fr-FR" dirty="0" err="1"/>
              <a:t>r</a:t>
            </a:r>
            <a:r>
              <a:rPr lang="fr-FR" dirty="0" err="1" smtClean="0"/>
              <a:t>econnaî</a:t>
            </a:r>
            <a:r>
              <a:rPr lang="fr-CA" dirty="0" err="1" smtClean="0"/>
              <a:t>tre</a:t>
            </a:r>
            <a:r>
              <a:rPr lang="fr-CA" dirty="0" smtClean="0"/>
              <a:t> et g</a:t>
            </a:r>
            <a:r>
              <a:rPr lang="fr-FR" dirty="0" err="1" smtClean="0"/>
              <a:t>é</a:t>
            </a:r>
            <a:r>
              <a:rPr lang="fr-CA" dirty="0" err="1" smtClean="0"/>
              <a:t>rer</a:t>
            </a:r>
            <a:r>
              <a:rPr lang="fr-CA" dirty="0" smtClean="0"/>
              <a:t> dysplasies hanche</a:t>
            </a:r>
          </a:p>
          <a:p>
            <a:pPr lvl="1"/>
            <a:r>
              <a:rPr lang="fr-FR" dirty="0"/>
              <a:t>p</a:t>
            </a:r>
            <a:r>
              <a:rPr lang="fr-CA" dirty="0" err="1" smtClean="0"/>
              <a:t>articiper</a:t>
            </a:r>
            <a:r>
              <a:rPr lang="fr-CA" dirty="0" smtClean="0"/>
              <a:t> réanimation n-né</a:t>
            </a:r>
          </a:p>
          <a:p>
            <a:r>
              <a:rPr lang="fr-CA" dirty="0" smtClean="0"/>
              <a:t>Gestes techniques</a:t>
            </a:r>
          </a:p>
          <a:p>
            <a:pPr lvl="1"/>
            <a:r>
              <a:rPr lang="fr-FR" dirty="0"/>
              <a:t>e</a:t>
            </a:r>
            <a:r>
              <a:rPr lang="fr-CA" dirty="0" err="1" smtClean="0"/>
              <a:t>ffectuer</a:t>
            </a:r>
            <a:r>
              <a:rPr lang="fr-CA" dirty="0" smtClean="0"/>
              <a:t> AV vertex</a:t>
            </a:r>
          </a:p>
          <a:p>
            <a:pPr lvl="1"/>
            <a:r>
              <a:rPr lang="fr-FR" dirty="0"/>
              <a:t>e</a:t>
            </a:r>
            <a:r>
              <a:rPr lang="fr-CA" dirty="0" err="1" smtClean="0"/>
              <a:t>ffectuer</a:t>
            </a:r>
            <a:r>
              <a:rPr lang="fr-CA" dirty="0" smtClean="0"/>
              <a:t> massage bi manuel</a:t>
            </a:r>
          </a:p>
          <a:p>
            <a:pPr lvl="1"/>
            <a:r>
              <a:rPr lang="fr-FR" dirty="0"/>
              <a:t>r</a:t>
            </a:r>
            <a:r>
              <a:rPr lang="fr-CA" dirty="0" smtClean="0"/>
              <a:t>éparer </a:t>
            </a:r>
            <a:r>
              <a:rPr lang="fr-CA" dirty="0" err="1" smtClean="0"/>
              <a:t>épisio</a:t>
            </a:r>
            <a:r>
              <a:rPr lang="fr-CA" dirty="0" smtClean="0"/>
              <a:t> et/ou lacérations simple 1-2 degré</a:t>
            </a:r>
          </a:p>
          <a:p>
            <a:pPr lvl="1"/>
            <a:r>
              <a:rPr lang="fr-FR" dirty="0"/>
              <a:t>m</a:t>
            </a:r>
            <a:r>
              <a:rPr lang="fr-CA" dirty="0" err="1" smtClean="0"/>
              <a:t>ettre</a:t>
            </a:r>
            <a:r>
              <a:rPr lang="fr-CA" dirty="0" smtClean="0"/>
              <a:t> en place électrode interne</a:t>
            </a:r>
          </a:p>
          <a:p>
            <a:pPr lvl="1"/>
            <a:r>
              <a:rPr lang="fr-FR" dirty="0"/>
              <a:t>e</a:t>
            </a:r>
            <a:r>
              <a:rPr lang="fr-CA" dirty="0" err="1" smtClean="0"/>
              <a:t>ffectuer</a:t>
            </a:r>
            <a:r>
              <a:rPr lang="fr-CA" dirty="0" smtClean="0"/>
              <a:t> bloc honteux</a:t>
            </a:r>
          </a:p>
          <a:p>
            <a:pPr lvl="1"/>
            <a:endParaRPr lang="fr-CA" dirty="0"/>
          </a:p>
          <a:p>
            <a:r>
              <a:rPr lang="fr-CA" dirty="0" smtClean="0"/>
              <a:t>27 % </a:t>
            </a:r>
            <a:r>
              <a:rPr lang="fr-CA" dirty="0" smtClean="0"/>
              <a:t>résidents prévoient </a:t>
            </a:r>
            <a:r>
              <a:rPr lang="fr-CA" dirty="0" smtClean="0"/>
              <a:t>suivre femmes </a:t>
            </a:r>
            <a:r>
              <a:rPr lang="fr-CA" dirty="0" smtClean="0"/>
              <a:t>enceintes x </a:t>
            </a:r>
            <a:r>
              <a:rPr lang="fr-CA" dirty="0" smtClean="0"/>
              <a:t>3 ans</a:t>
            </a:r>
          </a:p>
          <a:p>
            <a:r>
              <a:rPr lang="fr-CA" dirty="0" smtClean="0"/>
              <a:t>13 % </a:t>
            </a:r>
            <a:r>
              <a:rPr lang="fr-CA" dirty="0" smtClean="0"/>
              <a:t>travail </a:t>
            </a:r>
            <a:r>
              <a:rPr lang="fr-CA" dirty="0" smtClean="0"/>
              <a:t>SAC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5326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M10228269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6d93d202-47fc-4405-873a-cab67cc5f1b2">english</DirectSourceMarket>
    <MarketSpecific xmlns="6d93d202-47fc-4405-873a-cab67cc5f1b2" xsi:nil="true"/>
    <ApprovalStatus xmlns="6d93d202-47fc-4405-873a-cab67cc5f1b2">InProgress</ApprovalStatus>
    <PrimaryImageGen xmlns="6d93d202-47fc-4405-873a-cab67cc5f1b2">true</PrimaryImageGen>
    <ThumbnailAssetId xmlns="6d93d202-47fc-4405-873a-cab67cc5f1b2" xsi:nil="true"/>
    <TPFriendlyName xmlns="6d93d202-47fc-4405-873a-cab67cc5f1b2">Teamwork presentation</TPFriendlyName>
    <NumericId xmlns="6d93d202-47fc-4405-873a-cab67cc5f1b2">-1</NumericId>
    <BusinessGroup xmlns="6d93d202-47fc-4405-873a-cab67cc5f1b2" xsi:nil="true"/>
    <SourceTitle xmlns="6d93d202-47fc-4405-873a-cab67cc5f1b2">Teamwork presentation</SourceTitle>
    <APEditor xmlns="6d93d202-47fc-4405-873a-cab67cc5f1b2">
      <UserInfo>
        <DisplayName>REDMOND\v-luannv</DisplayName>
        <AccountId>106</AccountId>
        <AccountType/>
      </UserInfo>
    </APEditor>
    <OpenTemplate xmlns="6d93d202-47fc-4405-873a-cab67cc5f1b2">true</OpenTemplate>
    <UALocComments xmlns="6d93d202-47fc-4405-873a-cab67cc5f1b2" xsi:nil="true"/>
    <ParentAssetId xmlns="6d93d202-47fc-4405-873a-cab67cc5f1b2" xsi:nil="true"/>
    <PublishStatusLookup xmlns="6d93d202-47fc-4405-873a-cab67cc5f1b2">
      <Value>93041</Value>
      <Value>460699</Value>
    </PublishStatusLookup>
    <IntlLangReviewDate xmlns="6d93d202-47fc-4405-873a-cab67cc5f1b2" xsi:nil="true"/>
    <MachineTranslated xmlns="6d93d202-47fc-4405-873a-cab67cc5f1b2">false</MachineTranslated>
    <OriginalSourceMarket xmlns="6d93d202-47fc-4405-873a-cab67cc5f1b2">english</OriginalSourceMarket>
    <TPInstallLocation xmlns="6d93d202-47fc-4405-873a-cab67cc5f1b2">{My Templates}</TPInstallLocation>
    <APDescription xmlns="6d93d202-47fc-4405-873a-cab67cc5f1b2" xsi:nil="true"/>
    <ClipArtFilename xmlns="6d93d202-47fc-4405-873a-cab67cc5f1b2" xsi:nil="true"/>
    <ContentItem xmlns="6d93d202-47fc-4405-873a-cab67cc5f1b2" xsi:nil="true"/>
    <PublishTargets xmlns="6d93d202-47fc-4405-873a-cab67cc5f1b2">OfficeOnline</PublishTargets>
    <TimesCloned xmlns="6d93d202-47fc-4405-873a-cab67cc5f1b2" xsi:nil="true"/>
    <AcquiredFrom xmlns="6d93d202-47fc-4405-873a-cab67cc5f1b2" xsi:nil="true"/>
    <LastHandOff xmlns="6d93d202-47fc-4405-873a-cab67cc5f1b2" xsi:nil="true"/>
    <AssetStart xmlns="6d93d202-47fc-4405-873a-cab67cc5f1b2">2009-07-14T23:50:15+00:00</AssetStart>
    <Provider xmlns="6d93d202-47fc-4405-873a-cab67cc5f1b2">EY006220130</Provider>
    <TPClientViewer xmlns="6d93d202-47fc-4405-873a-cab67cc5f1b2">Microsoft Office PowerPoint</TPClientViewer>
    <IsDeleted xmlns="6d93d202-47fc-4405-873a-cab67cc5f1b2">false</IsDeleted>
    <TemplateStatus xmlns="6d93d202-47fc-4405-873a-cab67cc5f1b2" xsi:nil="true"/>
    <SubmitterId xmlns="6d93d202-47fc-4405-873a-cab67cc5f1b2" xsi:nil="true"/>
    <TPExecutable xmlns="6d93d202-47fc-4405-873a-cab67cc5f1b2" xsi:nil="true"/>
    <AssetType xmlns="6d93d202-47fc-4405-873a-cab67cc5f1b2">TP</AssetType>
    <ApprovalLog xmlns="6d93d202-47fc-4405-873a-cab67cc5f1b2" xsi:nil="true"/>
    <CSXUpdate xmlns="6d93d202-47fc-4405-873a-cab67cc5f1b2">false</CSXUpdate>
    <BugNumber xmlns="6d93d202-47fc-4405-873a-cab67cc5f1b2" xsi:nil="true"/>
    <CSXSubmissionDate xmlns="6d93d202-47fc-4405-873a-cab67cc5f1b2" xsi:nil="true"/>
    <Milestone xmlns="6d93d202-47fc-4405-873a-cab67cc5f1b2" xsi:nil="true"/>
    <OriginAsset xmlns="6d93d202-47fc-4405-873a-cab67cc5f1b2" xsi:nil="true"/>
    <TPComponent xmlns="6d93d202-47fc-4405-873a-cab67cc5f1b2">PPTFiles</TPComponent>
    <AssetId xmlns="6d93d202-47fc-4405-873a-cab67cc5f1b2">TP010228269</AssetId>
    <TPLaunchHelpLink xmlns="6d93d202-47fc-4405-873a-cab67cc5f1b2" xsi:nil="true"/>
    <TPApplication xmlns="6d93d202-47fc-4405-873a-cab67cc5f1b2">PowerPoint</TPApplication>
    <IntlLocPriority xmlns="6d93d202-47fc-4405-873a-cab67cc5f1b2" xsi:nil="true"/>
    <PlannedPubDate xmlns="6d93d202-47fc-4405-873a-cab67cc5f1b2" xsi:nil="true"/>
    <HandoffToMSDN xmlns="6d93d202-47fc-4405-873a-cab67cc5f1b2" xsi:nil="true"/>
    <CrawlForDependencies xmlns="6d93d202-47fc-4405-873a-cab67cc5f1b2">false</CrawlForDependencies>
    <IntlLangReviewer xmlns="6d93d202-47fc-4405-873a-cab67cc5f1b2" xsi:nil="true"/>
    <TrustLevel xmlns="6d93d202-47fc-4405-873a-cab67cc5f1b2">1 Microsoft Managed Content</TrustLevel>
    <IsSearchable xmlns="6d93d202-47fc-4405-873a-cab67cc5f1b2">false</IsSearchable>
    <TPNamespace xmlns="6d93d202-47fc-4405-873a-cab67cc5f1b2">POWERPNT</TPNamespace>
    <Markets xmlns="6d93d202-47fc-4405-873a-cab67cc5f1b2"/>
    <AverageRating xmlns="6d93d202-47fc-4405-873a-cab67cc5f1b2" xsi:nil="true"/>
    <UAProjectedTotalWords xmlns="6d93d202-47fc-4405-873a-cab67cc5f1b2" xsi:nil="true"/>
    <IntlLangReview xmlns="6d93d202-47fc-4405-873a-cab67cc5f1b2" xsi:nil="true"/>
    <OutputCachingOn xmlns="6d93d202-47fc-4405-873a-cab67cc5f1b2">false</OutputCachingOn>
    <TPCommandLine xmlns="6d93d202-47fc-4405-873a-cab67cc5f1b2">{PP} /n {FilePath}</TPCommandLine>
    <TPAppVersion xmlns="6d93d202-47fc-4405-873a-cab67cc5f1b2">12</TPAppVersion>
    <APAuthor xmlns="6d93d202-47fc-4405-873a-cab67cc5f1b2">
      <UserInfo>
        <DisplayName>REDMOND\cynvey</DisplayName>
        <AccountId>269</AccountId>
        <AccountType/>
      </UserInfo>
    </APAuthor>
    <EditorialStatus xmlns="6d93d202-47fc-4405-873a-cab67cc5f1b2" xsi:nil="true"/>
    <TPLaunchHelpLinkType xmlns="6d93d202-47fc-4405-873a-cab67cc5f1b2">Template</TPLaunchHelpLinkType>
    <LastModifiedDateTime xmlns="6d93d202-47fc-4405-873a-cab67cc5f1b2" xsi:nil="true"/>
    <UACurrentWords xmlns="6d93d202-47fc-4405-873a-cab67cc5f1b2">0</UACurrentWords>
    <UALocRecommendation xmlns="6d93d202-47fc-4405-873a-cab67cc5f1b2">Localize</UALocRecommendation>
    <ArtSampleDocs xmlns="6d93d202-47fc-4405-873a-cab67cc5f1b2" xsi:nil="true"/>
    <UANotes xmlns="6d93d202-47fc-4405-873a-cab67cc5f1b2" xsi:nil="true"/>
    <ShowIn xmlns="6d93d202-47fc-4405-873a-cab67cc5f1b2" xsi:nil="true"/>
    <VoteCount xmlns="6d93d202-47fc-4405-873a-cab67cc5f1b2" xsi:nil="true"/>
    <CSXHash xmlns="6d93d202-47fc-4405-873a-cab67cc5f1b2" xsi:nil="true"/>
    <AssetExpire xmlns="6d93d202-47fc-4405-873a-cab67cc5f1b2">2100-01-01T00:00:00+00:00</AssetExpire>
    <CSXSubmissionMarket xmlns="6d93d202-47fc-4405-873a-cab67cc5f1b2" xsi:nil="true"/>
    <DSATActionTaken xmlns="6d93d202-47fc-4405-873a-cab67cc5f1b2" xsi:nil="true"/>
    <Component xmlns="64acb2c5-0a2b-4bda-bd34-58e36cbb80d2" xsi:nil="true"/>
    <LastPublishResultLookup xmlns="6d93d202-47fc-4405-873a-cab67cc5f1b2" xsi:nil="true"/>
    <Description0 xmlns="64acb2c5-0a2b-4bda-bd34-58e36cbb80d2" xsi:nil="true"/>
    <Downloads xmlns="6d93d202-47fc-4405-873a-cab67cc5f1b2">0</Downloads>
    <EditorialTags xmlns="6d93d202-47fc-4405-873a-cab67cc5f1b2" xsi:nil="true"/>
    <Manager xmlns="6d93d202-47fc-4405-873a-cab67cc5f1b2" xsi:nil="true"/>
    <OOCacheId xmlns="6d93d202-47fc-4405-873a-cab67cc5f1b2" xsi:nil="true"/>
    <PolicheckWords xmlns="6d93d202-47fc-4405-873a-cab67cc5f1b2" xsi:nil="true"/>
    <FriendlyTitle xmlns="6d93d202-47fc-4405-873a-cab67cc5f1b2" xsi:nil="true"/>
    <Providers xmlns="6d93d202-47fc-4405-873a-cab67cc5f1b2" xsi:nil="true"/>
    <TemplateTemplateType xmlns="6d93d202-47fc-4405-873a-cab67cc5f1b2">PowerPoint 12 Default</TemplateTemplateType>
    <LegacyData xmlns="6d93d202-47fc-4405-873a-cab67cc5f1b2" xsi:nil="true"/>
    <LocManualTestRequired xmlns="6d93d202-47fc-4405-873a-cab67cc5f1b2" xsi:nil="true"/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69570</LocLastLocAttemptVersionLookup>
    <InternalTagsTaxHTField0 xmlns="6d93d202-47fc-4405-873a-cab67cc5f1b2">
      <Terms xmlns="http://schemas.microsoft.com/office/infopath/2007/PartnerControls"/>
    </InternalTagsTaxHTField0>
    <LocProcessedForMarketsLookup xmlns="6d93d202-47fc-4405-873a-cab67cc5f1b2" xsi:nil="true"/>
    <LocRecommendedHandoff xmlns="6d93d202-47fc-4405-873a-cab67cc5f1b2" xsi:nil="true"/>
    <LocOverallPreviewStatusLookup xmlns="6d93d202-47fc-4405-873a-cab67cc5f1b2" xsi:nil="true"/>
    <LocOverallPublishStatusLookup xmlns="6d93d202-47fc-4405-873a-cab67cc5f1b2" xsi:nil="true"/>
    <LocProcessedForHandoffsLookup xmlns="6d93d202-47fc-4405-873a-cab67cc5f1b2" xsi:nil="true"/>
    <LocLastLocAttemptVersionTypeLookup xmlns="6d93d202-47fc-4405-873a-cab67cc5f1b2" xsi:nil="true"/>
    <LocOverallHandbackStatusLookup xmlns="6d93d202-47fc-4405-873a-cab67cc5f1b2" xsi:nil="true"/>
    <BlockPublish xmlns="6d93d202-47fc-4405-873a-cab67cc5f1b2" xsi:nil="true"/>
    <LocComments xmlns="6d93d202-47fc-4405-873a-cab67cc5f1b2" xsi:nil="true"/>
    <TaxCatchAll xmlns="6d93d202-47fc-4405-873a-cab67cc5f1b2"/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OverallLocStatusLookup xmlns="6d93d202-47fc-4405-873a-cab67cc5f1b2" xsi:nil="true"/>
    <LocPublishedLinkedAssetsLookup xmlns="6d93d202-47fc-4405-873a-cab67cc5f1b2" xsi:nil="true"/>
    <LocNewPublishedVersionLookup xmlns="6d93d202-47fc-4405-873a-cab67cc5f1b2" xsi:nil="true"/>
    <LocPublishedDependentAssetsLookup xmlns="6d93d202-47fc-4405-873a-cab67cc5f1b2" xsi:nil="true"/>
    <OriginalRelease xmlns="6d93d202-47fc-4405-873a-cab67cc5f1b2">14</OriginalRelease>
    <LocMarketGroupTiers2 xmlns="6d93d202-47fc-4405-873a-cab67cc5f1b2" xsi:nil="true"/>
  </documentManagement>
</p:properties>
</file>

<file path=customXml/itemProps1.xml><?xml version="1.0" encoding="utf-8"?>
<ds:datastoreItem xmlns:ds="http://schemas.openxmlformats.org/officeDocument/2006/customXml" ds:itemID="{4196756C-BBD4-4D21-B15C-A9196D8E5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E1B3AD-DBFD-4F36-A003-5AD3A52035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25C181-A050-43B9-B0F3-FD7746421618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TM10228269</Template>
  <TotalTime>0</TotalTime>
  <Words>264</Words>
  <Application>Microsoft Macintosh PowerPoint</Application>
  <PresentationFormat>Présentation à l'écran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TM10228269</vt:lpstr>
      <vt:lpstr>Enseignement en périnatalité</vt:lpstr>
      <vt:lpstr>Suivi rencontre du 13 avril 2017</vt:lpstr>
      <vt:lpstr>Présentation PowerPoint</vt:lpstr>
      <vt:lpstr>Présentation PowerPoint</vt:lpstr>
      <vt:lpstr>Faits saillants questionnaire 2016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 presentation</dc:title>
  <dc:creator/>
  <cp:lastModifiedBy/>
  <cp:revision>1</cp:revision>
  <dcterms:created xsi:type="dcterms:W3CDTF">2007-09-11T18:14:03Z</dcterms:created>
  <dcterms:modified xsi:type="dcterms:W3CDTF">2017-06-15T22:40:22Z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ImageGenCounter">
    <vt:i4>0</vt:i4>
  </property>
  <property fmtid="{D5CDD505-2E9C-101B-9397-08002B2CF9AE}" pid="4" name="ViolationReportStatus">
    <vt:lpwstr>None</vt:lpwstr>
  </property>
  <property fmtid="{D5CDD505-2E9C-101B-9397-08002B2CF9AE}" pid="5" name="ImageGenStatus">
    <vt:i4>0</vt:i4>
  </property>
  <property fmtid="{D5CDD505-2E9C-101B-9397-08002B2CF9AE}" pid="6" name="Applications">
    <vt:lpwstr>67;#Template 12;#53;#PowerPoint 12;#407;#PowerPoint 14</vt:lpwstr>
  </property>
  <property fmtid="{D5CDD505-2E9C-101B-9397-08002B2CF9AE}" pid="7" name="PolicheckCounter">
    <vt:i4>0</vt:i4>
  </property>
  <property fmtid="{D5CDD505-2E9C-101B-9397-08002B2CF9AE}" pid="8" name="PolicheckStatus">
    <vt:i4>0</vt:i4>
  </property>
  <property fmtid="{D5CDD505-2E9C-101B-9397-08002B2CF9AE}" pid="9" name="APTrustLevel">
    <vt:r8>1</vt:r8>
  </property>
  <property fmtid="{D5CDD505-2E9C-101B-9397-08002B2CF9AE}" pid="10" name="Order">
    <vt:r8>7192600</vt:r8>
  </property>
</Properties>
</file>