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0" r:id="rId8"/>
    <p:sldId id="263" r:id="rId9"/>
    <p:sldId id="290" r:id="rId10"/>
    <p:sldId id="265" r:id="rId11"/>
    <p:sldId id="266" r:id="rId12"/>
    <p:sldId id="264" r:id="rId13"/>
    <p:sldId id="291"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9" r:id="rId30"/>
    <p:sldId id="284" r:id="rId31"/>
    <p:sldId id="285" r:id="rId32"/>
    <p:sldId id="286" r:id="rId33"/>
    <p:sldId id="287" r:id="rId34"/>
    <p:sldId id="288" r:id="rId35"/>
    <p:sldId id="292"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1"/>
  </p:normalViewPr>
  <p:slideViewPr>
    <p:cSldViewPr snapToGrid="0" snapToObjects="1">
      <p:cViewPr varScale="1">
        <p:scale>
          <a:sx n="101" d="100"/>
          <a:sy n="101" d="100"/>
        </p:scale>
        <p:origin x="46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4/11/17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4/11/17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4/11/17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1" y="802298"/>
            <a:ext cx="10216652" cy="2541431"/>
          </a:xfrm>
        </p:spPr>
        <p:txBody>
          <a:bodyPr/>
          <a:lstStyle/>
          <a:p>
            <a:r>
              <a:rPr lang="fr-CA" dirty="0" smtClean="0"/>
              <a:t>Comité Santé Mentale</a:t>
            </a:r>
            <a:endParaRPr lang="fr-CA" dirty="0"/>
          </a:p>
        </p:txBody>
      </p:sp>
      <p:sp>
        <p:nvSpPr>
          <p:cNvPr id="3" name="Subtitle 2"/>
          <p:cNvSpPr>
            <a:spLocks noGrp="1"/>
          </p:cNvSpPr>
          <p:nvPr>
            <p:ph type="subTitle" idx="1"/>
          </p:nvPr>
        </p:nvSpPr>
        <p:spPr>
          <a:xfrm>
            <a:off x="1079500" y="3531204"/>
            <a:ext cx="9975352" cy="977621"/>
          </a:xfrm>
        </p:spPr>
        <p:txBody>
          <a:bodyPr/>
          <a:lstStyle/>
          <a:p>
            <a:r>
              <a:rPr lang="fr-CA" dirty="0" smtClean="0"/>
              <a:t>Présentation pour le Comité de Programme 28 avril 2017</a:t>
            </a:r>
            <a:endParaRPr lang="fr-CA" dirty="0"/>
          </a:p>
        </p:txBody>
      </p:sp>
    </p:spTree>
    <p:extLst>
      <p:ext uri="{BB962C8B-B14F-4D97-AF65-F5344CB8AC3E}">
        <p14:creationId xmlns:p14="http://schemas.microsoft.com/office/powerpoint/2010/main" val="1807971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DCC en lien avec Santé Mentale</a:t>
            </a:r>
            <a:endParaRPr lang="fr-CA" dirty="0"/>
          </a:p>
        </p:txBody>
      </p:sp>
      <p:sp>
        <p:nvSpPr>
          <p:cNvPr id="3" name="Content Placeholder 2"/>
          <p:cNvSpPr>
            <a:spLocks noGrp="1"/>
          </p:cNvSpPr>
          <p:nvPr>
            <p:ph idx="1"/>
          </p:nvPr>
        </p:nvSpPr>
        <p:spPr/>
        <p:txBody>
          <a:bodyPr/>
          <a:lstStyle/>
          <a:p>
            <a:r>
              <a:rPr lang="fr-CA" dirty="0" smtClean="0"/>
              <a:t>Les troubles anxieux</a:t>
            </a:r>
          </a:p>
          <a:p>
            <a:r>
              <a:rPr lang="fr-CA" dirty="0" smtClean="0"/>
              <a:t>Les troubles de la personnalité </a:t>
            </a:r>
          </a:p>
          <a:p>
            <a:r>
              <a:rPr lang="fr-CA" dirty="0" smtClean="0"/>
              <a:t>Les psychoses </a:t>
            </a:r>
          </a:p>
          <a:p>
            <a:r>
              <a:rPr lang="fr-CA" dirty="0" smtClean="0"/>
              <a:t>La dépression et le suicide </a:t>
            </a:r>
          </a:p>
          <a:p>
            <a:r>
              <a:rPr lang="en-US" dirty="0"/>
              <a:t>La fatigue et les troubles du </a:t>
            </a:r>
            <a:r>
              <a:rPr lang="en-US" dirty="0" err="1"/>
              <a:t>sommeil</a:t>
            </a:r>
            <a:r>
              <a:rPr lang="en-US" dirty="0"/>
              <a:t> </a:t>
            </a:r>
            <a:endParaRPr lang="fr-CA" dirty="0"/>
          </a:p>
        </p:txBody>
      </p:sp>
    </p:spTree>
    <p:extLst>
      <p:ext uri="{BB962C8B-B14F-4D97-AF65-F5344CB8AC3E}">
        <p14:creationId xmlns:p14="http://schemas.microsoft.com/office/powerpoint/2010/main" val="1939673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PABP en lien avec Santé mentale</a:t>
            </a:r>
            <a:endParaRPr lang="fr-CA" dirty="0"/>
          </a:p>
        </p:txBody>
      </p:sp>
      <p:sp>
        <p:nvSpPr>
          <p:cNvPr id="3" name="Content Placeholder 2"/>
          <p:cNvSpPr>
            <a:spLocks noGrp="1"/>
          </p:cNvSpPr>
          <p:nvPr>
            <p:ph idx="1"/>
          </p:nvPr>
        </p:nvSpPr>
        <p:spPr/>
        <p:txBody>
          <a:bodyPr/>
          <a:lstStyle/>
          <a:p>
            <a:r>
              <a:rPr lang="fr-FR" dirty="0" smtClean="0"/>
              <a:t>TDAH </a:t>
            </a:r>
            <a:r>
              <a:rPr lang="fr-FR" dirty="0"/>
              <a:t>enfant </a:t>
            </a:r>
            <a:r>
              <a:rPr lang="fr-FR" dirty="0" smtClean="0"/>
              <a:t>(2008) </a:t>
            </a:r>
            <a:r>
              <a:rPr lang="fr-FR" dirty="0"/>
              <a:t>et adulte </a:t>
            </a:r>
            <a:r>
              <a:rPr lang="fr-FR" dirty="0" smtClean="0"/>
              <a:t>(2010)</a:t>
            </a:r>
          </a:p>
          <a:p>
            <a:r>
              <a:rPr lang="fr-FR" dirty="0" smtClean="0"/>
              <a:t>Dépression </a:t>
            </a:r>
            <a:r>
              <a:rPr lang="fr-FR" dirty="0"/>
              <a:t>chez l’adulte, optimiser le traitement (2014)  </a:t>
            </a:r>
            <a:endParaRPr lang="fr-FR" dirty="0" smtClean="0"/>
          </a:p>
          <a:p>
            <a:r>
              <a:rPr lang="fr-FR" dirty="0" smtClean="0"/>
              <a:t>Schizophrénie </a:t>
            </a:r>
            <a:r>
              <a:rPr lang="fr-FR" dirty="0"/>
              <a:t>(2008)</a:t>
            </a:r>
            <a:r>
              <a:rPr lang="en-US" dirty="0"/>
              <a:t> </a:t>
            </a:r>
            <a:endParaRPr lang="en-US" dirty="0" smtClean="0"/>
          </a:p>
          <a:p>
            <a:r>
              <a:rPr lang="fr-FR" dirty="0" smtClean="0"/>
              <a:t>Violence </a:t>
            </a:r>
            <a:r>
              <a:rPr lang="fr-FR" dirty="0"/>
              <a:t>conjugale (2001)</a:t>
            </a:r>
            <a:r>
              <a:rPr lang="en-US" dirty="0"/>
              <a:t> </a:t>
            </a:r>
            <a:endParaRPr lang="en-US" dirty="0" smtClean="0"/>
          </a:p>
          <a:p>
            <a:r>
              <a:rPr lang="fr-FR" dirty="0"/>
              <a:t>PABP Fatigue adulte (2014)</a:t>
            </a:r>
            <a:r>
              <a:rPr lang="en-US" dirty="0"/>
              <a:t> </a:t>
            </a:r>
            <a:endParaRPr lang="en-US" dirty="0"/>
          </a:p>
          <a:p>
            <a:endParaRPr lang="en-US" dirty="0"/>
          </a:p>
          <a:p>
            <a:endParaRPr lang="fr-CA" dirty="0"/>
          </a:p>
        </p:txBody>
      </p:sp>
    </p:spTree>
    <p:extLst>
      <p:ext uri="{BB962C8B-B14F-4D97-AF65-F5344CB8AC3E}">
        <p14:creationId xmlns:p14="http://schemas.microsoft.com/office/powerpoint/2010/main" val="75262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La place des Vignettes dans l’enseignement</a:t>
            </a:r>
            <a:endParaRPr lang="fr-CA" dirty="0"/>
          </a:p>
        </p:txBody>
      </p:sp>
      <p:sp>
        <p:nvSpPr>
          <p:cNvPr id="3" name="Content Placeholder 2"/>
          <p:cNvSpPr>
            <a:spLocks noGrp="1"/>
          </p:cNvSpPr>
          <p:nvPr>
            <p:ph idx="1"/>
          </p:nvPr>
        </p:nvSpPr>
        <p:spPr/>
        <p:txBody>
          <a:bodyPr/>
          <a:lstStyle/>
          <a:p>
            <a:r>
              <a:rPr lang="fr-CA" dirty="0" smtClean="0"/>
              <a:t>Avec les ressources en enseignement de la santé variant d’une CUMF à une autre, nous voyons le rôle des vignettes de plusieurs façon:</a:t>
            </a:r>
          </a:p>
          <a:p>
            <a:pPr lvl="1"/>
            <a:r>
              <a:rPr lang="fr-CA" dirty="0" smtClean="0"/>
              <a:t>En ajout aux PABP (par exemple, il y a un PABP sur la dépression)</a:t>
            </a:r>
          </a:p>
          <a:p>
            <a:pPr lvl="1"/>
            <a:r>
              <a:rPr lang="fr-CA" dirty="0" smtClean="0"/>
              <a:t>En cours en soi, enseigné par un médecin ou intervenant de la relation d’aide. 2 vignettes par demi-journée, laissant place à la participation des résidents.</a:t>
            </a:r>
          </a:p>
          <a:p>
            <a:pPr lvl="1"/>
            <a:r>
              <a:rPr lang="fr-CA" dirty="0" smtClean="0"/>
              <a:t>De façon moins idéale, donner les power point aux résidents pour qu’ils les lisent par eux même. Les discussions cliniques et réflexives sont limitées.</a:t>
            </a:r>
            <a:endParaRPr lang="fr-CA" dirty="0"/>
          </a:p>
        </p:txBody>
      </p:sp>
    </p:spTree>
    <p:extLst>
      <p:ext uri="{BB962C8B-B14F-4D97-AF65-F5344CB8AC3E}">
        <p14:creationId xmlns:p14="http://schemas.microsoft.com/office/powerpoint/2010/main" val="1321102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Sujets prioritaires et outils d’enseignements</a:t>
            </a:r>
            <a:endParaRPr lang="fr-CA" dirty="0"/>
          </a:p>
        </p:txBody>
      </p:sp>
      <p:sp>
        <p:nvSpPr>
          <p:cNvPr id="3" name="Content Placeholder 2"/>
          <p:cNvSpPr>
            <a:spLocks noGrp="1"/>
          </p:cNvSpPr>
          <p:nvPr>
            <p:ph idx="1"/>
          </p:nvPr>
        </p:nvSpPr>
        <p:spPr/>
        <p:txBody>
          <a:bodyPr/>
          <a:lstStyle/>
          <a:p>
            <a:r>
              <a:rPr lang="fr-CA" dirty="0" smtClean="0"/>
              <a:t>Les prochaines diapositives présenteront chaque sujet prioritaire, et les outils disponibles pour offrir l’enseignement.</a:t>
            </a:r>
            <a:endParaRPr lang="fr-CA" dirty="0"/>
          </a:p>
        </p:txBody>
      </p:sp>
    </p:spTree>
    <p:extLst>
      <p:ext uri="{BB962C8B-B14F-4D97-AF65-F5344CB8AC3E}">
        <p14:creationId xmlns:p14="http://schemas.microsoft.com/office/powerpoint/2010/main" val="1457134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Sujet Prioritaire: Abus de substance</a:t>
            </a:r>
            <a:endParaRPr lang="fr-CA" dirty="0"/>
          </a:p>
        </p:txBody>
      </p:sp>
      <p:sp>
        <p:nvSpPr>
          <p:cNvPr id="3" name="Content Placeholder 2"/>
          <p:cNvSpPr>
            <a:spLocks noGrp="1"/>
          </p:cNvSpPr>
          <p:nvPr>
            <p:ph idx="1"/>
          </p:nvPr>
        </p:nvSpPr>
        <p:spPr/>
        <p:txBody>
          <a:bodyPr/>
          <a:lstStyle/>
          <a:p>
            <a:r>
              <a:rPr lang="fr-CA" dirty="0" smtClean="0"/>
              <a:t>Vignette Clinique</a:t>
            </a:r>
          </a:p>
          <a:p>
            <a:r>
              <a:rPr lang="fr-CA" dirty="0" smtClean="0"/>
              <a:t>Curriculum d’enseignement de toxicomanie</a:t>
            </a:r>
          </a:p>
          <a:p>
            <a:r>
              <a:rPr lang="fr-CA" dirty="0" smtClean="0"/>
              <a:t>Journée Académique</a:t>
            </a:r>
          </a:p>
          <a:p>
            <a:endParaRPr lang="fr-CA" dirty="0"/>
          </a:p>
        </p:txBody>
      </p:sp>
    </p:spTree>
    <p:extLst>
      <p:ext uri="{BB962C8B-B14F-4D97-AF65-F5344CB8AC3E}">
        <p14:creationId xmlns:p14="http://schemas.microsoft.com/office/powerpoint/2010/main" val="975199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Sujet Prioritaire: Anxiété</a:t>
            </a:r>
            <a:endParaRPr lang="fr-CA" dirty="0"/>
          </a:p>
        </p:txBody>
      </p:sp>
      <p:sp>
        <p:nvSpPr>
          <p:cNvPr id="3" name="Content Placeholder 2"/>
          <p:cNvSpPr>
            <a:spLocks noGrp="1"/>
          </p:cNvSpPr>
          <p:nvPr>
            <p:ph idx="1"/>
          </p:nvPr>
        </p:nvSpPr>
        <p:spPr/>
        <p:txBody>
          <a:bodyPr/>
          <a:lstStyle/>
          <a:p>
            <a:r>
              <a:rPr lang="fr-CA" dirty="0" smtClean="0"/>
              <a:t>Vignette Clinique</a:t>
            </a:r>
          </a:p>
          <a:p>
            <a:r>
              <a:rPr lang="fr-CA" dirty="0" smtClean="0"/>
              <a:t>DCC sur les Troubles anxieux</a:t>
            </a:r>
          </a:p>
          <a:p>
            <a:r>
              <a:rPr lang="fr-CA" dirty="0" smtClean="0"/>
              <a:t>Capsules Pharmacologique</a:t>
            </a:r>
            <a:endParaRPr lang="fr-CA" dirty="0"/>
          </a:p>
        </p:txBody>
      </p:sp>
    </p:spTree>
    <p:extLst>
      <p:ext uri="{BB962C8B-B14F-4D97-AF65-F5344CB8AC3E}">
        <p14:creationId xmlns:p14="http://schemas.microsoft.com/office/powerpoint/2010/main" val="582020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Sujet Prioritaire: Crise</a:t>
            </a:r>
            <a:endParaRPr lang="fr-CA" dirty="0"/>
          </a:p>
        </p:txBody>
      </p:sp>
      <p:sp>
        <p:nvSpPr>
          <p:cNvPr id="3" name="Content Placeholder 2"/>
          <p:cNvSpPr>
            <a:spLocks noGrp="1"/>
          </p:cNvSpPr>
          <p:nvPr>
            <p:ph idx="1"/>
          </p:nvPr>
        </p:nvSpPr>
        <p:spPr/>
        <p:txBody>
          <a:bodyPr/>
          <a:lstStyle/>
          <a:p>
            <a:r>
              <a:rPr lang="fr-CA" dirty="0" smtClean="0"/>
              <a:t>Vignette Clinique</a:t>
            </a:r>
            <a:endParaRPr lang="fr-CA" dirty="0"/>
          </a:p>
        </p:txBody>
      </p:sp>
    </p:spTree>
    <p:extLst>
      <p:ext uri="{BB962C8B-B14F-4D97-AF65-F5344CB8AC3E}">
        <p14:creationId xmlns:p14="http://schemas.microsoft.com/office/powerpoint/2010/main" val="1690018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Sujet Prioritaire: Dépression</a:t>
            </a:r>
            <a:endParaRPr lang="fr-CA" dirty="0"/>
          </a:p>
        </p:txBody>
      </p:sp>
      <p:sp>
        <p:nvSpPr>
          <p:cNvPr id="3" name="Content Placeholder 2"/>
          <p:cNvSpPr>
            <a:spLocks noGrp="1"/>
          </p:cNvSpPr>
          <p:nvPr>
            <p:ph idx="1"/>
          </p:nvPr>
        </p:nvSpPr>
        <p:spPr/>
        <p:txBody>
          <a:bodyPr/>
          <a:lstStyle/>
          <a:p>
            <a:r>
              <a:rPr lang="fr-CA" dirty="0" smtClean="0"/>
              <a:t>Vignette Clinique</a:t>
            </a:r>
          </a:p>
          <a:p>
            <a:r>
              <a:rPr lang="fr-CA" dirty="0" smtClean="0"/>
              <a:t>PABP sur </a:t>
            </a:r>
            <a:r>
              <a:rPr lang="fr-FR" dirty="0"/>
              <a:t>Dépression chez l’adulte, optimiser le traitement (2014)  </a:t>
            </a:r>
            <a:endParaRPr lang="fr-FR" dirty="0" smtClean="0"/>
          </a:p>
          <a:p>
            <a:r>
              <a:rPr lang="fr-FR" dirty="0" smtClean="0"/>
              <a:t>DCC sur Dépression et suicide</a:t>
            </a:r>
          </a:p>
          <a:p>
            <a:r>
              <a:rPr lang="fr-FR" dirty="0" smtClean="0"/>
              <a:t>Capsule Pharmacologique</a:t>
            </a:r>
            <a:endParaRPr lang="fr-FR" dirty="0"/>
          </a:p>
        </p:txBody>
      </p:sp>
    </p:spTree>
    <p:extLst>
      <p:ext uri="{BB962C8B-B14F-4D97-AF65-F5344CB8AC3E}">
        <p14:creationId xmlns:p14="http://schemas.microsoft.com/office/powerpoint/2010/main" val="137494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Sujet Prioritaire: Deuil</a:t>
            </a:r>
            <a:endParaRPr lang="fr-CA" dirty="0"/>
          </a:p>
        </p:txBody>
      </p:sp>
      <p:sp>
        <p:nvSpPr>
          <p:cNvPr id="3" name="Content Placeholder 2"/>
          <p:cNvSpPr>
            <a:spLocks noGrp="1"/>
          </p:cNvSpPr>
          <p:nvPr>
            <p:ph idx="1"/>
          </p:nvPr>
        </p:nvSpPr>
        <p:spPr/>
        <p:txBody>
          <a:bodyPr/>
          <a:lstStyle/>
          <a:p>
            <a:r>
              <a:rPr lang="fr-CA" dirty="0" smtClean="0"/>
              <a:t>Vignette Clinique</a:t>
            </a:r>
            <a:endParaRPr lang="fr-CA" dirty="0"/>
          </a:p>
        </p:txBody>
      </p:sp>
    </p:spTree>
    <p:extLst>
      <p:ext uri="{BB962C8B-B14F-4D97-AF65-F5344CB8AC3E}">
        <p14:creationId xmlns:p14="http://schemas.microsoft.com/office/powerpoint/2010/main" val="293780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Sujet Prioritaire: Insomnie</a:t>
            </a:r>
            <a:endParaRPr lang="fr-CA" dirty="0"/>
          </a:p>
        </p:txBody>
      </p:sp>
      <p:sp>
        <p:nvSpPr>
          <p:cNvPr id="3" name="Content Placeholder 2"/>
          <p:cNvSpPr>
            <a:spLocks noGrp="1"/>
          </p:cNvSpPr>
          <p:nvPr>
            <p:ph idx="1"/>
          </p:nvPr>
        </p:nvSpPr>
        <p:spPr/>
        <p:txBody>
          <a:bodyPr/>
          <a:lstStyle/>
          <a:p>
            <a:r>
              <a:rPr lang="fr-CA" dirty="0" smtClean="0"/>
              <a:t>Vignette Clinique</a:t>
            </a:r>
          </a:p>
          <a:p>
            <a:r>
              <a:rPr lang="fr-CA" dirty="0" smtClean="0"/>
              <a:t>DCC Fatigue et trouble du sommeil</a:t>
            </a:r>
          </a:p>
          <a:p>
            <a:r>
              <a:rPr lang="fr-FR" dirty="0" smtClean="0"/>
              <a:t>PABP </a:t>
            </a:r>
            <a:r>
              <a:rPr lang="fr-FR" dirty="0"/>
              <a:t>Fatigue adulte (2014)</a:t>
            </a:r>
            <a:r>
              <a:rPr lang="en-US" dirty="0"/>
              <a:t> </a:t>
            </a:r>
            <a:endParaRPr lang="en-US" dirty="0" smtClean="0"/>
          </a:p>
          <a:p>
            <a:endParaRPr lang="fr-CA" dirty="0"/>
          </a:p>
        </p:txBody>
      </p:sp>
    </p:spTree>
    <p:extLst>
      <p:ext uri="{BB962C8B-B14F-4D97-AF65-F5344CB8AC3E}">
        <p14:creationId xmlns:p14="http://schemas.microsoft.com/office/powerpoint/2010/main" val="1979644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Membres du Comité</a:t>
            </a:r>
            <a:endParaRPr lang="fr-CA" dirty="0"/>
          </a:p>
        </p:txBody>
      </p:sp>
      <p:sp>
        <p:nvSpPr>
          <p:cNvPr id="3" name="Content Placeholder 2"/>
          <p:cNvSpPr>
            <a:spLocks noGrp="1"/>
          </p:cNvSpPr>
          <p:nvPr>
            <p:ph idx="1"/>
          </p:nvPr>
        </p:nvSpPr>
        <p:spPr/>
        <p:txBody>
          <a:bodyPr/>
          <a:lstStyle/>
          <a:p>
            <a:r>
              <a:rPr lang="fr-CA" dirty="0" smtClean="0"/>
              <a:t>Dr Martin Potter CUMF des Faubourgs et Catherine Quesnel CUMF Mont-Laurier Co-Responsables</a:t>
            </a:r>
          </a:p>
          <a:p>
            <a:r>
              <a:rPr lang="fr-CA" dirty="0" smtClean="0"/>
              <a:t>Dr Alain Papineau, représentant le Comité de Direction</a:t>
            </a:r>
          </a:p>
          <a:p>
            <a:r>
              <a:rPr lang="fr-CA" dirty="0" smtClean="0"/>
              <a:t>Dre France Picard CUMF Amos</a:t>
            </a:r>
          </a:p>
          <a:p>
            <a:r>
              <a:rPr lang="fr-CA" dirty="0" smtClean="0"/>
              <a:t>Dr Dany Castonguay CUMF Notre-Dame</a:t>
            </a:r>
          </a:p>
          <a:p>
            <a:r>
              <a:rPr lang="fr-CA" dirty="0" smtClean="0"/>
              <a:t>Dominique </a:t>
            </a:r>
            <a:r>
              <a:rPr lang="fr-CA" dirty="0" err="1" smtClean="0"/>
              <a:t>Imbeau</a:t>
            </a:r>
            <a:r>
              <a:rPr lang="fr-CA" dirty="0" smtClean="0"/>
              <a:t>, </a:t>
            </a:r>
            <a:r>
              <a:rPr lang="fr-CA" dirty="0" err="1" smtClean="0"/>
              <a:t>PsyD</a:t>
            </a:r>
            <a:r>
              <a:rPr lang="fr-CA" dirty="0" smtClean="0"/>
              <a:t>, CUMF Baie des Chaleurs</a:t>
            </a:r>
          </a:p>
          <a:p>
            <a:r>
              <a:rPr lang="fr-CA" dirty="0" smtClean="0"/>
              <a:t>Dre Sabrina </a:t>
            </a:r>
            <a:r>
              <a:rPr lang="fr-CA" dirty="0" err="1" smtClean="0"/>
              <a:t>Dery</a:t>
            </a:r>
            <a:r>
              <a:rPr lang="fr-CA" dirty="0" smtClean="0"/>
              <a:t>,  résident CUMF Mont-Laurier</a:t>
            </a:r>
          </a:p>
          <a:p>
            <a:endParaRPr lang="fr-CA" dirty="0" smtClean="0"/>
          </a:p>
          <a:p>
            <a:endParaRPr lang="fr-CA" dirty="0"/>
          </a:p>
        </p:txBody>
      </p:sp>
    </p:spTree>
    <p:extLst>
      <p:ext uri="{BB962C8B-B14F-4D97-AF65-F5344CB8AC3E}">
        <p14:creationId xmlns:p14="http://schemas.microsoft.com/office/powerpoint/2010/main" val="905072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Sujet Prioritaire: </a:t>
            </a:r>
            <a:r>
              <a:rPr lang="fr-CA" dirty="0" smtClean="0"/>
              <a:t>Patient difficile</a:t>
            </a:r>
            <a:endParaRPr lang="fr-CA" dirty="0"/>
          </a:p>
        </p:txBody>
      </p:sp>
      <p:sp>
        <p:nvSpPr>
          <p:cNvPr id="3" name="Content Placeholder 2"/>
          <p:cNvSpPr>
            <a:spLocks noGrp="1"/>
          </p:cNvSpPr>
          <p:nvPr>
            <p:ph idx="1"/>
          </p:nvPr>
        </p:nvSpPr>
        <p:spPr/>
        <p:txBody>
          <a:bodyPr/>
          <a:lstStyle/>
          <a:p>
            <a:r>
              <a:rPr lang="fr-CA" dirty="0" smtClean="0"/>
              <a:t>Vignette clinique</a:t>
            </a:r>
          </a:p>
          <a:p>
            <a:r>
              <a:rPr lang="fr-CA" dirty="0" smtClean="0"/>
              <a:t>DCC Troubles de personnalité</a:t>
            </a:r>
            <a:endParaRPr lang="fr-CA" dirty="0"/>
          </a:p>
        </p:txBody>
      </p:sp>
    </p:spTree>
    <p:extLst>
      <p:ext uri="{BB962C8B-B14F-4D97-AF65-F5344CB8AC3E}">
        <p14:creationId xmlns:p14="http://schemas.microsoft.com/office/powerpoint/2010/main" val="250400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Sujet Prioritaire: </a:t>
            </a:r>
            <a:r>
              <a:rPr lang="fr-CA" dirty="0" smtClean="0"/>
              <a:t>Schizophrénie</a:t>
            </a:r>
            <a:endParaRPr lang="fr-CA" dirty="0"/>
          </a:p>
        </p:txBody>
      </p:sp>
      <p:sp>
        <p:nvSpPr>
          <p:cNvPr id="3" name="Content Placeholder 2"/>
          <p:cNvSpPr>
            <a:spLocks noGrp="1"/>
          </p:cNvSpPr>
          <p:nvPr>
            <p:ph idx="1"/>
          </p:nvPr>
        </p:nvSpPr>
        <p:spPr/>
        <p:txBody>
          <a:bodyPr/>
          <a:lstStyle/>
          <a:p>
            <a:r>
              <a:rPr lang="fr-CA" dirty="0" smtClean="0"/>
              <a:t>Vignette Clinique</a:t>
            </a:r>
          </a:p>
          <a:p>
            <a:r>
              <a:rPr lang="fr-CA" dirty="0" smtClean="0"/>
              <a:t>PABP Schizophrénie</a:t>
            </a:r>
          </a:p>
          <a:p>
            <a:r>
              <a:rPr lang="fr-CA" dirty="0" smtClean="0"/>
              <a:t>DCC psychose</a:t>
            </a:r>
          </a:p>
          <a:p>
            <a:r>
              <a:rPr lang="fr-CA" dirty="0" smtClean="0"/>
              <a:t>Capsules Pharmacologique</a:t>
            </a:r>
          </a:p>
          <a:p>
            <a:endParaRPr lang="fr-CA" dirty="0"/>
          </a:p>
        </p:txBody>
      </p:sp>
    </p:spTree>
    <p:extLst>
      <p:ext uri="{BB962C8B-B14F-4D97-AF65-F5344CB8AC3E}">
        <p14:creationId xmlns:p14="http://schemas.microsoft.com/office/powerpoint/2010/main" val="20255506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Sujet Prioritaire: </a:t>
            </a:r>
            <a:r>
              <a:rPr lang="fr-CA" dirty="0" smtClean="0"/>
              <a:t>Somatisation</a:t>
            </a:r>
            <a:endParaRPr lang="fr-CA" dirty="0"/>
          </a:p>
        </p:txBody>
      </p:sp>
      <p:sp>
        <p:nvSpPr>
          <p:cNvPr id="3" name="Content Placeholder 2"/>
          <p:cNvSpPr>
            <a:spLocks noGrp="1"/>
          </p:cNvSpPr>
          <p:nvPr>
            <p:ph idx="1"/>
          </p:nvPr>
        </p:nvSpPr>
        <p:spPr/>
        <p:txBody>
          <a:bodyPr/>
          <a:lstStyle/>
          <a:p>
            <a:r>
              <a:rPr lang="fr-CA" dirty="0" smtClean="0"/>
              <a:t>Vignette Clinique</a:t>
            </a:r>
            <a:endParaRPr lang="fr-CA" dirty="0"/>
          </a:p>
        </p:txBody>
      </p:sp>
    </p:spTree>
    <p:extLst>
      <p:ext uri="{BB962C8B-B14F-4D97-AF65-F5344CB8AC3E}">
        <p14:creationId xmlns:p14="http://schemas.microsoft.com/office/powerpoint/2010/main" val="763240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Sujet Prioritaire: </a:t>
            </a:r>
            <a:r>
              <a:rPr lang="fr-CA" dirty="0" smtClean="0"/>
              <a:t>Stress</a:t>
            </a:r>
            <a:endParaRPr lang="fr-CA" dirty="0"/>
          </a:p>
        </p:txBody>
      </p:sp>
      <p:sp>
        <p:nvSpPr>
          <p:cNvPr id="3" name="Content Placeholder 2"/>
          <p:cNvSpPr>
            <a:spLocks noGrp="1"/>
          </p:cNvSpPr>
          <p:nvPr>
            <p:ph idx="1"/>
          </p:nvPr>
        </p:nvSpPr>
        <p:spPr/>
        <p:txBody>
          <a:bodyPr/>
          <a:lstStyle/>
          <a:p>
            <a:r>
              <a:rPr lang="fr-CA" dirty="0" smtClean="0"/>
              <a:t>Vignette Clinique</a:t>
            </a:r>
            <a:endParaRPr lang="fr-CA" dirty="0"/>
          </a:p>
        </p:txBody>
      </p:sp>
    </p:spTree>
    <p:extLst>
      <p:ext uri="{BB962C8B-B14F-4D97-AF65-F5344CB8AC3E}">
        <p14:creationId xmlns:p14="http://schemas.microsoft.com/office/powerpoint/2010/main" val="1691162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Sujet Prioritaire: </a:t>
            </a:r>
            <a:r>
              <a:rPr lang="fr-CA" dirty="0" smtClean="0"/>
              <a:t>Suicide</a:t>
            </a:r>
            <a:endParaRPr lang="fr-CA" dirty="0"/>
          </a:p>
        </p:txBody>
      </p:sp>
      <p:sp>
        <p:nvSpPr>
          <p:cNvPr id="3" name="Content Placeholder 2"/>
          <p:cNvSpPr>
            <a:spLocks noGrp="1"/>
          </p:cNvSpPr>
          <p:nvPr>
            <p:ph idx="1"/>
          </p:nvPr>
        </p:nvSpPr>
        <p:spPr/>
        <p:txBody>
          <a:bodyPr/>
          <a:lstStyle/>
          <a:p>
            <a:r>
              <a:rPr lang="fr-CA" dirty="0" smtClean="0"/>
              <a:t>Vignette Clinique</a:t>
            </a:r>
          </a:p>
          <a:p>
            <a:r>
              <a:rPr lang="fr-CA" dirty="0" smtClean="0"/>
              <a:t>DCC Dépression et suicide</a:t>
            </a:r>
            <a:endParaRPr lang="fr-CA" dirty="0"/>
          </a:p>
        </p:txBody>
      </p:sp>
    </p:spTree>
    <p:extLst>
      <p:ext uri="{BB962C8B-B14F-4D97-AF65-F5344CB8AC3E}">
        <p14:creationId xmlns:p14="http://schemas.microsoft.com/office/powerpoint/2010/main" val="2042594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a:t>Sujet Prioritaire: </a:t>
            </a:r>
            <a:r>
              <a:rPr lang="fr-CA" dirty="0" smtClean="0"/>
              <a:t>Thérapie de support ou Psychothérapie </a:t>
            </a:r>
            <a:endParaRPr lang="fr-CA" dirty="0"/>
          </a:p>
        </p:txBody>
      </p:sp>
      <p:sp>
        <p:nvSpPr>
          <p:cNvPr id="3" name="Content Placeholder 2"/>
          <p:cNvSpPr>
            <a:spLocks noGrp="1"/>
          </p:cNvSpPr>
          <p:nvPr>
            <p:ph idx="1"/>
          </p:nvPr>
        </p:nvSpPr>
        <p:spPr/>
        <p:txBody>
          <a:bodyPr/>
          <a:lstStyle/>
          <a:p>
            <a:r>
              <a:rPr lang="fr-CA" dirty="0" smtClean="0"/>
              <a:t>Vignette Clinique</a:t>
            </a:r>
            <a:endParaRPr lang="fr-CA" dirty="0"/>
          </a:p>
        </p:txBody>
      </p:sp>
    </p:spTree>
    <p:extLst>
      <p:ext uri="{BB962C8B-B14F-4D97-AF65-F5344CB8AC3E}">
        <p14:creationId xmlns:p14="http://schemas.microsoft.com/office/powerpoint/2010/main" val="250542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Sujet Prioritaire: </a:t>
            </a:r>
            <a:r>
              <a:rPr lang="fr-CA" dirty="0" smtClean="0"/>
              <a:t>Trouble de Personnalité</a:t>
            </a:r>
            <a:endParaRPr lang="fr-CA" dirty="0"/>
          </a:p>
        </p:txBody>
      </p:sp>
      <p:sp>
        <p:nvSpPr>
          <p:cNvPr id="3" name="Content Placeholder 2"/>
          <p:cNvSpPr>
            <a:spLocks noGrp="1"/>
          </p:cNvSpPr>
          <p:nvPr>
            <p:ph idx="1"/>
          </p:nvPr>
        </p:nvSpPr>
        <p:spPr/>
        <p:txBody>
          <a:bodyPr/>
          <a:lstStyle/>
          <a:p>
            <a:r>
              <a:rPr lang="fr-CA" dirty="0" smtClean="0"/>
              <a:t>Vignette Clinique</a:t>
            </a:r>
          </a:p>
          <a:p>
            <a:r>
              <a:rPr lang="fr-CA" dirty="0" smtClean="0"/>
              <a:t>DCC Troubles de personnalité</a:t>
            </a:r>
            <a:endParaRPr lang="fr-CA" dirty="0"/>
          </a:p>
        </p:txBody>
      </p:sp>
    </p:spTree>
    <p:extLst>
      <p:ext uri="{BB962C8B-B14F-4D97-AF65-F5344CB8AC3E}">
        <p14:creationId xmlns:p14="http://schemas.microsoft.com/office/powerpoint/2010/main" val="9851011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lnSpc>
                <a:spcPct val="90000"/>
              </a:lnSpc>
              <a:spcBef>
                <a:spcPct val="0"/>
              </a:spcBef>
            </a:pPr>
            <a:r>
              <a:rPr kumimoji="0" lang="fr-CA" sz="3200" b="0" i="0" u="none" strike="noStrike" kern="1200" cap="all" spc="0" normalizeH="0" baseline="0" noProof="0" dirty="0" smtClean="0">
                <a:ln>
                  <a:noFill/>
                </a:ln>
                <a:solidFill>
                  <a:prstClr val="black"/>
                </a:solidFill>
                <a:effectLst/>
                <a:uLnTx/>
                <a:uFillTx/>
                <a:latin typeface="Gill Sans MT" panose="020B0502020104020203"/>
                <a:ea typeface=""/>
                <a:cs typeface=""/>
              </a:rPr>
              <a:t>Sujet Prioritaire: </a:t>
            </a:r>
            <a:r>
              <a:rPr lang="fr-CA" sz="3200" dirty="0" smtClean="0"/>
              <a:t>VIOLENCE FAMILIALE (SEXUELLE, PHYSIQUE, PSYCHOLOGIQUE)</a:t>
            </a:r>
            <a:r>
              <a:rPr lang="en-US" sz="3200" dirty="0" smtClean="0"/>
              <a:t/>
            </a:r>
            <a:br>
              <a:rPr lang="en-US" sz="3200" dirty="0" smtClean="0"/>
            </a:br>
            <a:r>
              <a:rPr kumimoji="0" lang="fr-CA" sz="3200" b="0" i="0" u="none" strike="noStrike" kern="1200" cap="all" spc="0" normalizeH="0" baseline="0" noProof="0" dirty="0" smtClean="0">
                <a:ln>
                  <a:noFill/>
                </a:ln>
                <a:solidFill>
                  <a:prstClr val="black"/>
                </a:solidFill>
                <a:effectLst/>
                <a:uLnTx/>
                <a:uFillTx/>
                <a:latin typeface="Gill Sans MT" panose="020B0502020104020203"/>
                <a:ea typeface=""/>
                <a:cs typeface=""/>
              </a:rPr>
              <a:t> </a:t>
            </a:r>
            <a:endParaRPr lang="fr-CA" dirty="0"/>
          </a:p>
        </p:txBody>
      </p:sp>
      <p:sp>
        <p:nvSpPr>
          <p:cNvPr id="3" name="Content Placeholder 2"/>
          <p:cNvSpPr>
            <a:spLocks noGrp="1"/>
          </p:cNvSpPr>
          <p:nvPr>
            <p:ph idx="1"/>
          </p:nvPr>
        </p:nvSpPr>
        <p:spPr/>
        <p:txBody>
          <a:bodyPr/>
          <a:lstStyle/>
          <a:p>
            <a:r>
              <a:rPr lang="fr-CA" dirty="0" smtClean="0"/>
              <a:t>Vignette Clinique</a:t>
            </a:r>
          </a:p>
          <a:p>
            <a:r>
              <a:rPr lang="fr-CA" dirty="0" smtClean="0"/>
              <a:t>PABP Violence Conjugale</a:t>
            </a:r>
          </a:p>
          <a:p>
            <a:r>
              <a:rPr lang="fr-CA" dirty="0" smtClean="0"/>
              <a:t>Journée Académique sur Maltraitance des enfants</a:t>
            </a:r>
          </a:p>
          <a:p>
            <a:r>
              <a:rPr lang="fr-CA" dirty="0" smtClean="0"/>
              <a:t>Formation Locale DPJ</a:t>
            </a:r>
            <a:endParaRPr lang="fr-CA" dirty="0"/>
          </a:p>
        </p:txBody>
      </p:sp>
    </p:spTree>
    <p:extLst>
      <p:ext uri="{BB962C8B-B14F-4D97-AF65-F5344CB8AC3E}">
        <p14:creationId xmlns:p14="http://schemas.microsoft.com/office/powerpoint/2010/main" val="14168444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Sujet Prioritaire: Violence (Pt Agressif)</a:t>
            </a:r>
            <a:endParaRPr lang="fr-CA" dirty="0"/>
          </a:p>
        </p:txBody>
      </p:sp>
      <p:sp>
        <p:nvSpPr>
          <p:cNvPr id="3" name="Content Placeholder 2"/>
          <p:cNvSpPr>
            <a:spLocks noGrp="1"/>
          </p:cNvSpPr>
          <p:nvPr>
            <p:ph idx="1"/>
          </p:nvPr>
        </p:nvSpPr>
        <p:spPr/>
        <p:txBody>
          <a:bodyPr/>
          <a:lstStyle/>
          <a:p>
            <a:r>
              <a:rPr lang="fr-CA" dirty="0" smtClean="0"/>
              <a:t>Vignette Clinique</a:t>
            </a:r>
            <a:endParaRPr lang="fr-CA" dirty="0"/>
          </a:p>
        </p:txBody>
      </p:sp>
    </p:spTree>
    <p:extLst>
      <p:ext uri="{BB962C8B-B14F-4D97-AF65-F5344CB8AC3E}">
        <p14:creationId xmlns:p14="http://schemas.microsoft.com/office/powerpoint/2010/main" val="824335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Suggestions d’enseignement</a:t>
            </a:r>
            <a:endParaRPr lang="fr-CA" dirty="0"/>
          </a:p>
        </p:txBody>
      </p:sp>
      <p:sp>
        <p:nvSpPr>
          <p:cNvPr id="3" name="Content Placeholder 2"/>
          <p:cNvSpPr>
            <a:spLocks noGrp="1"/>
          </p:cNvSpPr>
          <p:nvPr>
            <p:ph idx="1"/>
          </p:nvPr>
        </p:nvSpPr>
        <p:spPr/>
        <p:txBody>
          <a:bodyPr/>
          <a:lstStyle/>
          <a:p>
            <a:r>
              <a:rPr lang="fr-CA" dirty="0" smtClean="0"/>
              <a:t>Afin d’optimiser les outils d’enseignement, et d’aider le personnel enseignant qui demeurera dans les CUMF, nous vous présentons des suggestions sur la façon de couvrir </a:t>
            </a:r>
            <a:r>
              <a:rPr lang="fr-CA" u="sng" dirty="0" smtClean="0"/>
              <a:t>tous</a:t>
            </a:r>
            <a:r>
              <a:rPr lang="fr-CA" dirty="0" smtClean="0"/>
              <a:t> les sujets prioritaires du CMFC en santé mentale.</a:t>
            </a:r>
            <a:endParaRPr lang="fr-CA" u="sng" dirty="0"/>
          </a:p>
        </p:txBody>
      </p:sp>
    </p:spTree>
    <p:extLst>
      <p:ext uri="{BB962C8B-B14F-4D97-AF65-F5344CB8AC3E}">
        <p14:creationId xmlns:p14="http://schemas.microsoft.com/office/powerpoint/2010/main" val="314305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Mise En contexte</a:t>
            </a:r>
            <a:endParaRPr lang="fr-CA" dirty="0"/>
          </a:p>
        </p:txBody>
      </p:sp>
      <p:sp>
        <p:nvSpPr>
          <p:cNvPr id="3" name="Content Placeholder 2"/>
          <p:cNvSpPr>
            <a:spLocks noGrp="1"/>
          </p:cNvSpPr>
          <p:nvPr>
            <p:ph idx="1"/>
          </p:nvPr>
        </p:nvSpPr>
        <p:spPr/>
        <p:txBody>
          <a:bodyPr/>
          <a:lstStyle/>
          <a:p>
            <a:r>
              <a:rPr lang="fr-CA" dirty="0" smtClean="0"/>
              <a:t>Comité réactivé avec un nouveau co-responsable, et de nouveaux membres</a:t>
            </a:r>
          </a:p>
          <a:p>
            <a:r>
              <a:rPr lang="fr-CA" dirty="0" smtClean="0"/>
              <a:t>Objectifs d’enseignement pour l’année 2016-2017:  Solidifier la base de connaissance des pathologies psychiatriques couramment vues en médecine familiale.</a:t>
            </a:r>
          </a:p>
          <a:p>
            <a:pPr lvl="1"/>
            <a:r>
              <a:rPr lang="fr-CA" dirty="0" smtClean="0"/>
              <a:t>Pourquoi? Les résultats du CMFC du printemps 2016 avaient démontrés que nos résidents avaient performé nettement sous la moyenne nationale.</a:t>
            </a:r>
            <a:endParaRPr lang="fr-CA" dirty="0"/>
          </a:p>
        </p:txBody>
      </p:sp>
    </p:spTree>
    <p:extLst>
      <p:ext uri="{BB962C8B-B14F-4D97-AF65-F5344CB8AC3E}">
        <p14:creationId xmlns:p14="http://schemas.microsoft.com/office/powerpoint/2010/main" val="5564147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Suggestions (1)</a:t>
            </a:r>
            <a:endParaRPr lang="fr-CA" dirty="0"/>
          </a:p>
        </p:txBody>
      </p:sp>
      <p:sp>
        <p:nvSpPr>
          <p:cNvPr id="3" name="Content Placeholder 2"/>
          <p:cNvSpPr>
            <a:spLocks noGrp="1"/>
          </p:cNvSpPr>
          <p:nvPr>
            <p:ph idx="1"/>
          </p:nvPr>
        </p:nvSpPr>
        <p:spPr/>
        <p:txBody>
          <a:bodyPr/>
          <a:lstStyle/>
          <a:p>
            <a:r>
              <a:rPr lang="fr-CA" dirty="0" smtClean="0"/>
              <a:t>Une période de cours: </a:t>
            </a:r>
          </a:p>
          <a:p>
            <a:pPr lvl="1"/>
            <a:r>
              <a:rPr lang="fr-CA" dirty="0" smtClean="0"/>
              <a:t>Vignette Clinique :Dépression </a:t>
            </a:r>
            <a:r>
              <a:rPr lang="fr-CA" dirty="0"/>
              <a:t>+ suicide + </a:t>
            </a:r>
            <a:r>
              <a:rPr lang="fr-CA" dirty="0" smtClean="0"/>
              <a:t>psychothérapie</a:t>
            </a:r>
          </a:p>
          <a:p>
            <a:pPr lvl="1"/>
            <a:r>
              <a:rPr lang="fr-CA" dirty="0" smtClean="0"/>
              <a:t>PABP Dépression chez l’adulte</a:t>
            </a:r>
          </a:p>
          <a:p>
            <a:pPr lvl="1"/>
            <a:r>
              <a:rPr lang="fr-CA" dirty="0" smtClean="0"/>
              <a:t>Capsule pharmacologique sur traitement Dépression</a:t>
            </a:r>
          </a:p>
          <a:p>
            <a:pPr lvl="1"/>
            <a:r>
              <a:rPr lang="fr-CA" dirty="0" smtClean="0"/>
              <a:t>DCC Dépression et suicide</a:t>
            </a:r>
          </a:p>
          <a:p>
            <a:pPr lvl="1"/>
            <a:endParaRPr lang="fr-CA" dirty="0" smtClean="0"/>
          </a:p>
        </p:txBody>
      </p:sp>
    </p:spTree>
    <p:extLst>
      <p:ext uri="{BB962C8B-B14F-4D97-AF65-F5344CB8AC3E}">
        <p14:creationId xmlns:p14="http://schemas.microsoft.com/office/powerpoint/2010/main" val="1054602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Suggestions (2)</a:t>
            </a:r>
            <a:endParaRPr lang="fr-CA" dirty="0"/>
          </a:p>
        </p:txBody>
      </p:sp>
      <p:sp>
        <p:nvSpPr>
          <p:cNvPr id="3" name="Content Placeholder 2"/>
          <p:cNvSpPr>
            <a:spLocks noGrp="1"/>
          </p:cNvSpPr>
          <p:nvPr>
            <p:ph idx="1"/>
          </p:nvPr>
        </p:nvSpPr>
        <p:spPr/>
        <p:txBody>
          <a:bodyPr/>
          <a:lstStyle/>
          <a:p>
            <a:r>
              <a:rPr lang="fr-CA" dirty="0" smtClean="0"/>
              <a:t>Une période de cours: </a:t>
            </a:r>
          </a:p>
          <a:p>
            <a:pPr lvl="1"/>
            <a:r>
              <a:rPr lang="fr-CA" dirty="0" smtClean="0"/>
              <a:t>Vignette Clinique Schizophrénie</a:t>
            </a:r>
          </a:p>
          <a:p>
            <a:pPr lvl="1"/>
            <a:r>
              <a:rPr lang="fr-CA" dirty="0" smtClean="0"/>
              <a:t>Capsule pharmacologique sur les antipsychotiques</a:t>
            </a:r>
          </a:p>
          <a:p>
            <a:pPr lvl="1"/>
            <a:r>
              <a:rPr lang="fr-CA" dirty="0" smtClean="0"/>
              <a:t>DCC Psychoses </a:t>
            </a:r>
          </a:p>
          <a:p>
            <a:pPr lvl="1"/>
            <a:r>
              <a:rPr lang="fr-CA" dirty="0" smtClean="0"/>
              <a:t>(PABP est vieux (2008), mais pourrait être utilisé)</a:t>
            </a:r>
            <a:endParaRPr lang="fr-CA" dirty="0"/>
          </a:p>
        </p:txBody>
      </p:sp>
    </p:spTree>
    <p:extLst>
      <p:ext uri="{BB962C8B-B14F-4D97-AF65-F5344CB8AC3E}">
        <p14:creationId xmlns:p14="http://schemas.microsoft.com/office/powerpoint/2010/main" val="18523459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Suggestion (3)</a:t>
            </a:r>
            <a:endParaRPr lang="fr-CA" dirty="0"/>
          </a:p>
        </p:txBody>
      </p:sp>
      <p:sp>
        <p:nvSpPr>
          <p:cNvPr id="3" name="Content Placeholder 2"/>
          <p:cNvSpPr>
            <a:spLocks noGrp="1"/>
          </p:cNvSpPr>
          <p:nvPr>
            <p:ph idx="1"/>
          </p:nvPr>
        </p:nvSpPr>
        <p:spPr/>
        <p:txBody>
          <a:bodyPr/>
          <a:lstStyle/>
          <a:p>
            <a:r>
              <a:rPr lang="fr-CA" dirty="0" smtClean="0"/>
              <a:t>Une période de cours:</a:t>
            </a:r>
          </a:p>
          <a:p>
            <a:pPr lvl="1"/>
            <a:r>
              <a:rPr lang="fr-CA" dirty="0" smtClean="0"/>
              <a:t>Vignette Clinique Abus </a:t>
            </a:r>
            <a:r>
              <a:rPr lang="fr-CA" dirty="0"/>
              <a:t>de substance + Pt </a:t>
            </a:r>
            <a:r>
              <a:rPr lang="fr-CA" dirty="0" smtClean="0"/>
              <a:t>violent</a:t>
            </a:r>
          </a:p>
          <a:p>
            <a:pPr lvl="1"/>
            <a:r>
              <a:rPr lang="fr-CA" dirty="0" smtClean="0"/>
              <a:t>Vignette Clinique </a:t>
            </a:r>
            <a:r>
              <a:rPr lang="fr-CA" dirty="0"/>
              <a:t>Trouble de personnalité + suicide + Crise </a:t>
            </a:r>
            <a:endParaRPr lang="fr-CA" dirty="0" smtClean="0"/>
          </a:p>
          <a:p>
            <a:pPr lvl="1"/>
            <a:endParaRPr lang="fr-CA" dirty="0"/>
          </a:p>
        </p:txBody>
      </p:sp>
    </p:spTree>
    <p:extLst>
      <p:ext uri="{BB962C8B-B14F-4D97-AF65-F5344CB8AC3E}">
        <p14:creationId xmlns:p14="http://schemas.microsoft.com/office/powerpoint/2010/main" val="10127210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Suggestion (4)</a:t>
            </a:r>
            <a:endParaRPr lang="fr-CA" dirty="0"/>
          </a:p>
        </p:txBody>
      </p:sp>
      <p:sp>
        <p:nvSpPr>
          <p:cNvPr id="3" name="Content Placeholder 2"/>
          <p:cNvSpPr>
            <a:spLocks noGrp="1"/>
          </p:cNvSpPr>
          <p:nvPr>
            <p:ph idx="1"/>
          </p:nvPr>
        </p:nvSpPr>
        <p:spPr/>
        <p:txBody>
          <a:bodyPr/>
          <a:lstStyle/>
          <a:p>
            <a:r>
              <a:rPr lang="fr-CA" dirty="0" smtClean="0"/>
              <a:t>Une période de cours:</a:t>
            </a:r>
          </a:p>
          <a:p>
            <a:pPr lvl="1"/>
            <a:r>
              <a:rPr lang="fr-CA" dirty="0" smtClean="0"/>
              <a:t>Vignette Clinique Anxiété </a:t>
            </a:r>
            <a:r>
              <a:rPr lang="fr-CA" dirty="0"/>
              <a:t>+ Insomnie + </a:t>
            </a:r>
            <a:r>
              <a:rPr lang="fr-CA" dirty="0" smtClean="0"/>
              <a:t>Crise</a:t>
            </a:r>
          </a:p>
          <a:p>
            <a:pPr lvl="1"/>
            <a:r>
              <a:rPr lang="fr-CA" dirty="0" smtClean="0"/>
              <a:t>Vignette Clinique Stress </a:t>
            </a:r>
            <a:r>
              <a:rPr lang="fr-CA" dirty="0"/>
              <a:t>+ Somatisation + Pt difficile</a:t>
            </a:r>
            <a:endParaRPr lang="fr-CA" dirty="0" smtClean="0"/>
          </a:p>
          <a:p>
            <a:pPr lvl="1"/>
            <a:r>
              <a:rPr lang="fr-CA" dirty="0" smtClean="0"/>
              <a:t>DCC Troubles anxieux</a:t>
            </a:r>
          </a:p>
          <a:p>
            <a:pPr lvl="1"/>
            <a:r>
              <a:rPr lang="fr-CA" dirty="0" smtClean="0"/>
              <a:t>Capsules pharmacologiques traitement anxiété</a:t>
            </a:r>
            <a:endParaRPr lang="en-US" dirty="0"/>
          </a:p>
          <a:p>
            <a:pPr lvl="1"/>
            <a:endParaRPr lang="fr-CA" dirty="0"/>
          </a:p>
        </p:txBody>
      </p:sp>
    </p:spTree>
    <p:extLst>
      <p:ext uri="{BB962C8B-B14F-4D97-AF65-F5344CB8AC3E}">
        <p14:creationId xmlns:p14="http://schemas.microsoft.com/office/powerpoint/2010/main" val="6122569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Suggestion (5)</a:t>
            </a:r>
            <a:endParaRPr lang="fr-CA" dirty="0"/>
          </a:p>
        </p:txBody>
      </p:sp>
      <p:sp>
        <p:nvSpPr>
          <p:cNvPr id="3" name="Content Placeholder 2"/>
          <p:cNvSpPr>
            <a:spLocks noGrp="1"/>
          </p:cNvSpPr>
          <p:nvPr>
            <p:ph idx="1"/>
          </p:nvPr>
        </p:nvSpPr>
        <p:spPr/>
        <p:txBody>
          <a:bodyPr/>
          <a:lstStyle/>
          <a:p>
            <a:r>
              <a:rPr lang="fr-CA" dirty="0" smtClean="0"/>
              <a:t>Une période de cours:</a:t>
            </a:r>
          </a:p>
          <a:p>
            <a:pPr lvl="1"/>
            <a:r>
              <a:rPr lang="fr-CA" dirty="0" smtClean="0"/>
              <a:t>Vignette Clinique Violence </a:t>
            </a:r>
            <a:r>
              <a:rPr lang="fr-CA" dirty="0"/>
              <a:t>Familiale + Thérapie de support</a:t>
            </a:r>
            <a:endParaRPr lang="en-US" dirty="0"/>
          </a:p>
          <a:p>
            <a:pPr lvl="1"/>
            <a:r>
              <a:rPr lang="fr-CA" dirty="0" smtClean="0"/>
              <a:t> PABP Violence Conjugale</a:t>
            </a:r>
          </a:p>
          <a:p>
            <a:pPr lvl="1"/>
            <a:r>
              <a:rPr lang="fr-CA" dirty="0" smtClean="0"/>
              <a:t>Vignette Clinique Deuil</a:t>
            </a:r>
            <a:endParaRPr lang="fr-CA" dirty="0"/>
          </a:p>
        </p:txBody>
      </p:sp>
    </p:spTree>
    <p:extLst>
      <p:ext uri="{BB962C8B-B14F-4D97-AF65-F5344CB8AC3E}">
        <p14:creationId xmlns:p14="http://schemas.microsoft.com/office/powerpoint/2010/main" val="6457359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En résumé</a:t>
            </a:r>
            <a:endParaRPr lang="fr-CA" dirty="0"/>
          </a:p>
        </p:txBody>
      </p:sp>
      <p:sp>
        <p:nvSpPr>
          <p:cNvPr id="3" name="Content Placeholder 2"/>
          <p:cNvSpPr>
            <a:spLocks noGrp="1"/>
          </p:cNvSpPr>
          <p:nvPr>
            <p:ph idx="1"/>
          </p:nvPr>
        </p:nvSpPr>
        <p:spPr/>
        <p:txBody>
          <a:bodyPr/>
          <a:lstStyle/>
          <a:p>
            <a:r>
              <a:rPr lang="fr-CA" dirty="0" smtClean="0"/>
              <a:t>Il existe 15 sujets prioritaires du CMFC en santé mentales, et ils devraient être enseignés à nos résidents.</a:t>
            </a:r>
          </a:p>
          <a:p>
            <a:r>
              <a:rPr lang="fr-CA" dirty="0" smtClean="0"/>
              <a:t>Des outils d’enseignement sont suggérés afin d’offrir une formation minimale et homogène d’un CUMF à un autre, peu importe les ressources humaines sur place (T.S., psychologue, </a:t>
            </a:r>
            <a:r>
              <a:rPr lang="fr-CA" dirty="0" err="1" smtClean="0"/>
              <a:t>etc</a:t>
            </a:r>
            <a:r>
              <a:rPr lang="fr-CA" dirty="0" smtClean="0"/>
              <a:t>).</a:t>
            </a:r>
            <a:endParaRPr lang="fr-CA" dirty="0"/>
          </a:p>
        </p:txBody>
      </p:sp>
    </p:spTree>
    <p:extLst>
      <p:ext uri="{BB962C8B-B14F-4D97-AF65-F5344CB8AC3E}">
        <p14:creationId xmlns:p14="http://schemas.microsoft.com/office/powerpoint/2010/main" val="36447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8" y="233465"/>
            <a:ext cx="9603275" cy="1049235"/>
          </a:xfrm>
        </p:spPr>
        <p:txBody>
          <a:bodyPr/>
          <a:lstStyle/>
          <a:p>
            <a:r>
              <a:rPr lang="fr-CA" dirty="0" smtClean="0"/>
              <a:t>Méthode d’enseignement</a:t>
            </a:r>
            <a:endParaRPr lang="fr-CA" dirty="0"/>
          </a:p>
        </p:txBody>
      </p:sp>
      <p:sp>
        <p:nvSpPr>
          <p:cNvPr id="3" name="Content Placeholder 2"/>
          <p:cNvSpPr>
            <a:spLocks noGrp="1"/>
          </p:cNvSpPr>
          <p:nvPr>
            <p:ph idx="1"/>
          </p:nvPr>
        </p:nvSpPr>
        <p:spPr>
          <a:xfrm>
            <a:off x="430265" y="1054100"/>
            <a:ext cx="11645899" cy="5486400"/>
          </a:xfrm>
        </p:spPr>
        <p:txBody>
          <a:bodyPr>
            <a:normAutofit fontScale="85000" lnSpcReduction="20000"/>
          </a:bodyPr>
          <a:lstStyle/>
          <a:p>
            <a:r>
              <a:rPr lang="fr-CA" dirty="0" smtClean="0"/>
              <a:t>Nous avons sélectionné les sujets prioritaires qui concernent la Santé Mentale adulte, parmi les 99 sujets prioritaires du CMFC.</a:t>
            </a:r>
          </a:p>
          <a:p>
            <a:r>
              <a:rPr lang="fr-CA" dirty="0" smtClean="0"/>
              <a:t>Les sujets sont: </a:t>
            </a:r>
          </a:p>
          <a:p>
            <a:pPr lvl="1"/>
            <a:r>
              <a:rPr lang="fr-CA" b="1" dirty="0"/>
              <a:t>ABUS DE </a:t>
            </a:r>
            <a:r>
              <a:rPr lang="fr-CA" b="1" dirty="0" smtClean="0"/>
              <a:t>SUBSTANCES		</a:t>
            </a:r>
          </a:p>
          <a:p>
            <a:pPr lvl="1"/>
            <a:r>
              <a:rPr lang="fr-CA" b="1" dirty="0" smtClean="0"/>
              <a:t>ANXIÉTÉ				</a:t>
            </a:r>
            <a:endParaRPr lang="en-US" dirty="0" smtClean="0"/>
          </a:p>
          <a:p>
            <a:pPr lvl="1"/>
            <a:r>
              <a:rPr lang="fr-CA" b="1" dirty="0" smtClean="0"/>
              <a:t>CRISE</a:t>
            </a:r>
            <a:endParaRPr lang="en-US" dirty="0" smtClean="0"/>
          </a:p>
          <a:p>
            <a:pPr lvl="1"/>
            <a:r>
              <a:rPr lang="fr-CA" b="1" dirty="0" smtClean="0"/>
              <a:t>DÉPRESSION</a:t>
            </a:r>
          </a:p>
          <a:p>
            <a:pPr lvl="1"/>
            <a:r>
              <a:rPr lang="fr-CA" b="1" dirty="0" smtClean="0"/>
              <a:t>DEUIL</a:t>
            </a:r>
          </a:p>
          <a:p>
            <a:pPr lvl="1"/>
            <a:r>
              <a:rPr lang="fr-CA" b="1" dirty="0" smtClean="0"/>
              <a:t>INSOMNIE</a:t>
            </a:r>
          </a:p>
          <a:p>
            <a:pPr lvl="1"/>
            <a:r>
              <a:rPr lang="fr-CA" b="1" dirty="0"/>
              <a:t>PATIENT </a:t>
            </a:r>
            <a:r>
              <a:rPr lang="fr-CA" b="1" dirty="0" smtClean="0"/>
              <a:t>DIFFICILE</a:t>
            </a:r>
          </a:p>
          <a:p>
            <a:pPr lvl="1"/>
            <a:r>
              <a:rPr lang="fr-CA" b="1" dirty="0" smtClean="0"/>
              <a:t>SCHIZOPHRÉNIE</a:t>
            </a:r>
          </a:p>
          <a:p>
            <a:pPr lvl="1"/>
            <a:r>
              <a:rPr lang="fr-CA" b="1" dirty="0"/>
              <a:t>SOMATISATION</a:t>
            </a:r>
            <a:endParaRPr lang="en-US" dirty="0"/>
          </a:p>
          <a:p>
            <a:pPr lvl="1"/>
            <a:r>
              <a:rPr lang="fr-CA" b="1" dirty="0"/>
              <a:t>STRESS</a:t>
            </a:r>
            <a:endParaRPr lang="en-US" dirty="0"/>
          </a:p>
          <a:p>
            <a:pPr lvl="1"/>
            <a:r>
              <a:rPr lang="fr-CA" b="1" dirty="0"/>
              <a:t>SUICIDE</a:t>
            </a:r>
            <a:endParaRPr lang="en-US" dirty="0"/>
          </a:p>
          <a:p>
            <a:pPr lvl="1"/>
            <a:r>
              <a:rPr lang="fr-CA" b="1" dirty="0"/>
              <a:t>THÉRAPIE DE SUPPORT OU PSYCHOTHÉRAPIE</a:t>
            </a:r>
            <a:endParaRPr lang="en-US" dirty="0"/>
          </a:p>
          <a:p>
            <a:pPr lvl="1"/>
            <a:r>
              <a:rPr lang="fr-CA" b="1" dirty="0"/>
              <a:t>TROUBLE DE PERSONNALITÉ</a:t>
            </a:r>
            <a:endParaRPr lang="en-US" dirty="0"/>
          </a:p>
          <a:p>
            <a:pPr lvl="1"/>
            <a:r>
              <a:rPr lang="fr-CA" b="1" dirty="0"/>
              <a:t>VIOLENCE FAMILIALE (SEXUELLE, PHYSIQUE, PSYCHOLOGIQUE)</a:t>
            </a:r>
            <a:endParaRPr lang="en-US" dirty="0"/>
          </a:p>
          <a:p>
            <a:pPr lvl="1"/>
            <a:r>
              <a:rPr lang="fr-CA" b="1" dirty="0"/>
              <a:t>VIOLENCE (PT AGRESSIF)</a:t>
            </a:r>
            <a:endParaRPr lang="en-US" dirty="0"/>
          </a:p>
          <a:p>
            <a:pPr lvl="1"/>
            <a:endParaRPr lang="en-US" dirty="0"/>
          </a:p>
          <a:p>
            <a:pPr lvl="1"/>
            <a:endParaRPr lang="en-US" dirty="0"/>
          </a:p>
          <a:p>
            <a:pPr lvl="1"/>
            <a:endParaRPr lang="en-US" dirty="0"/>
          </a:p>
          <a:p>
            <a:pPr lvl="1"/>
            <a:endParaRPr lang="fr-CA" dirty="0"/>
          </a:p>
        </p:txBody>
      </p:sp>
    </p:spTree>
    <p:extLst>
      <p:ext uri="{BB962C8B-B14F-4D97-AF65-F5344CB8AC3E}">
        <p14:creationId xmlns:p14="http://schemas.microsoft.com/office/powerpoint/2010/main" val="635276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Enjeux dans les CUMF</a:t>
            </a:r>
            <a:endParaRPr lang="fr-CA" dirty="0"/>
          </a:p>
        </p:txBody>
      </p:sp>
      <p:sp>
        <p:nvSpPr>
          <p:cNvPr id="3" name="Content Placeholder 2"/>
          <p:cNvSpPr>
            <a:spLocks noGrp="1"/>
          </p:cNvSpPr>
          <p:nvPr>
            <p:ph idx="1"/>
          </p:nvPr>
        </p:nvSpPr>
        <p:spPr/>
        <p:txBody>
          <a:bodyPr/>
          <a:lstStyle/>
          <a:p>
            <a:r>
              <a:rPr lang="fr-CA" dirty="0" smtClean="0"/>
              <a:t>Avec le nouveau cadre de gestion des CUMF, il y a présentement des incertitudes concernant le rôle des professionnels de la relation d’aide dans l’enseignement de la santé mentale; de plus, les médecins-enseignants subissent des pressions gouvernementales d’augmenter la prise en charge de patients, et donc, il y a une pression implicite de diminuer le temps d’enseignement</a:t>
            </a:r>
            <a:r>
              <a:rPr lang="fr-CA" dirty="0" smtClean="0"/>
              <a:t>.</a:t>
            </a:r>
          </a:p>
          <a:p>
            <a:r>
              <a:rPr lang="fr-CA" dirty="0" smtClean="0"/>
              <a:t>Conséquences immédiates: Dominique </a:t>
            </a:r>
            <a:r>
              <a:rPr lang="fr-CA" dirty="0" err="1" smtClean="0"/>
              <a:t>Imbeault</a:t>
            </a:r>
            <a:r>
              <a:rPr lang="fr-CA" dirty="0" smtClean="0"/>
              <a:t>, psychologue a perdu son poste au CUMF Baie des Chaleurs, et ne pourra plus siéger au comité de Santé Mentale.</a:t>
            </a:r>
            <a:endParaRPr lang="fr-CA" dirty="0"/>
          </a:p>
        </p:txBody>
      </p:sp>
    </p:spTree>
    <p:extLst>
      <p:ext uri="{BB962C8B-B14F-4D97-AF65-F5344CB8AC3E}">
        <p14:creationId xmlns:p14="http://schemas.microsoft.com/office/powerpoint/2010/main" val="40960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Méthode </a:t>
            </a:r>
            <a:r>
              <a:rPr lang="fr-CA" dirty="0" smtClean="0"/>
              <a:t>d’Enseignement: Quoi faire?</a:t>
            </a:r>
            <a:endParaRPr lang="fr-CA" dirty="0"/>
          </a:p>
        </p:txBody>
      </p:sp>
      <p:sp>
        <p:nvSpPr>
          <p:cNvPr id="3" name="Content Placeholder 2"/>
          <p:cNvSpPr>
            <a:spLocks noGrp="1"/>
          </p:cNvSpPr>
          <p:nvPr>
            <p:ph idx="1"/>
          </p:nvPr>
        </p:nvSpPr>
        <p:spPr/>
        <p:txBody>
          <a:bodyPr/>
          <a:lstStyle/>
          <a:p>
            <a:r>
              <a:rPr lang="fr-CA" dirty="0" smtClean="0"/>
              <a:t>Comment concilier les besoins d’un enseignement de qualité et uniforme parmi les CUMF, tout en voulant supporter les enseignants (médecins et professionnels de la relation d’aide) avec des outils utiles et faciles à utiliser.</a:t>
            </a:r>
          </a:p>
          <a:p>
            <a:r>
              <a:rPr lang="fr-CA" dirty="0" smtClean="0"/>
              <a:t>Suite à une discussion des membres du comité, la décision fut prise que la création de vignettes cliniques serait l’outil privilégié.</a:t>
            </a:r>
            <a:endParaRPr lang="fr-CA" dirty="0"/>
          </a:p>
        </p:txBody>
      </p:sp>
    </p:spTree>
    <p:extLst>
      <p:ext uri="{BB962C8B-B14F-4D97-AF65-F5344CB8AC3E}">
        <p14:creationId xmlns:p14="http://schemas.microsoft.com/office/powerpoint/2010/main" val="937579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Méthode d’Enseignement</a:t>
            </a:r>
            <a:endParaRPr lang="fr-CA" dirty="0"/>
          </a:p>
        </p:txBody>
      </p:sp>
      <p:sp>
        <p:nvSpPr>
          <p:cNvPr id="3" name="Content Placeholder 2"/>
          <p:cNvSpPr>
            <a:spLocks noGrp="1"/>
          </p:cNvSpPr>
          <p:nvPr>
            <p:ph idx="1"/>
          </p:nvPr>
        </p:nvSpPr>
        <p:spPr/>
        <p:txBody>
          <a:bodyPr/>
          <a:lstStyle/>
          <a:p>
            <a:r>
              <a:rPr lang="fr-CA" dirty="0" smtClean="0"/>
              <a:t>8 vignettes cliniques </a:t>
            </a:r>
            <a:r>
              <a:rPr lang="fr-CA" smtClean="0"/>
              <a:t>furent créées </a:t>
            </a:r>
            <a:r>
              <a:rPr lang="fr-CA" dirty="0" smtClean="0"/>
              <a:t>regroupant les divers sujets prioritaires, et présentées de façon à permettre au résident de réfléchir tout en acquérant les connaissances requises couvrant les sujets.</a:t>
            </a:r>
            <a:endParaRPr lang="fr-CA" dirty="0"/>
          </a:p>
        </p:txBody>
      </p:sp>
    </p:spTree>
    <p:extLst>
      <p:ext uri="{BB962C8B-B14F-4D97-AF65-F5344CB8AC3E}">
        <p14:creationId xmlns:p14="http://schemas.microsoft.com/office/powerpoint/2010/main" val="48201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8" y="372719"/>
            <a:ext cx="9603275" cy="1049235"/>
          </a:xfrm>
        </p:spPr>
        <p:txBody>
          <a:bodyPr/>
          <a:lstStyle/>
          <a:p>
            <a:r>
              <a:rPr lang="fr-CA" dirty="0" smtClean="0"/>
              <a:t>Vignettes Cliniques</a:t>
            </a:r>
            <a:endParaRPr lang="fr-CA" dirty="0"/>
          </a:p>
        </p:txBody>
      </p:sp>
      <p:sp>
        <p:nvSpPr>
          <p:cNvPr id="3" name="Content Placeholder 2"/>
          <p:cNvSpPr>
            <a:spLocks noGrp="1"/>
          </p:cNvSpPr>
          <p:nvPr>
            <p:ph idx="1"/>
          </p:nvPr>
        </p:nvSpPr>
        <p:spPr>
          <a:xfrm>
            <a:off x="254000" y="1964136"/>
            <a:ext cx="11938000" cy="4661826"/>
          </a:xfrm>
        </p:spPr>
        <p:txBody>
          <a:bodyPr>
            <a:normAutofit/>
          </a:bodyPr>
          <a:lstStyle/>
          <a:p>
            <a:r>
              <a:rPr lang="fr-CA" dirty="0" smtClean="0"/>
              <a:t>1</a:t>
            </a:r>
            <a:r>
              <a:rPr lang="fr-CA" dirty="0"/>
              <a:t>) Dépression + suicide + psychothérapie </a:t>
            </a:r>
            <a:r>
              <a:rPr lang="fr-CA" dirty="0" smtClean="0"/>
              <a:t>		5</a:t>
            </a:r>
            <a:r>
              <a:rPr lang="fr-CA" dirty="0"/>
              <a:t>) Anxiété + Insomnie + Crise</a:t>
            </a:r>
            <a:endParaRPr lang="en-US" dirty="0"/>
          </a:p>
          <a:p>
            <a:endParaRPr lang="en-US" dirty="0"/>
          </a:p>
          <a:p>
            <a:r>
              <a:rPr lang="fr-CA" dirty="0"/>
              <a:t>2) Abus de substance + Pt violent </a:t>
            </a:r>
            <a:r>
              <a:rPr lang="fr-CA" dirty="0" smtClean="0"/>
              <a:t>			6</a:t>
            </a:r>
            <a:r>
              <a:rPr lang="fr-CA" dirty="0"/>
              <a:t>) </a:t>
            </a:r>
            <a:r>
              <a:rPr lang="fr-CA" dirty="0" smtClean="0"/>
              <a:t>Schizophrénie</a:t>
            </a:r>
          </a:p>
          <a:p>
            <a:endParaRPr lang="en-US" dirty="0"/>
          </a:p>
          <a:p>
            <a:r>
              <a:rPr lang="fr-CA" dirty="0"/>
              <a:t>3) Trouble de personnalité + suicide + Crise </a:t>
            </a:r>
            <a:r>
              <a:rPr lang="fr-CA" dirty="0" smtClean="0"/>
              <a:t>		</a:t>
            </a:r>
            <a:r>
              <a:rPr lang="fr-CA" dirty="0"/>
              <a:t>7) </a:t>
            </a:r>
            <a:r>
              <a:rPr lang="fr-CA" dirty="0" smtClean="0"/>
              <a:t>Deuil</a:t>
            </a:r>
          </a:p>
          <a:p>
            <a:endParaRPr lang="en-US" dirty="0"/>
          </a:p>
          <a:p>
            <a:r>
              <a:rPr lang="fr-CA" dirty="0"/>
              <a:t>4) Stress + Somatisation + Pt </a:t>
            </a:r>
            <a:r>
              <a:rPr lang="fr-CA" dirty="0" smtClean="0"/>
              <a:t>difficile			8</a:t>
            </a:r>
            <a:r>
              <a:rPr lang="fr-CA" dirty="0"/>
              <a:t>) Violence Familiale + Thérapie de support</a:t>
            </a:r>
            <a:endParaRPr lang="en-US" dirty="0"/>
          </a:p>
          <a:p>
            <a:endParaRPr lang="en-US" dirty="0"/>
          </a:p>
          <a:p>
            <a:endParaRPr lang="en-US" dirty="0"/>
          </a:p>
          <a:p>
            <a:endParaRPr lang="fr-CA" dirty="0"/>
          </a:p>
        </p:txBody>
      </p:sp>
    </p:spTree>
    <p:extLst>
      <p:ext uri="{BB962C8B-B14F-4D97-AF65-F5344CB8AC3E}">
        <p14:creationId xmlns:p14="http://schemas.microsoft.com/office/powerpoint/2010/main" val="1460098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Outils d’enseignement</a:t>
            </a:r>
            <a:endParaRPr lang="fr-CA" dirty="0"/>
          </a:p>
        </p:txBody>
      </p:sp>
      <p:sp>
        <p:nvSpPr>
          <p:cNvPr id="3" name="Content Placeholder 2"/>
          <p:cNvSpPr>
            <a:spLocks noGrp="1"/>
          </p:cNvSpPr>
          <p:nvPr>
            <p:ph idx="1"/>
          </p:nvPr>
        </p:nvSpPr>
        <p:spPr/>
        <p:txBody>
          <a:bodyPr/>
          <a:lstStyle/>
          <a:p>
            <a:r>
              <a:rPr lang="fr-CA" dirty="0" smtClean="0"/>
              <a:t>En plus des vignettes cliniques, il existe des PABP et à compter de cette année, les fameux DCC (Discussions Cas Cliniques).</a:t>
            </a:r>
          </a:p>
          <a:p>
            <a:r>
              <a:rPr lang="fr-CA" dirty="0" smtClean="0"/>
              <a:t>Idéalement, une complémentarité des outils, et non une redondance serait à préconiser lors de l’enseignement aux résidents des sujets de santé mentale.</a:t>
            </a:r>
          </a:p>
          <a:p>
            <a:r>
              <a:rPr lang="fr-CA" dirty="0" smtClean="0"/>
              <a:t>Les 2 prochaines diapos énumèrent les sujets de DCC et PABP pertinents pour la santé mentale.</a:t>
            </a:r>
            <a:endParaRPr lang="fr-CA" dirty="0"/>
          </a:p>
        </p:txBody>
      </p:sp>
    </p:spTree>
    <p:extLst>
      <p:ext uri="{BB962C8B-B14F-4D97-AF65-F5344CB8AC3E}">
        <p14:creationId xmlns:p14="http://schemas.microsoft.com/office/powerpoint/2010/main" val="9440112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4846</TotalTime>
  <Words>1035</Words>
  <Application>Microsoft Macintosh PowerPoint</Application>
  <PresentationFormat>Widescreen</PresentationFormat>
  <Paragraphs>153</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Gill Sans MT</vt:lpstr>
      <vt:lpstr>Arial</vt:lpstr>
      <vt:lpstr>Gallery</vt:lpstr>
      <vt:lpstr>Comité Santé Mentale</vt:lpstr>
      <vt:lpstr>Membres du Comité</vt:lpstr>
      <vt:lpstr>Mise En contexte</vt:lpstr>
      <vt:lpstr>Méthode d’enseignement</vt:lpstr>
      <vt:lpstr>Enjeux dans les CUMF</vt:lpstr>
      <vt:lpstr>Méthode d’Enseignement: Quoi faire?</vt:lpstr>
      <vt:lpstr>Méthode d’Enseignement</vt:lpstr>
      <vt:lpstr>Vignettes Cliniques</vt:lpstr>
      <vt:lpstr>Outils d’enseignement</vt:lpstr>
      <vt:lpstr>DCC en lien avec Santé Mentale</vt:lpstr>
      <vt:lpstr>PABP en lien avec Santé mentale</vt:lpstr>
      <vt:lpstr>La place des Vignettes dans l’enseignement</vt:lpstr>
      <vt:lpstr>Sujets prioritaires et outils d’enseignements</vt:lpstr>
      <vt:lpstr>Sujet Prioritaire: Abus de substance</vt:lpstr>
      <vt:lpstr>Sujet Prioritaire: Anxiété</vt:lpstr>
      <vt:lpstr>Sujet Prioritaire: Crise</vt:lpstr>
      <vt:lpstr>Sujet Prioritaire: Dépression</vt:lpstr>
      <vt:lpstr>Sujet Prioritaire: Deuil</vt:lpstr>
      <vt:lpstr>Sujet Prioritaire: Insomnie</vt:lpstr>
      <vt:lpstr>Sujet Prioritaire: Patient difficile</vt:lpstr>
      <vt:lpstr>Sujet Prioritaire: Schizophrénie</vt:lpstr>
      <vt:lpstr>Sujet Prioritaire: Somatisation</vt:lpstr>
      <vt:lpstr>Sujet Prioritaire: Stress</vt:lpstr>
      <vt:lpstr>Sujet Prioritaire: Suicide</vt:lpstr>
      <vt:lpstr>Sujet Prioritaire: Thérapie de support ou Psychothérapie </vt:lpstr>
      <vt:lpstr>Sujet Prioritaire: Trouble de Personnalité</vt:lpstr>
      <vt:lpstr>Sujet Prioritaire: VIOLENCE FAMILIALE (SEXUELLE, PHYSIQUE, PSYCHOLOGIQUE)  </vt:lpstr>
      <vt:lpstr>Sujet Prioritaire: Violence (Pt Agressif)</vt:lpstr>
      <vt:lpstr>Suggestions d’enseignement</vt:lpstr>
      <vt:lpstr>Suggestions (1)</vt:lpstr>
      <vt:lpstr>Suggestions (2)</vt:lpstr>
      <vt:lpstr>Suggestion (3)</vt:lpstr>
      <vt:lpstr>Suggestion (4)</vt:lpstr>
      <vt:lpstr>Suggestion (5)</vt:lpstr>
      <vt:lpstr>En résumé</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Comité Santé Mentale</dc:title>
  <dc:creator>M. P.</dc:creator>
  <cp:lastModifiedBy>M. P.</cp:lastModifiedBy>
  <cp:revision>46</cp:revision>
  <dcterms:created xsi:type="dcterms:W3CDTF">2017-03-20T19:19:02Z</dcterms:created>
  <dcterms:modified xsi:type="dcterms:W3CDTF">2017-04-12T23:58:45Z</dcterms:modified>
</cp:coreProperties>
</file>