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7" r:id="rId9"/>
    <p:sldId id="263" r:id="rId10"/>
    <p:sldId id="265" r:id="rId11"/>
    <p:sldId id="266" r:id="rId12"/>
    <p:sldId id="264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8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5" name="Snip Single Corner Rectangle 14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ardrop 12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2016-02-04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0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2" name="Snip Diagonal Corner Rectangle 11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Teardrop 12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2176272"/>
            <a:ext cx="3657600" cy="116128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4654475" y="228600"/>
            <a:ext cx="4251960" cy="6391656"/>
          </a:xfrm>
          <a:prstGeom prst="snip2DiagRect">
            <a:avLst>
              <a:gd name="adj1" fmla="val 0"/>
              <a:gd name="adj2" fmla="val 4017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3342401"/>
            <a:ext cx="3657600" cy="25952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8952" y="6300216"/>
            <a:ext cx="1298448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t>2016-02-04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300216"/>
            <a:ext cx="234086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1752" y="6300216"/>
            <a:ext cx="448056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u-dessus 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4648200"/>
            <a:ext cx="8686800" cy="1963271"/>
          </a:xfrm>
          <a:prstGeom prst="snip2DiagRect">
            <a:avLst>
              <a:gd name="adj1" fmla="val 0"/>
              <a:gd name="adj2" fmla="val 937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153400" cy="609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2016-02-04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257799"/>
            <a:ext cx="8156448" cy="82027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ct val="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flipH="1">
            <a:off x="228600" y="228600"/>
            <a:ext cx="8677835" cy="4267200"/>
          </a:xfrm>
          <a:prstGeom prst="snip2DiagRect">
            <a:avLst>
              <a:gd name="adj1" fmla="val 0"/>
              <a:gd name="adj2" fmla="val 4332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rme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2016-02-04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2016-02-04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7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838201"/>
            <a:ext cx="1219200" cy="5105400"/>
          </a:xfrm>
        </p:spPr>
        <p:txBody>
          <a:bodyPr vert="eaVert"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1"/>
            <a:ext cx="6307138" cy="51054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2016-02-04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2016-02-04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4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7" name="Snip Single Corner Rectangle 16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ardrop 15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2016-02-04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676835"/>
            <a:ext cx="7543800" cy="2587752"/>
          </a:xfr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 flipH="1">
            <a:off x="1600199" y="2126877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0" name="Snip Single Corner Rectangle 9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ardrop 8"/>
            <p:cNvSpPr/>
            <p:nvPr/>
          </p:nvSpPr>
          <p:spPr>
            <a:xfrm flipH="1">
              <a:off x="22859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105" y="2653553"/>
            <a:ext cx="5870448" cy="14721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105" y="4134881"/>
            <a:ext cx="5870448" cy="57607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8033590" y="3475037"/>
            <a:ext cx="1828801" cy="365125"/>
          </a:xfrm>
        </p:spPr>
        <p:txBody>
          <a:bodyPr vert="horz" lIns="91440" tIns="0" rIns="91440" bIns="0" rtlCol="0" anchor="t" anchorCtr="0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658009" y="3475037"/>
            <a:ext cx="1828800" cy="365125"/>
          </a:xfrm>
        </p:spPr>
        <p:txBody>
          <a:bodyPr vert="horz" lIns="91440" tIns="0" rIns="91440" bIns="0" rtlCol="0" anchor="b" anchorCtr="0"/>
          <a:lstStyle>
            <a:lvl1pPr marL="0" algn="l" defTabSz="914400" rtl="0" eaLnBrk="1" latinLnBrk="0" hangingPunct="1">
              <a:defRPr sz="14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1115196-1C6F-4784-83AC-30756D8F10B3}" type="datetimeFigureOut">
              <a:rPr lang="en-US" smtClean="0"/>
              <a:t>2016-02-04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Snip Diagonal Corner Rectangle 11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344488">
              <a:defRPr sz="1800"/>
            </a:lvl6pPr>
            <a:lvl7pPr marL="1946275" indent="-344488">
              <a:defRPr sz="1800"/>
            </a:lvl7pPr>
            <a:lvl8pPr marL="1946275" indent="-344488">
              <a:defRPr sz="1800"/>
            </a:lvl8pPr>
            <a:lvl9pPr marL="1946275" indent="-344488"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2016-02-04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Diagonal Corner Rectangle 11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Snip Diagonal Corner Rectangle 12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1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1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2016-02-04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2016-02-04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Diagonal Corner Rectangle 5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2016-02-04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1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3" name="Snip Diagonal Corner Rectangle 12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Teardrop 13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5" name="Snip Diagonal Corner Rectangle 14"/>
          <p:cNvSpPr/>
          <p:nvPr/>
        </p:nvSpPr>
        <p:spPr>
          <a:xfrm flipV="1">
            <a:off x="4648200" y="228600"/>
            <a:ext cx="4251960" cy="6387352"/>
          </a:xfrm>
          <a:prstGeom prst="snip2DiagRect">
            <a:avLst>
              <a:gd name="adj1" fmla="val 0"/>
              <a:gd name="adj2" fmla="val 379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177303"/>
            <a:ext cx="3657600" cy="1162050"/>
          </a:xfrm>
        </p:spPr>
        <p:txBody>
          <a:bodyPr anchor="b">
            <a:normAutofit/>
          </a:bodyPr>
          <a:lstStyle>
            <a:lvl1pPr algn="l">
              <a:defRPr sz="3000" b="0">
                <a:solidFill>
                  <a:schemeClr val="accent1"/>
                </a:solidFill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380" y="609600"/>
            <a:ext cx="3657600" cy="53340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" y="3352799"/>
            <a:ext cx="3657600" cy="259080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297706"/>
            <a:ext cx="1295400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t>2016-02-04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297706"/>
            <a:ext cx="2339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4800" y="6297706"/>
            <a:ext cx="443753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949824"/>
            <a:ext cx="7583488" cy="4007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24391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2016-02-04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674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484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 2" pitchFamily="18" charset="2"/>
        <a:buChar char=""/>
        <a:defRPr sz="22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LES EXAMENS DE CERTIFICATION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Comité du programme, 5 février 2016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15978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UdeM – Résultats nationaux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Université de Montréal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/>
              <a:t>Écrit 63,74</a:t>
            </a:r>
          </a:p>
          <a:p>
            <a:r>
              <a:rPr lang="fr-FR" dirty="0" smtClean="0"/>
              <a:t>Compétences cliniques 74,15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FR" dirty="0" smtClean="0"/>
              <a:t>Résultats nationaux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fr-FR" dirty="0" smtClean="0"/>
              <a:t>Écrit 68,97</a:t>
            </a:r>
          </a:p>
          <a:p>
            <a:r>
              <a:rPr lang="fr-FR" dirty="0" smtClean="0"/>
              <a:t>Compétences cliniques 75,64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74483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Erreur dans le calcul des résultats</a:t>
            </a:r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Examen écrit automne 2015</a:t>
            </a:r>
          </a:p>
          <a:p>
            <a:r>
              <a:rPr lang="fr-FR" dirty="0" smtClean="0"/>
              <a:t>12 résidents au Canada</a:t>
            </a:r>
          </a:p>
          <a:p>
            <a:pPr lvl="1"/>
            <a:r>
              <a:rPr lang="fr-FR" dirty="0" smtClean="0"/>
              <a:t>11 passent de échec à réussite</a:t>
            </a:r>
          </a:p>
          <a:p>
            <a:pPr lvl="1"/>
            <a:r>
              <a:rPr lang="fr-FR" dirty="0" smtClean="0"/>
              <a:t>1 passe de réussite à échec</a:t>
            </a:r>
          </a:p>
          <a:p>
            <a:r>
              <a:rPr lang="fr-FR" dirty="0" smtClean="0"/>
              <a:t>Dont 2 résidents pour le Québec</a:t>
            </a:r>
          </a:p>
          <a:p>
            <a:pPr lvl="1"/>
            <a:r>
              <a:rPr lang="fr-FR" dirty="0" smtClean="0"/>
              <a:t>Les 2 passent de échec à réussite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513934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Validité des stages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29291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Journées travaillées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Pour tous les résidents</a:t>
            </a:r>
          </a:p>
          <a:p>
            <a:pPr lvl="1"/>
            <a:r>
              <a:rPr lang="fr-FR" dirty="0" smtClean="0"/>
              <a:t>Les journées d’examen lorsque du lundi au </a:t>
            </a:r>
            <a:r>
              <a:rPr lang="fr-FR" dirty="0" err="1" smtClean="0"/>
              <a:t>vendred</a:t>
            </a:r>
            <a:endParaRPr lang="fr-FR" dirty="0" smtClean="0"/>
          </a:p>
          <a:p>
            <a:r>
              <a:rPr lang="fr-FR" dirty="0" smtClean="0"/>
              <a:t>Pour les résidents en région éloignée</a:t>
            </a:r>
          </a:p>
          <a:p>
            <a:pPr lvl="1"/>
            <a:r>
              <a:rPr lang="fr-FR" dirty="0" smtClean="0"/>
              <a:t>Les journées de déplacement la veille et le lendemain de l’examen, lorsque du lundi au vendredi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52383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Mise à jour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009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Harmonisation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Examens LMCC2 et CMFC étaient harmonisés</a:t>
            </a:r>
          </a:p>
          <a:p>
            <a:pPr lvl="1"/>
            <a:r>
              <a:rPr lang="fr-FR" dirty="0" smtClean="0"/>
              <a:t>Examen écrit (CMFC seulement)</a:t>
            </a:r>
          </a:p>
          <a:p>
            <a:pPr lvl="1"/>
            <a:r>
              <a:rPr lang="fr-FR" dirty="0" smtClean="0"/>
              <a:t>Compétences cliniques (</a:t>
            </a:r>
            <a:r>
              <a:rPr lang="fr-FR" dirty="0" smtClean="0"/>
              <a:t>LMCC et CMFC)</a:t>
            </a:r>
          </a:p>
          <a:p>
            <a:pPr lvl="2"/>
            <a:r>
              <a:rPr lang="fr-FR" dirty="0" smtClean="0"/>
              <a:t>À réussir obligatoirement pour avoir le LMCC2 (pas nécessairement la même note de passage pour LMCC2 et CMFC)</a:t>
            </a:r>
          </a:p>
          <a:p>
            <a:pPr lvl="2"/>
            <a:r>
              <a:rPr lang="fr-FR" dirty="0" smtClean="0"/>
              <a:t>8 stations ÉCOS </a:t>
            </a:r>
          </a:p>
          <a:p>
            <a:pPr lvl="2"/>
            <a:r>
              <a:rPr lang="fr-FR" dirty="0" smtClean="0"/>
              <a:t>4 stations EMS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5551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À partir du printemps 2016…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CMFC a pris la décision de </a:t>
            </a:r>
            <a:r>
              <a:rPr lang="fr-FR" dirty="0" err="1" smtClean="0"/>
              <a:t>désharmoniser</a:t>
            </a:r>
            <a:r>
              <a:rPr lang="fr-FR" dirty="0" smtClean="0"/>
              <a:t> l’examen</a:t>
            </a:r>
          </a:p>
          <a:p>
            <a:r>
              <a:rPr lang="fr-FR" dirty="0" smtClean="0"/>
              <a:t>LMCC2</a:t>
            </a:r>
          </a:p>
          <a:p>
            <a:pPr lvl="1"/>
            <a:r>
              <a:rPr lang="fr-FR" dirty="0" smtClean="0"/>
              <a:t>12 stations ÉCOS</a:t>
            </a:r>
          </a:p>
          <a:p>
            <a:pPr lvl="1"/>
            <a:r>
              <a:rPr lang="fr-FR" dirty="0" smtClean="0"/>
              <a:t>Peut être fait après 1</a:t>
            </a:r>
            <a:r>
              <a:rPr lang="fr-FR" baseline="30000" dirty="0" smtClean="0"/>
              <a:t>ère</a:t>
            </a:r>
            <a:r>
              <a:rPr lang="fr-FR" dirty="0" smtClean="0"/>
              <a:t> année de résidence</a:t>
            </a:r>
          </a:p>
          <a:p>
            <a:pPr lvl="1"/>
            <a:r>
              <a:rPr lang="fr-FR" dirty="0" smtClean="0"/>
              <a:t>Et même places seront offertes en mai du R1 (mais surtout pour les résidents en spécialité)</a:t>
            </a:r>
          </a:p>
          <a:p>
            <a:r>
              <a:rPr lang="fr-FR" dirty="0" smtClean="0"/>
              <a:t>CMFC</a:t>
            </a:r>
          </a:p>
          <a:p>
            <a:pPr lvl="1"/>
            <a:r>
              <a:rPr lang="fr-FR" dirty="0" smtClean="0"/>
              <a:t>Examen écrit</a:t>
            </a:r>
          </a:p>
          <a:p>
            <a:pPr lvl="1"/>
            <a:r>
              <a:rPr lang="fr-FR" dirty="0" smtClean="0"/>
              <a:t>5 EMS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0933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En cas d’échec pour le CMFC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résident ne reprend que la partie échouée</a:t>
            </a:r>
          </a:p>
          <a:p>
            <a:r>
              <a:rPr lang="fr-FR" dirty="0" smtClean="0"/>
              <a:t>Possibilité de 3 reprises sur 3 ans sinon le résident devra se requalifier</a:t>
            </a:r>
          </a:p>
          <a:p>
            <a:r>
              <a:rPr lang="fr-FR" dirty="0" smtClean="0"/>
              <a:t>Pour pratiquer au Québec, il faut réussir LMCC2 et CMFC</a:t>
            </a:r>
          </a:p>
          <a:p>
            <a:pPr lvl="1"/>
            <a:r>
              <a:rPr lang="fr-FR" dirty="0" smtClean="0"/>
              <a:t>Pas le cas dans certaines autres provinces où il ne faut que le LMCC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93809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Examen écrit et traduction…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Sondage résidents ayant passé l’examen au printemps 2015</a:t>
            </a:r>
          </a:p>
          <a:p>
            <a:r>
              <a:rPr lang="fr-FR" dirty="0" smtClean="0"/>
              <a:t>Interventions auprès du CMFC</a:t>
            </a:r>
          </a:p>
          <a:p>
            <a:r>
              <a:rPr lang="fr-FR" dirty="0" smtClean="0"/>
              <a:t>Réponse du CMFC</a:t>
            </a:r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287553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Admissibilité aux examens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8578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Critères du CMFC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Avoir effectué avec succès 18 mois d’un programme de 24 mois OU</a:t>
            </a:r>
          </a:p>
          <a:p>
            <a:r>
              <a:rPr lang="fr-FR" dirty="0" smtClean="0"/>
              <a:t>Ne pas avoir plus de 6 mois de formations à faire au moment de passer </a:t>
            </a:r>
            <a:r>
              <a:rPr lang="fr-FR" dirty="0" smtClean="0"/>
              <a:t>l’examen</a:t>
            </a:r>
          </a:p>
          <a:p>
            <a:r>
              <a:rPr lang="fr-FR" dirty="0" smtClean="0"/>
              <a:t>CMFC considère la date de fin de formation d’un résident</a:t>
            </a:r>
          </a:p>
          <a:p>
            <a:pPr lvl="1"/>
            <a:r>
              <a:rPr lang="fr-FR" dirty="0" smtClean="0"/>
              <a:t>Admissible si</a:t>
            </a:r>
            <a:r>
              <a:rPr lang="fr-FR" dirty="0" smtClean="0"/>
              <a:t> la date de fin de formation tombe dans la période de 6 mois immédiatement suivant la date de l’examen</a:t>
            </a:r>
          </a:p>
          <a:p>
            <a:pPr lvl="1"/>
            <a:r>
              <a:rPr lang="fr-FR" dirty="0" smtClean="0"/>
              <a:t>Si la date de fin de formation est plus de 6 mois après l’examen (ex. congé de maternité post-examen), faut s’assurer que 18 mois complétés et réussis</a:t>
            </a: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223452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Résultats automne 2015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14838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xel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Pixel">
      <a:majorFont>
        <a:latin typeface="Corbel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orbel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ixel">
      <a:fillStyleLst>
        <a:solidFill>
          <a:schemeClr val="phClr"/>
        </a:solidFill>
        <a:solidFill>
          <a:schemeClr val="phClr">
            <a:satMod val="150000"/>
          </a:schemeClr>
        </a:solidFill>
        <a:solidFill>
          <a:schemeClr val="phClr">
            <a:shade val="80000"/>
            <a:lumMod val="9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63500" dir="2700000" sx="102000" sy="102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/>
          </a:scene3d>
          <a:sp3d>
            <a:bevelT w="0" h="0"/>
          </a:sp3d>
        </a:effectStyle>
        <a:effectStyle>
          <a:effectLst>
            <a:outerShdw blurRad="63500" dist="38100" dir="3600000" sx="103000" sy="103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5400000"/>
            </a:lightRig>
          </a:scene3d>
          <a:sp3d prstMaterial="softmetal">
            <a:bevelT w="635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5000"/>
                <a:satMod val="350000"/>
              </a:schemeClr>
            </a:gs>
            <a:gs pos="100000">
              <a:schemeClr val="phClr">
                <a:shade val="20000"/>
                <a:satMod val="15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satMod val="400000"/>
              </a:schemeClr>
              <a:schemeClr val="phClr">
                <a:tint val="50000"/>
                <a:satMod val="4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Pixel.thmx</Template>
  <TotalTime>45</TotalTime>
  <Words>380</Words>
  <Application>Microsoft Macintosh PowerPoint</Application>
  <PresentationFormat>Présentation à l'écran (4:3)</PresentationFormat>
  <Paragraphs>56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Pixel</vt:lpstr>
      <vt:lpstr>LES EXAMENS DE CERTIFICATION</vt:lpstr>
      <vt:lpstr>Mise à jour</vt:lpstr>
      <vt:lpstr>Harmonisation</vt:lpstr>
      <vt:lpstr>À partir du printemps 2016…</vt:lpstr>
      <vt:lpstr>En cas d’échec pour le CMFC</vt:lpstr>
      <vt:lpstr>Examen écrit et traduction…</vt:lpstr>
      <vt:lpstr>Admissibilité aux examens</vt:lpstr>
      <vt:lpstr>Critères du CMFC</vt:lpstr>
      <vt:lpstr>Résultats automne 2015</vt:lpstr>
      <vt:lpstr>UdeM – Résultats nationaux</vt:lpstr>
      <vt:lpstr>Erreur dans le calcul des résultats</vt:lpstr>
      <vt:lpstr>Validité des stages</vt:lpstr>
      <vt:lpstr>Journées travaillées</vt:lpstr>
    </vt:vector>
  </TitlesOfParts>
  <Company>UdeM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examens</dc:title>
  <dc:creator>Isabelle Tardif</dc:creator>
  <cp:lastModifiedBy>Isabelle Tardif</cp:lastModifiedBy>
  <cp:revision>6</cp:revision>
  <dcterms:created xsi:type="dcterms:W3CDTF">2016-02-04T15:11:06Z</dcterms:created>
  <dcterms:modified xsi:type="dcterms:W3CDTF">2016-02-05T00:11:16Z</dcterms:modified>
</cp:coreProperties>
</file>