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6" r:id="rId8"/>
    <p:sldId id="261" r:id="rId9"/>
    <p:sldId id="267" r:id="rId10"/>
    <p:sldId id="262" r:id="rId11"/>
    <p:sldId id="263" r:id="rId12"/>
    <p:sldId id="268" r:id="rId13"/>
    <p:sldId id="26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7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2016-12-01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2016-12-01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2016-12-01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2016-12-01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2016-12-01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2016-12-01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2016-12-01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2016-12-01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2016-12-01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2016-12-01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2016-12-01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2016-12-01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Résultats à l’examen de certification en médecine de famille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smtClean="0"/>
              <a:t>PRINTEMPS 2016</a:t>
            </a:r>
            <a:endParaRPr lang="fr-FR" dirty="0" smtClean="0"/>
          </a:p>
          <a:p>
            <a:r>
              <a:rPr lang="fr-FR" dirty="0" smtClean="0"/>
              <a:t>UNIVERSITÉ DE MONTRÉAL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7518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Examen des compétences cliniques</a:t>
            </a:r>
            <a:endParaRPr lang="fr-FR" dirty="0"/>
          </a:p>
        </p:txBody>
      </p:sp>
      <p:sp>
        <p:nvSpPr>
          <p:cNvPr id="2" name="Espace réservé du texte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2015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3152701"/>
          </a:xfrm>
        </p:spPr>
        <p:txBody>
          <a:bodyPr>
            <a:normAutofit/>
          </a:bodyPr>
          <a:lstStyle/>
          <a:p>
            <a:r>
              <a:rPr lang="fr-FR" dirty="0" smtClean="0"/>
              <a:t>4 EMS</a:t>
            </a:r>
          </a:p>
          <a:p>
            <a:r>
              <a:rPr lang="fr-FR" dirty="0" smtClean="0"/>
              <a:t>8 ÉCOS</a:t>
            </a:r>
          </a:p>
          <a:p>
            <a:r>
              <a:rPr lang="fr-FR" dirty="0" smtClean="0"/>
              <a:t>Résultat </a:t>
            </a:r>
            <a:r>
              <a:rPr lang="fr-FR" dirty="0"/>
              <a:t>national (1061): </a:t>
            </a:r>
            <a:r>
              <a:rPr lang="fr-FR" dirty="0" smtClean="0"/>
              <a:t>71.19%</a:t>
            </a:r>
            <a:endParaRPr lang="fr-FR" dirty="0"/>
          </a:p>
          <a:p>
            <a:r>
              <a:rPr lang="fr-FR" dirty="0"/>
              <a:t>Résultat UdeM (115): </a:t>
            </a:r>
            <a:r>
              <a:rPr lang="fr-FR" dirty="0" smtClean="0"/>
              <a:t>71.51%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Taux </a:t>
            </a:r>
            <a:r>
              <a:rPr lang="fr-FR" dirty="0"/>
              <a:t>de </a:t>
            </a:r>
            <a:r>
              <a:rPr lang="fr-FR" dirty="0" smtClean="0"/>
              <a:t>réussite UdeM</a:t>
            </a:r>
            <a:r>
              <a:rPr lang="fr-FR" dirty="0"/>
              <a:t>: 97.4</a:t>
            </a:r>
            <a:r>
              <a:rPr lang="fr-FR" dirty="0" smtClean="0"/>
              <a:t>%</a:t>
            </a:r>
          </a:p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2016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3152701"/>
          </a:xfrm>
        </p:spPr>
        <p:txBody>
          <a:bodyPr/>
          <a:lstStyle/>
          <a:p>
            <a:r>
              <a:rPr lang="fr-FR" dirty="0" smtClean="0"/>
              <a:t>5 EMS</a:t>
            </a:r>
          </a:p>
          <a:p>
            <a:endParaRPr lang="fr-FR" dirty="0" smtClean="0"/>
          </a:p>
          <a:p>
            <a:r>
              <a:rPr lang="fr-FR" dirty="0" smtClean="0"/>
              <a:t>Résultat national (1111): 65.8%</a:t>
            </a:r>
          </a:p>
          <a:p>
            <a:r>
              <a:rPr lang="fr-FR" dirty="0" smtClean="0"/>
              <a:t>Résultat UdeM (122): 66.0%</a:t>
            </a:r>
          </a:p>
          <a:p>
            <a:r>
              <a:rPr lang="fr-FR" dirty="0" smtClean="0"/>
              <a:t>Taux de réussite national: 97.1%</a:t>
            </a:r>
          </a:p>
          <a:p>
            <a:r>
              <a:rPr lang="fr-FR" dirty="0" smtClean="0"/>
              <a:t>Taux de réussite UdeM: 96.7%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571817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Trichotillomanie</a:t>
            </a:r>
            <a:r>
              <a:rPr lang="fr-FR" dirty="0" smtClean="0"/>
              <a:t> (TOC) et dysménorrhée: moyenne</a:t>
            </a:r>
          </a:p>
          <a:p>
            <a:r>
              <a:rPr lang="fr-FR" dirty="0" smtClean="0"/>
              <a:t>Besoin EMP et fissure anale: moyenne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Souhaite stérilisation et préoccupation par développement de sa fille: sous la moyenne</a:t>
            </a:r>
          </a:p>
          <a:p>
            <a:r>
              <a:rPr lang="fr-FR" dirty="0" smtClean="0">
                <a:solidFill>
                  <a:srgbClr val="5BD078"/>
                </a:solidFill>
              </a:rPr>
              <a:t>Incontinence urinaire et dyspareunie: au-dessus de la moyenne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EMS - 2015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97767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Anémie ferriprive, trouble alimentaire: moyenne</a:t>
            </a:r>
          </a:p>
          <a:p>
            <a:r>
              <a:rPr lang="fr-FR" dirty="0" smtClean="0"/>
              <a:t>Asthme, questions concernant la fertilit</a:t>
            </a:r>
            <a:r>
              <a:rPr lang="fr-FR" dirty="0"/>
              <a:t>é</a:t>
            </a:r>
            <a:r>
              <a:rPr lang="fr-FR" dirty="0" smtClean="0"/>
              <a:t>: moyenne</a:t>
            </a:r>
          </a:p>
          <a:p>
            <a:r>
              <a:rPr lang="fr-FR" dirty="0" smtClean="0"/>
              <a:t>De la marijuana pour traiter une douleur </a:t>
            </a:r>
            <a:r>
              <a:rPr lang="fr-FR" dirty="0" err="1" smtClean="0"/>
              <a:t>postzostérienne</a:t>
            </a:r>
            <a:r>
              <a:rPr lang="fr-FR" dirty="0" smtClean="0"/>
              <a:t>, écoulement vaginale: moyenne</a:t>
            </a:r>
          </a:p>
          <a:p>
            <a:r>
              <a:rPr lang="fr-FR" b="1" u="sng" dirty="0" smtClean="0">
                <a:solidFill>
                  <a:schemeClr val="accent5"/>
                </a:solidFill>
              </a:rPr>
              <a:t>Dépression, difficultés familiales: sous la moyenne</a:t>
            </a:r>
          </a:p>
          <a:p>
            <a:r>
              <a:rPr lang="fr-FR" dirty="0" smtClean="0">
                <a:solidFill>
                  <a:srgbClr val="5BD078"/>
                </a:solidFill>
              </a:rPr>
              <a:t>HBP, andropause: très au-dessus de la moyenne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EMS - 2016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21426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 err="1" smtClean="0"/>
              <a:t>Counselling</a:t>
            </a:r>
            <a:r>
              <a:rPr lang="fr-FR" dirty="0" smtClean="0"/>
              <a:t>, hémorragie digestive basse: moyenne</a:t>
            </a:r>
          </a:p>
          <a:p>
            <a:r>
              <a:rPr lang="fr-FR" dirty="0" smtClean="0"/>
              <a:t>Anamnèse, humeur dépressive: moyenne</a:t>
            </a:r>
          </a:p>
          <a:p>
            <a:r>
              <a:rPr lang="fr-FR" dirty="0" smtClean="0">
                <a:solidFill>
                  <a:srgbClr val="5BD078"/>
                </a:solidFill>
              </a:rPr>
              <a:t>Prise en charge, céphalée: au-dessus de la moyenne</a:t>
            </a:r>
          </a:p>
          <a:p>
            <a:r>
              <a:rPr lang="fr-FR" dirty="0" smtClean="0"/>
              <a:t>Anamnèse, examen physique, EMP: moyenne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Prise en charge, mauvais traitements envers une personne âgée: très en deçà de la moyenne</a:t>
            </a:r>
          </a:p>
          <a:p>
            <a:r>
              <a:rPr lang="fr-FR" dirty="0" smtClean="0">
                <a:solidFill>
                  <a:schemeClr val="accent3"/>
                </a:solidFill>
              </a:rPr>
              <a:t>Anamnèse contraception: au-dessus de la moyenne</a:t>
            </a:r>
          </a:p>
          <a:p>
            <a:r>
              <a:rPr lang="fr-FR" dirty="0" smtClean="0"/>
              <a:t>Prise en charge, consentement: moyenne</a:t>
            </a:r>
          </a:p>
          <a:p>
            <a:r>
              <a:rPr lang="fr-FR" dirty="0" smtClean="0"/>
              <a:t>Anamnèse, dysfonction érectile: moyenne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ÉCOS - 2015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2328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Concernent les résidents qui ont passé l’examen pour une 1</a:t>
            </a:r>
            <a:r>
              <a:rPr lang="fr-FR" baseline="30000" dirty="0" smtClean="0"/>
              <a:t>ère</a:t>
            </a:r>
            <a:r>
              <a:rPr lang="fr-FR" dirty="0" smtClean="0"/>
              <a:t> fois</a:t>
            </a:r>
          </a:p>
          <a:p>
            <a:r>
              <a:rPr lang="fr-FR" dirty="0" smtClean="0"/>
              <a:t>Simulations cliniques écrites abrégées (SAMP)</a:t>
            </a:r>
          </a:p>
          <a:p>
            <a:r>
              <a:rPr lang="fr-FR" dirty="0" smtClean="0"/>
              <a:t>Compétences cliniques</a:t>
            </a:r>
          </a:p>
          <a:p>
            <a:pPr lvl="1"/>
            <a:r>
              <a:rPr lang="fr-FR" dirty="0" smtClean="0"/>
              <a:t>Entrevues médicales simulées (EMS)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GÉNÉRALITÉS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9560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SAMP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2015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Résultat national (1061): 72.30%</a:t>
            </a:r>
          </a:p>
          <a:p>
            <a:r>
              <a:rPr lang="fr-FR" dirty="0" smtClean="0"/>
              <a:t>Résultat UdeM (115): 72.37%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Taux de réussite UdeM: 97.4%</a:t>
            </a:r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2016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smtClean="0"/>
              <a:t>Résultat national (1107): 72.7%</a:t>
            </a:r>
          </a:p>
          <a:p>
            <a:r>
              <a:rPr lang="fr-FR" dirty="0" smtClean="0"/>
              <a:t>Résultat UdeM (122): 70.9%</a:t>
            </a:r>
          </a:p>
          <a:p>
            <a:endParaRPr lang="fr-FR" dirty="0" smtClean="0"/>
          </a:p>
          <a:p>
            <a:r>
              <a:rPr lang="fr-FR" dirty="0" smtClean="0"/>
              <a:t>Taux de réussite national: 95.9%</a:t>
            </a:r>
          </a:p>
          <a:p>
            <a:r>
              <a:rPr lang="fr-FR" dirty="0" smtClean="0"/>
              <a:t>Taux de réussite UdeM: 94.3%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72385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Au-dessus de la moyenne (SAMP) - 2015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chemeClr val="accent2"/>
                </a:solidFill>
              </a:rPr>
              <a:t>Soins palliatifs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Cardiopathie ischémique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Ostéoporose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Anxiété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Fatigue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Fièvre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Nouveau-né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Lombalgie</a:t>
            </a:r>
          </a:p>
          <a:p>
            <a:r>
              <a:rPr lang="fr-FR" dirty="0">
                <a:solidFill>
                  <a:srgbClr val="4584D3"/>
                </a:solidFill>
              </a:rPr>
              <a:t>Céphalée</a:t>
            </a:r>
          </a:p>
          <a:p>
            <a:r>
              <a:rPr lang="fr-FR" dirty="0">
                <a:solidFill>
                  <a:schemeClr val="accent3"/>
                </a:solidFill>
              </a:rPr>
              <a:t>Pneumonie</a:t>
            </a:r>
          </a:p>
          <a:p>
            <a:r>
              <a:rPr lang="fr-FR" dirty="0">
                <a:solidFill>
                  <a:srgbClr val="4584D3"/>
                </a:solidFill>
              </a:rPr>
              <a:t>Hépatite</a:t>
            </a:r>
          </a:p>
          <a:p>
            <a:r>
              <a:rPr lang="fr-FR" dirty="0">
                <a:solidFill>
                  <a:srgbClr val="4584D3"/>
                </a:solidFill>
              </a:rPr>
              <a:t>Douleur </a:t>
            </a:r>
            <a:r>
              <a:rPr lang="fr-FR" dirty="0" smtClean="0">
                <a:solidFill>
                  <a:srgbClr val="4584D3"/>
                </a:solidFill>
              </a:rPr>
              <a:t>abdominale</a:t>
            </a:r>
          </a:p>
          <a:p>
            <a:r>
              <a:rPr lang="fr-FR" dirty="0">
                <a:solidFill>
                  <a:srgbClr val="4584D3"/>
                </a:solidFill>
              </a:rPr>
              <a:t>Douleur au cou</a:t>
            </a: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>
                <a:solidFill>
                  <a:srgbClr val="4584D3"/>
                </a:solidFill>
              </a:rPr>
              <a:t>Personnes âgées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Fractures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Hypertension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Examen médical périodique, dépistage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Prostate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Toux</a:t>
            </a:r>
          </a:p>
          <a:p>
            <a:r>
              <a:rPr lang="fr-FR" dirty="0" smtClean="0">
                <a:solidFill>
                  <a:srgbClr val="5BD078"/>
                </a:solidFill>
              </a:rPr>
              <a:t>Dyspepsie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Arthropathie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Dermatologie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Thyroïde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Diarrhée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IVRS</a:t>
            </a:r>
            <a:endParaRPr lang="fr-FR" dirty="0">
              <a:solidFill>
                <a:srgbClr val="4584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194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Au-dessus de la moyenne (SAMP) - 2016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>
                <a:solidFill>
                  <a:srgbClr val="5BD078"/>
                </a:solidFill>
              </a:rPr>
              <a:t>Douleur au cou</a:t>
            </a:r>
          </a:p>
          <a:p>
            <a:r>
              <a:rPr lang="fr-FR" dirty="0" smtClean="0">
                <a:solidFill>
                  <a:srgbClr val="5BD078"/>
                </a:solidFill>
              </a:rPr>
              <a:t>Lombalgie</a:t>
            </a:r>
            <a:endParaRPr lang="fr-FR" dirty="0">
              <a:solidFill>
                <a:srgbClr val="5BD078"/>
              </a:solidFill>
            </a:endParaRPr>
          </a:p>
          <a:p>
            <a:r>
              <a:rPr lang="fr-FR" dirty="0">
                <a:solidFill>
                  <a:srgbClr val="5BD078"/>
                </a:solidFill>
              </a:rPr>
              <a:t>Masse au sein</a:t>
            </a:r>
          </a:p>
          <a:p>
            <a:r>
              <a:rPr lang="fr-FR" dirty="0" smtClean="0">
                <a:solidFill>
                  <a:schemeClr val="accent3"/>
                </a:solidFill>
              </a:rPr>
              <a:t>Saignement vaginal</a:t>
            </a:r>
          </a:p>
          <a:p>
            <a:r>
              <a:rPr lang="fr-FR" dirty="0" smtClean="0">
                <a:solidFill>
                  <a:srgbClr val="5BD078"/>
                </a:solidFill>
              </a:rPr>
              <a:t>Incapacité</a:t>
            </a:r>
          </a:p>
          <a:p>
            <a:r>
              <a:rPr lang="fr-FR" dirty="0" smtClean="0">
                <a:solidFill>
                  <a:srgbClr val="5BD078"/>
                </a:solidFill>
              </a:rPr>
              <a:t>Contraception</a:t>
            </a:r>
          </a:p>
          <a:p>
            <a:r>
              <a:rPr lang="fr-FR" dirty="0" smtClean="0">
                <a:solidFill>
                  <a:srgbClr val="5BD078"/>
                </a:solidFill>
              </a:rPr>
              <a:t>Nouveau</a:t>
            </a:r>
            <a:r>
              <a:rPr lang="fr-FR" dirty="0">
                <a:solidFill>
                  <a:srgbClr val="5BD078"/>
                </a:solidFill>
              </a:rPr>
              <a:t>-né</a:t>
            </a:r>
          </a:p>
          <a:p>
            <a:r>
              <a:rPr lang="fr-FR" dirty="0">
                <a:solidFill>
                  <a:srgbClr val="5BD078"/>
                </a:solidFill>
              </a:rPr>
              <a:t>Déshydratation</a:t>
            </a:r>
          </a:p>
          <a:p>
            <a:r>
              <a:rPr lang="fr-FR" dirty="0" smtClean="0">
                <a:solidFill>
                  <a:srgbClr val="5BD078"/>
                </a:solidFill>
              </a:rPr>
              <a:t>Fatigue</a:t>
            </a:r>
            <a:endParaRPr lang="fr-FR" dirty="0">
              <a:solidFill>
                <a:srgbClr val="5BD078"/>
              </a:solidFill>
            </a:endParaRPr>
          </a:p>
          <a:p>
            <a:endParaRPr lang="fr-FR" dirty="0">
              <a:solidFill>
                <a:schemeClr val="accent3"/>
              </a:solidFill>
            </a:endParaRPr>
          </a:p>
          <a:p>
            <a:endParaRPr lang="fr-FR" dirty="0" smtClean="0">
              <a:solidFill>
                <a:srgbClr val="5BD078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4584D3"/>
                </a:solidFill>
              </a:rPr>
              <a:t>Étourdissements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Épistaxis</a:t>
            </a:r>
          </a:p>
          <a:p>
            <a:r>
              <a:rPr lang="fr-FR" dirty="0" smtClean="0">
                <a:solidFill>
                  <a:srgbClr val="4584D3"/>
                </a:solidFill>
              </a:rPr>
              <a:t>Médecine des voyages</a:t>
            </a:r>
          </a:p>
          <a:p>
            <a:r>
              <a:rPr lang="fr-FR" dirty="0">
                <a:solidFill>
                  <a:schemeClr val="accent2"/>
                </a:solidFill>
              </a:rPr>
              <a:t>Allergie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MPOC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Fièvre</a:t>
            </a:r>
          </a:p>
          <a:p>
            <a:r>
              <a:rPr lang="fr-FR" dirty="0" smtClean="0">
                <a:solidFill>
                  <a:schemeClr val="accent2"/>
                </a:solidFill>
              </a:rPr>
              <a:t>Ostéoporose</a:t>
            </a:r>
            <a:endParaRPr lang="fr-FR" dirty="0">
              <a:solidFill>
                <a:schemeClr val="accent2"/>
              </a:solidFill>
            </a:endParaRPr>
          </a:p>
          <a:p>
            <a:endParaRPr lang="fr-FR" dirty="0">
              <a:solidFill>
                <a:schemeClr val="accent2"/>
              </a:solidFill>
            </a:endParaRPr>
          </a:p>
          <a:p>
            <a:endParaRPr lang="fr-FR" dirty="0">
              <a:solidFill>
                <a:schemeClr val="accent2"/>
              </a:solidFill>
            </a:endParaRPr>
          </a:p>
          <a:p>
            <a:endParaRPr lang="fr-FR" dirty="0">
              <a:solidFill>
                <a:srgbClr val="4584D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330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Masse au sein</a:t>
            </a:r>
          </a:p>
          <a:p>
            <a:r>
              <a:rPr lang="fr-FR" dirty="0" smtClean="0"/>
              <a:t>Diabète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Dans la moyenne (SAMP) - 2015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4010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Dans la moyenne (SAMP) - 2016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 smtClean="0"/>
              <a:t>Immunisation</a:t>
            </a:r>
          </a:p>
          <a:p>
            <a:r>
              <a:rPr lang="fr-FR" dirty="0" smtClean="0"/>
              <a:t>Œil rouge</a:t>
            </a:r>
          </a:p>
          <a:p>
            <a:r>
              <a:rPr lang="fr-FR" dirty="0" smtClean="0"/>
              <a:t>ITSS</a:t>
            </a:r>
          </a:p>
          <a:p>
            <a:r>
              <a:rPr lang="fr-FR" dirty="0" smtClean="0"/>
              <a:t>Hépatite</a:t>
            </a:r>
          </a:p>
          <a:p>
            <a:r>
              <a:rPr lang="fr-FR" b="1" u="sng" dirty="0" smtClean="0"/>
              <a:t>Troubles des conduites alimentaires</a:t>
            </a:r>
          </a:p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FR" dirty="0" smtClean="0"/>
              <a:t>Parkinsonisme</a:t>
            </a:r>
          </a:p>
          <a:p>
            <a:r>
              <a:rPr lang="fr-FR" dirty="0" smtClean="0"/>
              <a:t>Anémie</a:t>
            </a:r>
          </a:p>
          <a:p>
            <a:r>
              <a:rPr lang="fr-FR" dirty="0" smtClean="0"/>
              <a:t>Traumatisme</a:t>
            </a:r>
          </a:p>
          <a:p>
            <a:r>
              <a:rPr lang="fr-FR" dirty="0"/>
              <a:t>Convulsions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7744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Sous la moyenne (SAMP) - 2015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chemeClr val="accent5"/>
                </a:solidFill>
              </a:rPr>
              <a:t>Empoisonnement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Infections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Troubles des conduites alimentaires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Lacérations</a:t>
            </a:r>
          </a:p>
          <a:p>
            <a:r>
              <a:rPr lang="fr-FR" dirty="0" smtClean="0">
                <a:solidFill>
                  <a:srgbClr val="F5C040"/>
                </a:solidFill>
              </a:rPr>
              <a:t>Perte de connaissance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Incapacité</a:t>
            </a:r>
          </a:p>
          <a:p>
            <a:r>
              <a:rPr lang="fr-FR" dirty="0" smtClean="0">
                <a:solidFill>
                  <a:srgbClr val="F5C040"/>
                </a:solidFill>
              </a:rPr>
              <a:t>Épistaxis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Deuil</a:t>
            </a:r>
          </a:p>
          <a:p>
            <a:r>
              <a:rPr lang="fr-FR" dirty="0" smtClean="0">
                <a:solidFill>
                  <a:srgbClr val="F5C040"/>
                </a:solidFill>
              </a:rPr>
              <a:t>Infertilité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Dysurie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>
                <a:solidFill>
                  <a:srgbClr val="FF0000"/>
                </a:solidFill>
              </a:rPr>
              <a:t>Étourdissements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Somatisation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TPP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Otalgie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Contraception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MPOC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Dépression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Infection urinaire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Enfants</a:t>
            </a:r>
          </a:p>
          <a:p>
            <a:r>
              <a:rPr lang="fr-FR" dirty="0" smtClean="0">
                <a:solidFill>
                  <a:srgbClr val="F5C040"/>
                </a:solidFill>
              </a:rPr>
              <a:t>Maladie chronique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Immigrants</a:t>
            </a:r>
          </a:p>
        </p:txBody>
      </p:sp>
    </p:spTree>
    <p:extLst>
      <p:ext uri="{BB962C8B-B14F-4D97-AF65-F5344CB8AC3E}">
        <p14:creationId xmlns:p14="http://schemas.microsoft.com/office/powerpoint/2010/main" val="3061274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Sous la moyenne (SAMP) - 2016</a:t>
            </a:r>
            <a:endParaRPr lang="fr-FR" dirty="0"/>
          </a:p>
        </p:txBody>
      </p:sp>
      <p:sp>
        <p:nvSpPr>
          <p:cNvPr id="2" name="Espace réservé du contenu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b="1" u="sng" dirty="0" smtClean="0">
                <a:solidFill>
                  <a:schemeClr val="accent5"/>
                </a:solidFill>
              </a:rPr>
              <a:t>Otalgie</a:t>
            </a:r>
            <a:endParaRPr lang="fr-FR" b="1" u="sng" dirty="0" smtClean="0">
              <a:solidFill>
                <a:schemeClr val="accent5"/>
              </a:solidFill>
            </a:endParaRPr>
          </a:p>
          <a:p>
            <a:r>
              <a:rPr lang="fr-FR" dirty="0" smtClean="0">
                <a:solidFill>
                  <a:schemeClr val="accent5"/>
                </a:solidFill>
              </a:rPr>
              <a:t>Violence familiale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Prostate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Pneumonie</a:t>
            </a:r>
          </a:p>
          <a:p>
            <a:r>
              <a:rPr lang="fr-FR" b="1" u="sng" dirty="0" smtClean="0">
                <a:solidFill>
                  <a:schemeClr val="accent5"/>
                </a:solidFill>
              </a:rPr>
              <a:t>Somatisation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Hypertension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Thyroïde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Deuil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Infections</a:t>
            </a:r>
          </a:p>
          <a:p>
            <a:r>
              <a:rPr lang="fr-FR" dirty="0" smtClean="0">
                <a:solidFill>
                  <a:schemeClr val="accent5"/>
                </a:solidFill>
              </a:rPr>
              <a:t>Lacérations</a:t>
            </a:r>
          </a:p>
          <a:p>
            <a:endParaRPr lang="fr-FR" dirty="0" smtClean="0">
              <a:solidFill>
                <a:schemeClr val="accent5"/>
              </a:solidFill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787040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TVP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Fractures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Soins palliatifs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Dysurie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Insomnie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Anxiété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Cardiopathie ischémique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Ménopause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Toux</a:t>
            </a:r>
          </a:p>
          <a:p>
            <a:r>
              <a:rPr lang="fr-FR" b="1" u="sng" dirty="0" smtClean="0">
                <a:solidFill>
                  <a:srgbClr val="FF0000"/>
                </a:solidFill>
              </a:rPr>
              <a:t>Douleur abdominale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Dépression</a:t>
            </a:r>
          </a:p>
          <a:p>
            <a:r>
              <a:rPr lang="fr-FR" dirty="0" err="1" smtClean="0">
                <a:solidFill>
                  <a:srgbClr val="FF0000"/>
                </a:solidFill>
              </a:rPr>
              <a:t>Autoapprentissage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b="1" u="sng" dirty="0" smtClean="0">
                <a:solidFill>
                  <a:srgbClr val="FF0000"/>
                </a:solidFill>
              </a:rPr>
              <a:t>Infertilité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Empoisonnement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Dermatologie</a:t>
            </a:r>
          </a:p>
        </p:txBody>
      </p:sp>
    </p:spTree>
    <p:extLst>
      <p:ext uri="{BB962C8B-B14F-4D97-AF65-F5344CB8AC3E}">
        <p14:creationId xmlns:p14="http://schemas.microsoft.com/office/powerpoint/2010/main" val="37194150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scilloscop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Oscilloscope.thmx</Template>
  <TotalTime>159</TotalTime>
  <Words>519</Words>
  <Application>Microsoft Macintosh PowerPoint</Application>
  <PresentationFormat>Présentation à l'écran (4:3)</PresentationFormat>
  <Paragraphs>162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Oscilloscope</vt:lpstr>
      <vt:lpstr>Résultats à l’examen de certification en médecine de famille</vt:lpstr>
      <vt:lpstr>GÉNÉRALITÉS</vt:lpstr>
      <vt:lpstr>SAMP</vt:lpstr>
      <vt:lpstr>Au-dessus de la moyenne (SAMP) - 2015</vt:lpstr>
      <vt:lpstr>Au-dessus de la moyenne (SAMP) - 2016</vt:lpstr>
      <vt:lpstr>Dans la moyenne (SAMP) - 2015</vt:lpstr>
      <vt:lpstr>Dans la moyenne (SAMP) - 2016</vt:lpstr>
      <vt:lpstr>Sous la moyenne (SAMP) - 2015</vt:lpstr>
      <vt:lpstr>Sous la moyenne (SAMP) - 2016</vt:lpstr>
      <vt:lpstr>Examen des compétences cliniques</vt:lpstr>
      <vt:lpstr>EMS - 2015</vt:lpstr>
      <vt:lpstr>EMS - 2016</vt:lpstr>
      <vt:lpstr>ÉCOS - 2015</vt:lpstr>
    </vt:vector>
  </TitlesOfParts>
  <Company>UdeM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Résultats à l’examen de certification en médecine de famille</dc:title>
  <dc:creator>Isabelle Tardif</dc:creator>
  <cp:lastModifiedBy>Isabelle Tardif</cp:lastModifiedBy>
  <cp:revision>13</cp:revision>
  <dcterms:created xsi:type="dcterms:W3CDTF">2015-11-19T21:42:28Z</dcterms:created>
  <dcterms:modified xsi:type="dcterms:W3CDTF">2016-12-01T22:43:28Z</dcterms:modified>
</cp:coreProperties>
</file>