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7" d="100"/>
          <a:sy n="77" d="100"/>
        </p:scale>
        <p:origin x="-178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t>2016-12-01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84163" y="444728"/>
            <a:ext cx="857408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8" name="Group 16"/>
          <p:cNvGrpSpPr/>
          <p:nvPr/>
        </p:nvGrpSpPr>
        <p:grpSpPr>
          <a:xfrm>
            <a:off x="284163" y="1906542"/>
            <a:ext cx="8576373" cy="137411"/>
            <a:chOff x="284163" y="1759424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8230889" y="444728"/>
            <a:ext cx="5870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sz="3600">
                <a:solidFill>
                  <a:schemeClr val="bg1"/>
                </a:solidFill>
                <a:sym typeface="Wingdings"/>
              </a:rPr>
              <a:t></a:t>
            </a:r>
            <a:endParaRPr sz="360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1341" y="449005"/>
            <a:ext cx="7808976" cy="1088136"/>
          </a:xfrm>
          <a:noFill/>
        </p:spPr>
        <p:txBody>
          <a:bodyPr vert="horz" lIns="91440" tIns="45720" rIns="91440" bIns="45720" rtlCol="0" anchor="b" anchorCtr="0">
            <a:normAutofit/>
          </a:bodyPr>
          <a:lstStyle>
            <a:lvl1pPr marL="0" algn="l" defTabSz="914400" rtl="0" eaLnBrk="1" latinLnBrk="0" hangingPunct="1">
              <a:lnSpc>
                <a:spcPts val="4600"/>
              </a:lnSpc>
              <a:spcBef>
                <a:spcPct val="0"/>
              </a:spcBef>
              <a:buNone/>
              <a:defRPr sz="42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CA" smtClean="0"/>
              <a:t>Cliquez et modifiez le titre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205" y="1532427"/>
            <a:ext cx="7754112" cy="484632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CA" smtClean="0"/>
              <a:t>Cliquez pour modifier le style des sous-titres du masque</a:t>
            </a:r>
            <a:endParaRPr dirty="0"/>
          </a:p>
        </p:txBody>
      </p:sp>
      <p:sp>
        <p:nvSpPr>
          <p:cNvPr id="13" name="Rectangle 12"/>
          <p:cNvSpPr/>
          <p:nvPr/>
        </p:nvSpPr>
        <p:spPr>
          <a:xfrm>
            <a:off x="284163" y="6227064"/>
            <a:ext cx="8574087" cy="173736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8941" y="1298762"/>
            <a:ext cx="4069080" cy="1162050"/>
          </a:xfrm>
          <a:noFill/>
        </p:spPr>
        <p:txBody>
          <a:bodyPr anchor="b">
            <a:noAutofit/>
          </a:bodyPr>
          <a:lstStyle>
            <a:lvl1pPr algn="ctr">
              <a:defRPr sz="3200" b="1">
                <a:solidFill>
                  <a:schemeClr val="accent2"/>
                </a:solidFill>
              </a:defRPr>
            </a:lvl1pPr>
          </a:lstStyle>
          <a:p>
            <a:r>
              <a:rPr lang="fr-CA" smtClean="0"/>
              <a:t>Cliquez et modifiez le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3567" y="914400"/>
            <a:ext cx="4069080" cy="5211763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68941" y="2456329"/>
            <a:ext cx="4069080" cy="318247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t>2016-12-01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284163" y="452718"/>
            <a:ext cx="8576373" cy="137411"/>
            <a:chOff x="284163" y="1577847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4163" y="4801575"/>
            <a:ext cx="857408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284163" y="6263389"/>
            <a:ext cx="8576373" cy="137411"/>
            <a:chOff x="284163" y="1759424"/>
            <a:chExt cx="8576373" cy="137411"/>
          </a:xfrm>
        </p:grpSpPr>
        <p:sp>
          <p:nvSpPr>
            <p:cNvPr id="10" name="Rectangle 9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3071" y="4800600"/>
            <a:ext cx="8360242" cy="566738"/>
          </a:xfrm>
          <a:noFill/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b="0" i="0" kern="1200" cap="none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CA" smtClean="0"/>
              <a:t>Cliquez et modifiez le titre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4163" y="457199"/>
            <a:ext cx="8577072" cy="435254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CA" smtClean="0"/>
              <a:t>Faire glisser l'image vers l'espace réservé ou cliquer sur l'icône pour l'ajouter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9099" y="5367338"/>
            <a:ext cx="8304213" cy="804862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t>2016-12-01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8"/>
          <p:cNvGrpSpPr/>
          <p:nvPr/>
        </p:nvGrpSpPr>
        <p:grpSpPr>
          <a:xfrm>
            <a:off x="284163" y="4280647"/>
            <a:ext cx="8576373" cy="137411"/>
            <a:chOff x="284163" y="1759424"/>
            <a:chExt cx="8576373" cy="137411"/>
          </a:xfrm>
        </p:grpSpPr>
        <p:sp>
          <p:nvSpPr>
            <p:cNvPr id="10" name="Rectangle 9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3071" y="4778189"/>
            <a:ext cx="8360242" cy="566738"/>
          </a:xfrm>
          <a:noFill/>
        </p:spPr>
        <p:txBody>
          <a:bodyPr anchor="b">
            <a:normAutofit/>
          </a:bodyPr>
          <a:lstStyle>
            <a:lvl1pPr algn="l">
              <a:defRPr sz="2800" b="0">
                <a:solidFill>
                  <a:schemeClr val="accent2"/>
                </a:solidFill>
              </a:defRPr>
            </a:lvl1pPr>
          </a:lstStyle>
          <a:p>
            <a:r>
              <a:rPr lang="fr-CA" smtClean="0"/>
              <a:t>Cliquez et modifiez le titre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4163" y="457200"/>
            <a:ext cx="8577072" cy="382219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CA" smtClean="0"/>
              <a:t>Faire glisser l'image vers l'espace réservé ou cliquer sur l'icône pour l'ajouter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9099" y="5344927"/>
            <a:ext cx="8304213" cy="804862"/>
          </a:xfrm>
          <a:noFill/>
        </p:spPr>
        <p:txBody>
          <a:bodyPr/>
          <a:lstStyle>
            <a:lvl1pPr marL="0" indent="0">
              <a:spcBef>
                <a:spcPts val="0"/>
              </a:spcBef>
              <a:buNone/>
              <a:defRPr sz="14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t>2016-12-01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u, imag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600" y="914400"/>
            <a:ext cx="5195047" cy="5211763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t>2016-12-01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284163" y="4267200"/>
            <a:ext cx="2743200" cy="2120153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9101" y="4953001"/>
            <a:ext cx="2472017" cy="1246094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0764" y="4419600"/>
            <a:ext cx="2475395" cy="510988"/>
          </a:xfrm>
          <a:noFill/>
        </p:spPr>
        <p:txBody>
          <a:bodyPr anchor="b">
            <a:normAutofit/>
          </a:bodyPr>
          <a:lstStyle>
            <a:lvl1pPr algn="l">
              <a:defRPr sz="2000" b="1">
                <a:solidFill>
                  <a:schemeClr val="bg1"/>
                </a:solidFill>
              </a:defRPr>
            </a:lvl1pPr>
          </a:lstStyle>
          <a:p>
            <a:r>
              <a:rPr lang="fr-CA" smtClean="0"/>
              <a:t>Cliquez et modifiez le titre</a:t>
            </a:r>
            <a:endParaRPr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284164" y="594360"/>
            <a:ext cx="2743200" cy="3675888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fr-CA" smtClean="0"/>
              <a:t>Faire glisser l'image vers l'espace réservé ou cliquer sur l'icône pour l'ajouter</a:t>
            </a:r>
            <a:endParaRPr/>
          </a:p>
        </p:txBody>
      </p:sp>
      <p:grpSp>
        <p:nvGrpSpPr>
          <p:cNvPr id="8" name="Group 14"/>
          <p:cNvGrpSpPr/>
          <p:nvPr/>
        </p:nvGrpSpPr>
        <p:grpSpPr>
          <a:xfrm>
            <a:off x="284163" y="461682"/>
            <a:ext cx="8576373" cy="137411"/>
            <a:chOff x="284163" y="1759424"/>
            <a:chExt cx="8576373" cy="137411"/>
          </a:xfrm>
        </p:grpSpPr>
        <p:sp>
          <p:nvSpPr>
            <p:cNvPr id="16" name="Rectangle 15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3 images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021013" y="4801575"/>
            <a:ext cx="583723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284163" y="6263389"/>
            <a:ext cx="8576373" cy="137411"/>
            <a:chOff x="284163" y="1759424"/>
            <a:chExt cx="8576373" cy="137411"/>
          </a:xfrm>
        </p:grpSpPr>
        <p:sp>
          <p:nvSpPr>
            <p:cNvPr id="10" name="Rectangle 9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31661" y="4800600"/>
            <a:ext cx="5691651" cy="566738"/>
          </a:xfrm>
          <a:noFill/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b="0" i="0" kern="1200" cap="none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CA" smtClean="0"/>
              <a:t>Cliquez et modifiez le titre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21014" y="457199"/>
            <a:ext cx="5833872" cy="4352544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CA" smtClean="0"/>
              <a:t>Faire glisser l'image vers l'espace réservé ou cliquer sur l'icône pour l'ajouter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69805" y="5367338"/>
            <a:ext cx="5653507" cy="804862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t>2016-12-01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Picture Placeholder 2"/>
          <p:cNvSpPr>
            <a:spLocks noGrp="1"/>
          </p:cNvSpPr>
          <p:nvPr>
            <p:ph type="pic" idx="13"/>
          </p:nvPr>
        </p:nvSpPr>
        <p:spPr>
          <a:xfrm>
            <a:off x="284164" y="457200"/>
            <a:ext cx="2736850" cy="2907792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CA" smtClean="0"/>
              <a:t>Faire glisser l'image vers l'espace réservé ou cliquer sur l'icône pour l'ajouter</a:t>
            </a:r>
            <a:endParaRPr/>
          </a:p>
        </p:txBody>
      </p:sp>
      <p:sp>
        <p:nvSpPr>
          <p:cNvPr id="14" name="Picture Placeholder 2"/>
          <p:cNvSpPr>
            <a:spLocks noGrp="1"/>
          </p:cNvSpPr>
          <p:nvPr>
            <p:ph type="pic" idx="14"/>
          </p:nvPr>
        </p:nvSpPr>
        <p:spPr>
          <a:xfrm>
            <a:off x="284164" y="3364992"/>
            <a:ext cx="2736850" cy="2898648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CA" smtClean="0"/>
              <a:t>Faire glisser l'image vers l'espace réservé ou cliquer sur l'icône pour l'ajouter</a:t>
            </a:r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84163" y="455773"/>
            <a:ext cx="8574087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8" name="Group 7"/>
          <p:cNvGrpSpPr/>
          <p:nvPr/>
        </p:nvGrpSpPr>
        <p:grpSpPr>
          <a:xfrm>
            <a:off x="284163" y="1577847"/>
            <a:ext cx="8576373" cy="137411"/>
            <a:chOff x="284163" y="1577847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smtClean="0"/>
              <a:t>Cliquez et modifiez le titre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4163" y="2133600"/>
            <a:ext cx="8574087" cy="40132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t>2016-12-01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5313882" y="2857535"/>
            <a:ext cx="5934615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95124" y="473075"/>
            <a:ext cx="969264" cy="5921375"/>
          </a:xfrm>
        </p:spPr>
        <p:txBody>
          <a:bodyPr vert="eaVert"/>
          <a:lstStyle>
            <a:lvl1pPr algn="l">
              <a:defRPr sz="3400"/>
            </a:lvl1pPr>
          </a:lstStyle>
          <a:p>
            <a:r>
              <a:rPr lang="fr-CA" smtClean="0"/>
              <a:t>Cliquez et modifiez le titre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4163" y="457200"/>
            <a:ext cx="6497637" cy="5937250"/>
          </a:xfrm>
        </p:spPr>
        <p:txBody>
          <a:bodyPr vert="eaVert"/>
          <a:lstStyle>
            <a:lvl5pPr algn="l">
              <a:defRPr/>
            </a:lvl5pPr>
          </a:lstStyle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t>2016-12-01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 rot="5400000">
            <a:off x="4658724" y="3355723"/>
            <a:ext cx="5934456" cy="137411"/>
            <a:chOff x="284163" y="1577847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84163" y="455773"/>
            <a:ext cx="8574087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8" name="Group 7"/>
          <p:cNvGrpSpPr/>
          <p:nvPr/>
        </p:nvGrpSpPr>
        <p:grpSpPr>
          <a:xfrm>
            <a:off x="284163" y="1577847"/>
            <a:ext cx="8576373" cy="137411"/>
            <a:chOff x="284163" y="1577847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smtClean="0"/>
              <a:t>Cliquez et modifiez le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t>2016-12-01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e de titre avec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284163" y="444728"/>
            <a:ext cx="857408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t>2016-12-01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284162" y="2017058"/>
            <a:ext cx="8574087" cy="4377391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fr-CA" smtClean="0"/>
              <a:t>Faire glisser l'image vers l'espace réservé ou cliquer sur l'icône pour l'ajouter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2420" y="1532965"/>
            <a:ext cx="7754284" cy="484094"/>
          </a:xfr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CA" smtClean="0"/>
              <a:t>Cliquez pour modifier le style des sous-titres du masque</a:t>
            </a:r>
            <a:endParaRPr dirty="0"/>
          </a:p>
        </p:txBody>
      </p:sp>
      <p:grpSp>
        <p:nvGrpSpPr>
          <p:cNvPr id="7" name="Group 16"/>
          <p:cNvGrpSpPr/>
          <p:nvPr/>
        </p:nvGrpSpPr>
        <p:grpSpPr>
          <a:xfrm>
            <a:off x="284163" y="1906542"/>
            <a:ext cx="8576373" cy="137411"/>
            <a:chOff x="284163" y="1759424"/>
            <a:chExt cx="8576373" cy="137411"/>
          </a:xfrm>
        </p:grpSpPr>
        <p:sp>
          <p:nvSpPr>
            <p:cNvPr id="11" name="Rectangle 10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8230889" y="444728"/>
            <a:ext cx="5870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sz="3600">
                <a:solidFill>
                  <a:schemeClr val="bg1"/>
                </a:solidFill>
                <a:sym typeface="Wingdings"/>
              </a:rPr>
              <a:t></a:t>
            </a:r>
            <a:endParaRPr sz="360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8633" y="444728"/>
            <a:ext cx="7810967" cy="1088237"/>
          </a:xfrm>
          <a:noFill/>
        </p:spPr>
        <p:txBody>
          <a:bodyPr bIns="45720" anchor="b" anchorCtr="0">
            <a:normAutofit/>
          </a:bodyPr>
          <a:lstStyle>
            <a:lvl1pPr algn="l">
              <a:lnSpc>
                <a:spcPts val="4600"/>
              </a:lnSpc>
              <a:defRPr/>
            </a:lvl1pPr>
          </a:lstStyle>
          <a:p>
            <a:r>
              <a:rPr lang="fr-CA" smtClean="0"/>
              <a:t>Cliquez et modifiez le titre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4163" y="4801575"/>
            <a:ext cx="857408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284163" y="6263389"/>
            <a:ext cx="8576373" cy="137411"/>
            <a:chOff x="284163" y="1759424"/>
            <a:chExt cx="8576373" cy="137411"/>
          </a:xfrm>
        </p:grpSpPr>
        <p:sp>
          <p:nvSpPr>
            <p:cNvPr id="10" name="Rectangle 9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8230889" y="4801575"/>
            <a:ext cx="5870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sz="3600">
                <a:solidFill>
                  <a:schemeClr val="bg1"/>
                </a:solidFill>
                <a:sym typeface="Wingdings"/>
              </a:rPr>
              <a:t></a:t>
            </a:r>
            <a:endParaRPr sz="360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9768" y="4814125"/>
            <a:ext cx="7772400" cy="1051560"/>
          </a:xfrm>
          <a:noFill/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200" b="0" i="0" kern="1200" cap="none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CA" smtClean="0"/>
              <a:t>Cliquez et modifiez le titre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5488" y="5861304"/>
            <a:ext cx="7735824" cy="402336"/>
          </a:xfrm>
        </p:spPr>
        <p:txBody>
          <a:bodyPr vert="horz" lIns="91440" tIns="45720" rIns="91440" bIns="45720" rtlCol="0"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None/>
            </a:pPr>
            <a:r>
              <a:rPr lang="fr-CA" smtClean="0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t>2016-12-01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avec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284162" y="443754"/>
            <a:ext cx="8574087" cy="4370293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fr-CA" smtClean="0"/>
              <a:t>Faire glisser l'image vers l'espace réservé ou cliquer sur l'icône pour l'ajouter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t>2016-12-01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84163" y="4801575"/>
            <a:ext cx="857408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284163" y="6263389"/>
            <a:ext cx="8576373" cy="137411"/>
            <a:chOff x="284163" y="1759424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8230889" y="4801575"/>
            <a:ext cx="5870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sz="3600">
                <a:solidFill>
                  <a:schemeClr val="bg1"/>
                </a:solidFill>
                <a:sym typeface="Wingdings"/>
              </a:rPr>
              <a:t></a:t>
            </a:r>
            <a:endParaRPr sz="360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0306" y="4814047"/>
            <a:ext cx="7772400" cy="1048871"/>
          </a:xfrm>
          <a:noFill/>
        </p:spPr>
        <p:txBody>
          <a:bodyPr anchor="b" anchorCtr="0">
            <a:normAutofit/>
          </a:bodyPr>
          <a:lstStyle>
            <a:lvl1pPr algn="l">
              <a:defRPr sz="4200" b="0" i="0" cap="none" baseline="0"/>
            </a:lvl1pPr>
          </a:lstStyle>
          <a:p>
            <a:r>
              <a:rPr lang="fr-CA" smtClean="0"/>
              <a:t>Cliquez et modifiez le titre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0647" y="5862918"/>
            <a:ext cx="7732059" cy="403412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4163" y="455773"/>
            <a:ext cx="8574087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9" name="Group 8"/>
          <p:cNvGrpSpPr/>
          <p:nvPr/>
        </p:nvGrpSpPr>
        <p:grpSpPr>
          <a:xfrm>
            <a:off x="284163" y="1577847"/>
            <a:ext cx="8576373" cy="137411"/>
            <a:chOff x="284163" y="1577847"/>
            <a:chExt cx="8576373" cy="137411"/>
          </a:xfrm>
        </p:grpSpPr>
        <p:sp>
          <p:nvSpPr>
            <p:cNvPr id="10" name="Rectangle 9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smtClean="0"/>
              <a:t>Cliquez et modifiez le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3412" y="2151063"/>
            <a:ext cx="3931920" cy="39751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78188" y="2151063"/>
            <a:ext cx="3931920" cy="39751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t>2016-12-01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284163" y="455773"/>
            <a:ext cx="8574087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11" name="Group 10"/>
          <p:cNvGrpSpPr/>
          <p:nvPr/>
        </p:nvGrpSpPr>
        <p:grpSpPr>
          <a:xfrm>
            <a:off x="284163" y="1577847"/>
            <a:ext cx="8576373" cy="137411"/>
            <a:chOff x="284163" y="1577847"/>
            <a:chExt cx="8576373" cy="137411"/>
          </a:xfrm>
        </p:grpSpPr>
        <p:sp>
          <p:nvSpPr>
            <p:cNvPr id="12" name="Rectangle 11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CA" smtClean="0"/>
              <a:t>Cliquez et modifiez le titre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3412" y="1735138"/>
            <a:ext cx="3931920" cy="833250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buNone/>
              <a:defRPr sz="26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3412" y="2590800"/>
            <a:ext cx="3931920" cy="3535362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79495" y="1735138"/>
            <a:ext cx="3931920" cy="833250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buNone/>
              <a:defRPr sz="26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79495" y="2590800"/>
            <a:ext cx="3931920" cy="3535362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t>2016-12-01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84163" y="455773"/>
            <a:ext cx="8574087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7" name="Group 6"/>
          <p:cNvGrpSpPr/>
          <p:nvPr/>
        </p:nvGrpSpPr>
        <p:grpSpPr>
          <a:xfrm>
            <a:off x="284163" y="1577847"/>
            <a:ext cx="8576373" cy="137411"/>
            <a:chOff x="284163" y="1577847"/>
            <a:chExt cx="8576373" cy="137411"/>
          </a:xfrm>
        </p:grpSpPr>
        <p:sp>
          <p:nvSpPr>
            <p:cNvPr id="8" name="Rectangle 7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9" name="Rectangle 8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smtClean="0"/>
              <a:t>Cliquez et modifiez le titre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t>2016-12-01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t>2016-12-01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284163" y="452718"/>
            <a:ext cx="8576373" cy="137411"/>
            <a:chOff x="284163" y="1577847"/>
            <a:chExt cx="8576373" cy="137411"/>
          </a:xfrm>
        </p:grpSpPr>
        <p:sp>
          <p:nvSpPr>
            <p:cNvPr id="6" name="Rectangle 5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7" name="Rectangle 6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8" name="Rectangle 7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81503" y="2133600"/>
            <a:ext cx="7076747" cy="3992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94936" y="643703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4251665B-C24A-4702-B522-6A4334602E03}" type="datetimeFigureOut">
              <a:rPr lang="en-US" smtClean="0"/>
              <a:t>2016-12-01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9698" y="6437032"/>
            <a:ext cx="612490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6459" y="167347"/>
            <a:ext cx="630621" cy="359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4163" y="630382"/>
            <a:ext cx="8574087" cy="967840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CA" smtClean="0"/>
              <a:t>Cliquez et modifiez le titre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r" defTabSz="914400" rtl="0" eaLnBrk="1" latinLnBrk="0" hangingPunct="1">
        <a:spcBef>
          <a:spcPct val="0"/>
        </a:spcBef>
        <a:buNone/>
        <a:defRPr sz="42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454025" indent="-454025" algn="l" defTabSz="914400" rtl="0" eaLnBrk="1" latinLnBrk="0" hangingPunct="1">
        <a:spcBef>
          <a:spcPts val="20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90000"/>
        <a:buFont typeface="Wingdings" pitchFamily="2" charset="2"/>
        <a:buChar char="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260475" indent="-346075" algn="l" defTabSz="914400" rtl="0" eaLnBrk="1" latinLnBrk="0" hangingPunct="1">
        <a:spcBef>
          <a:spcPts val="6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600200" indent="-339725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90000"/>
        <a:buFont typeface="Wingdings" pitchFamily="2" charset="2"/>
        <a:buChar char="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939925" indent="-331788" algn="l" defTabSz="914400" rtl="0" eaLnBrk="1" latinLnBrk="0" hangingPunct="1">
        <a:spcBef>
          <a:spcPts val="6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290763" indent="-344488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90000"/>
        <a:buFont typeface="Wingdings" pitchFamily="2" charset="2"/>
        <a:buChar char=""/>
        <a:defRPr lang="en-US" sz="1800" kern="1200" dirty="0" smtClean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2625725" indent="-344488" algn="l" defTabSz="914400" rtl="0" eaLnBrk="1" latinLnBrk="0" hangingPunct="1">
        <a:spcBef>
          <a:spcPts val="6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lang="en-US" sz="1800" kern="1200" dirty="0" smtClean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970213" indent="-344488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90000"/>
        <a:buFont typeface="Wingdings" pitchFamily="2" charset="2"/>
        <a:buChar char=""/>
        <a:defRPr lang="en-US" sz="1800" kern="1200" dirty="0" smtClean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3313113" indent="-344488" algn="l" defTabSz="914400" rtl="0" eaLnBrk="1" latinLnBrk="0" hangingPunct="1">
        <a:spcBef>
          <a:spcPts val="6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lang="en-US" sz="1800" kern="1200" dirty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Comité du programme académique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Comité du programme 2 décembre 2016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87381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PABP – Questionnaire 2016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85% des résidents considèrent que PABP stimulent leur réflexion sur leur propre apprentissage</a:t>
            </a:r>
          </a:p>
          <a:p>
            <a:r>
              <a:rPr lang="fr-FR" dirty="0"/>
              <a:t>P</a:t>
            </a:r>
            <a:r>
              <a:rPr lang="fr-FR" dirty="0" smtClean="0"/>
              <a:t>resque </a:t>
            </a:r>
            <a:r>
              <a:rPr lang="fr-FR" dirty="0"/>
              <a:t>tous les résidents (93%) estiment que les ateliers stimulent leur réflexion sur </a:t>
            </a:r>
            <a:r>
              <a:rPr lang="fr-FR" dirty="0" smtClean="0"/>
              <a:t>leur </a:t>
            </a:r>
            <a:r>
              <a:rPr lang="fr-FR" dirty="0"/>
              <a:t>pratique </a:t>
            </a:r>
            <a:r>
              <a:rPr lang="fr-FR" dirty="0" smtClean="0"/>
              <a:t>clinique</a:t>
            </a:r>
          </a:p>
          <a:p>
            <a:r>
              <a:rPr lang="fr-FR" dirty="0"/>
              <a:t>Près  des  trois  quarts  des  résidents  estiment que  les  objectifs  d’apprentissage  ont été  </a:t>
            </a:r>
            <a:r>
              <a:rPr lang="fr-FR" dirty="0" smtClean="0"/>
              <a:t>très souvent </a:t>
            </a:r>
            <a:r>
              <a:rPr lang="fr-FR" dirty="0"/>
              <a:t>ou toujours  </a:t>
            </a:r>
            <a:r>
              <a:rPr lang="fr-FR" dirty="0" smtClean="0"/>
              <a:t>atteints </a:t>
            </a:r>
            <a:r>
              <a:rPr lang="fr-FR" dirty="0"/>
              <a:t>(74%</a:t>
            </a:r>
            <a:r>
              <a:rPr lang="fr-FR" dirty="0" smtClean="0"/>
              <a:t>)</a:t>
            </a:r>
          </a:p>
          <a:p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680307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PABP – Questionnaire 2016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781503" y="2133600"/>
            <a:ext cx="7076747" cy="4514083"/>
          </a:xfrm>
        </p:spPr>
        <p:txBody>
          <a:bodyPr>
            <a:normAutofit lnSpcReduction="10000"/>
          </a:bodyPr>
          <a:lstStyle/>
          <a:p>
            <a:r>
              <a:rPr lang="fr-FR" dirty="0" smtClean="0"/>
              <a:t>Les ateliers </a:t>
            </a:r>
            <a:r>
              <a:rPr lang="fr-FR" dirty="0"/>
              <a:t>permettent à la plupart des résidents </a:t>
            </a:r>
            <a:r>
              <a:rPr lang="fr-FR" dirty="0" smtClean="0"/>
              <a:t>d’identifier des </a:t>
            </a:r>
            <a:r>
              <a:rPr lang="fr-FR" dirty="0"/>
              <a:t>changements à apporter  à leur </a:t>
            </a:r>
            <a:r>
              <a:rPr lang="fr-FR" dirty="0" smtClean="0"/>
              <a:t>pratique</a:t>
            </a:r>
            <a:endParaRPr lang="fr-FR" dirty="0"/>
          </a:p>
          <a:p>
            <a:pPr lvl="1"/>
            <a:r>
              <a:rPr lang="fr-FR" dirty="0" smtClean="0"/>
              <a:t>94</a:t>
            </a:r>
            <a:r>
              <a:rPr lang="fr-FR" dirty="0"/>
              <a:t>% des résidents ont </a:t>
            </a:r>
            <a:r>
              <a:rPr lang="fr-FR" dirty="0" smtClean="0"/>
              <a:t>répondu affirmativement </a:t>
            </a:r>
            <a:r>
              <a:rPr lang="fr-FR" dirty="0"/>
              <a:t>à cette </a:t>
            </a:r>
            <a:r>
              <a:rPr lang="fr-FR" dirty="0" smtClean="0"/>
              <a:t>question</a:t>
            </a:r>
          </a:p>
          <a:p>
            <a:r>
              <a:rPr lang="fr-FR" dirty="0"/>
              <a:t>Presque tous les résidents mettent en application les changements identifiés lors des </a:t>
            </a:r>
            <a:r>
              <a:rPr lang="fr-FR" dirty="0" smtClean="0"/>
              <a:t>PABP (</a:t>
            </a:r>
            <a:r>
              <a:rPr lang="fr-FR" dirty="0"/>
              <a:t>99%</a:t>
            </a:r>
            <a:r>
              <a:rPr lang="fr-FR" dirty="0" smtClean="0"/>
              <a:t>)</a:t>
            </a:r>
          </a:p>
          <a:p>
            <a:r>
              <a:rPr lang="fr-FR" dirty="0"/>
              <a:t>Le niveau de satisfaction à l’égard des PABP est très variable</a:t>
            </a:r>
          </a:p>
          <a:p>
            <a:pPr lvl="1"/>
            <a:r>
              <a:rPr lang="fr-FR" dirty="0"/>
              <a:t>44% des résidents ont indiqué un niveau de satisfaction de 7 et plus (échelle de 1-10)</a:t>
            </a:r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031597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Avenir des PABP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Proposition unanime des membres présents de garder les PABP</a:t>
            </a:r>
          </a:p>
          <a:p>
            <a:r>
              <a:rPr lang="fr-FR" dirty="0" smtClean="0"/>
              <a:t>Satisfaction nettement améliorée lorsque</a:t>
            </a:r>
          </a:p>
          <a:p>
            <a:pPr lvl="1"/>
            <a:r>
              <a:rPr lang="fr-FR" dirty="0" smtClean="0"/>
              <a:t>Module récent</a:t>
            </a:r>
          </a:p>
          <a:p>
            <a:pPr lvl="1"/>
            <a:r>
              <a:rPr lang="fr-FR" dirty="0" smtClean="0"/>
              <a:t>Participation des professionnels de la santé</a:t>
            </a:r>
          </a:p>
          <a:p>
            <a:pPr lvl="1"/>
            <a:r>
              <a:rPr lang="fr-FR" dirty="0" smtClean="0"/>
              <a:t>Facilitateur formé</a:t>
            </a:r>
          </a:p>
          <a:p>
            <a:pPr lvl="1"/>
            <a:r>
              <a:rPr lang="fr-FR" dirty="0" smtClean="0"/>
              <a:t>Compléments d’informations et « cas apportés » par le résident désigné et/ou le facilitateur</a:t>
            </a:r>
          </a:p>
        </p:txBody>
      </p:sp>
    </p:spTree>
    <p:extLst>
      <p:ext uri="{BB962C8B-B14F-4D97-AF65-F5344CB8AC3E}">
        <p14:creationId xmlns:p14="http://schemas.microsoft.com/office/powerpoint/2010/main" val="22366832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Les DCC…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Marché noir actuellement…</a:t>
            </a:r>
          </a:p>
          <a:p>
            <a:r>
              <a:rPr lang="fr-FR" dirty="0" smtClean="0"/>
              <a:t>50 DCC</a:t>
            </a:r>
          </a:p>
          <a:p>
            <a:r>
              <a:rPr lang="fr-FR" dirty="0" smtClean="0"/>
              <a:t>Ouverture à partager les DCC</a:t>
            </a:r>
          </a:p>
          <a:p>
            <a:r>
              <a:rPr lang="fr-FR" dirty="0" smtClean="0"/>
              <a:t>MAJ 25 par année, participation requise si partage des DCC</a:t>
            </a:r>
          </a:p>
          <a:p>
            <a:r>
              <a:rPr lang="fr-FR" dirty="0" smtClean="0"/>
              <a:t>Liste des 99 sujets prioritaires</a:t>
            </a:r>
          </a:p>
        </p:txBody>
      </p:sp>
    </p:spTree>
    <p:extLst>
      <p:ext uri="{BB962C8B-B14F-4D97-AF65-F5344CB8AC3E}">
        <p14:creationId xmlns:p14="http://schemas.microsoft.com/office/powerpoint/2010/main" val="25895989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Les journées académiques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Un nouveau responsable, Dr Guillaume </a:t>
            </a:r>
            <a:r>
              <a:rPr lang="fr-FR" dirty="0" err="1" smtClean="0"/>
              <a:t>Voghel</a:t>
            </a:r>
            <a:endParaRPr lang="fr-FR" dirty="0" smtClean="0"/>
          </a:p>
          <a:p>
            <a:r>
              <a:rPr lang="fr-FR" dirty="0" smtClean="0"/>
              <a:t>Un programme avec des nouveautés, globalement apprécié</a:t>
            </a:r>
          </a:p>
          <a:p>
            <a:pPr lvl="1"/>
            <a:r>
              <a:rPr lang="fr-FR" dirty="0" smtClean="0"/>
              <a:t>Ajustements à apporter pour certaines journées</a:t>
            </a:r>
          </a:p>
          <a:p>
            <a:pPr lvl="1"/>
            <a:r>
              <a:rPr lang="fr-FR" dirty="0" smtClean="0"/>
              <a:t>Problème d’assiduité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861492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GUIDE DU PROGRAMME ACADÉMIQUE!</a:t>
            </a:r>
            <a:endParaRPr lang="fr-FR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001278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Spectrum">
  <a:themeElements>
    <a:clrScheme name="Spectrum">
      <a:dk1>
        <a:sysClr val="windowText" lastClr="000000"/>
      </a:dk1>
      <a:lt1>
        <a:sysClr val="window" lastClr="FFFFFF"/>
      </a:lt1>
      <a:dk2>
        <a:srgbClr val="252731"/>
      </a:dk2>
      <a:lt2>
        <a:srgbClr val="EAE7E4"/>
      </a:lt2>
      <a:accent1>
        <a:srgbClr val="990000"/>
      </a:accent1>
      <a:accent2>
        <a:srgbClr val="FF6600"/>
      </a:accent2>
      <a:accent3>
        <a:srgbClr val="FFBA00"/>
      </a:accent3>
      <a:accent4>
        <a:srgbClr val="99CC00"/>
      </a:accent4>
      <a:accent5>
        <a:srgbClr val="528A02"/>
      </a:accent5>
      <a:accent6>
        <a:srgbClr val="333333"/>
      </a:accent6>
      <a:hlink>
        <a:srgbClr val="660000"/>
      </a:hlink>
      <a:folHlink>
        <a:srgbClr val="CC3300"/>
      </a:folHlink>
    </a:clrScheme>
    <a:fontScheme name="Spectrum">
      <a:majorFont>
        <a:latin typeface="Corbel"/>
        <a:ea typeface=""/>
        <a:cs typeface=""/>
        <a:font script="Jpan" typeface="ＭＳ ゴシック"/>
        <a:font script="Hans" typeface="宋体"/>
        <a:font script="Hant" typeface="新細明體"/>
      </a:majorFont>
      <a:minorFont>
        <a:latin typeface="Calibri"/>
        <a:ea typeface=""/>
        <a:cs typeface=""/>
        <a:font script="Jpan" typeface="ＭＳ ゴシック"/>
        <a:font script="Hans" typeface="宋体"/>
        <a:font script="Hant" typeface="新細明體"/>
      </a:minorFont>
    </a:fontScheme>
    <a:fmtScheme name="Spectrum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70000"/>
                <a:satMod val="150000"/>
              </a:schemeClr>
            </a:gs>
            <a:gs pos="100000">
              <a:schemeClr val="phClr">
                <a:tint val="95000"/>
                <a:satMod val="1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95000"/>
                <a:shade val="70000"/>
                <a:satMod val="150000"/>
              </a:schemeClr>
            </a:gs>
            <a:gs pos="100000">
              <a:schemeClr val="phClr">
                <a:tint val="100000"/>
                <a:shade val="100000"/>
                <a:satMod val="150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6600000" sx="101000" sy="101000" rotWithShape="0">
              <a:srgbClr val="000000">
                <a:alpha val="75000"/>
              </a:srgbClr>
            </a:outerShdw>
          </a:effectLst>
        </a:effectStyle>
        <a:effectStyle>
          <a:effectLst>
            <a:outerShdw blurRad="50800" dir="5400000" sx="105000" sy="105000" algn="ctr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4800000"/>
            </a:lightRig>
          </a:scene3d>
          <a:sp3d prstMaterial="matte">
            <a:bevelT w="63500" h="50800" prst="angle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Spectrum.thmx</Template>
  <TotalTime>55</TotalTime>
  <Words>239</Words>
  <Application>Microsoft Macintosh PowerPoint</Application>
  <PresentationFormat>Présentation à l'écran (4:3)</PresentationFormat>
  <Paragraphs>33</Paragraphs>
  <Slides>7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8" baseType="lpstr">
      <vt:lpstr>Spectrum</vt:lpstr>
      <vt:lpstr>Comité du programme académique</vt:lpstr>
      <vt:lpstr>PABP – Questionnaire 2016</vt:lpstr>
      <vt:lpstr>PABP – Questionnaire 2016</vt:lpstr>
      <vt:lpstr>Avenir des PABP</vt:lpstr>
      <vt:lpstr>Les DCC…</vt:lpstr>
      <vt:lpstr>Les journées académiques</vt:lpstr>
      <vt:lpstr>GUIDE DU PROGRAMME ACADÉMIQUE!</vt:lpstr>
    </vt:vector>
  </TitlesOfParts>
  <Company>UdeM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Comité du programme académique</dc:title>
  <dc:creator>Isabelle Tardif</dc:creator>
  <cp:lastModifiedBy>Isabelle Tardif</cp:lastModifiedBy>
  <cp:revision>7</cp:revision>
  <dcterms:created xsi:type="dcterms:W3CDTF">2016-12-02T01:53:03Z</dcterms:created>
  <dcterms:modified xsi:type="dcterms:W3CDTF">2016-12-02T02:48:41Z</dcterms:modified>
</cp:coreProperties>
</file>