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152"/>
  </p:notesMasterIdLst>
  <p:sldIdLst>
    <p:sldId id="256" r:id="rId2"/>
    <p:sldId id="506" r:id="rId3"/>
    <p:sldId id="257" r:id="rId4"/>
    <p:sldId id="491" r:id="rId5"/>
    <p:sldId id="267" r:id="rId6"/>
    <p:sldId id="258" r:id="rId7"/>
    <p:sldId id="278" r:id="rId8"/>
    <p:sldId id="351" r:id="rId9"/>
    <p:sldId id="350" r:id="rId10"/>
    <p:sldId id="301" r:id="rId11"/>
    <p:sldId id="302" r:id="rId12"/>
    <p:sldId id="353" r:id="rId13"/>
    <p:sldId id="354" r:id="rId14"/>
    <p:sldId id="272" r:id="rId15"/>
    <p:sldId id="355" r:id="rId16"/>
    <p:sldId id="356" r:id="rId17"/>
    <p:sldId id="357" r:id="rId18"/>
    <p:sldId id="358" r:id="rId19"/>
    <p:sldId id="304" r:id="rId20"/>
    <p:sldId id="362" r:id="rId21"/>
    <p:sldId id="363" r:id="rId22"/>
    <p:sldId id="490" r:id="rId23"/>
    <p:sldId id="489" r:id="rId24"/>
    <p:sldId id="395" r:id="rId25"/>
    <p:sldId id="389" r:id="rId26"/>
    <p:sldId id="390" r:id="rId27"/>
    <p:sldId id="391" r:id="rId28"/>
    <p:sldId id="486" r:id="rId29"/>
    <p:sldId id="487" r:id="rId30"/>
    <p:sldId id="450" r:id="rId31"/>
    <p:sldId id="485" r:id="rId32"/>
    <p:sldId id="396" r:id="rId33"/>
    <p:sldId id="402" r:id="rId34"/>
    <p:sldId id="397" r:id="rId35"/>
    <p:sldId id="429" r:id="rId36"/>
    <p:sldId id="428" r:id="rId37"/>
    <p:sldId id="424" r:id="rId38"/>
    <p:sldId id="447" r:id="rId39"/>
    <p:sldId id="501" r:id="rId40"/>
    <p:sldId id="502" r:id="rId41"/>
    <p:sldId id="503" r:id="rId42"/>
    <p:sldId id="504" r:id="rId43"/>
    <p:sldId id="505" r:id="rId44"/>
    <p:sldId id="440" r:id="rId45"/>
    <p:sldId id="443" r:id="rId46"/>
    <p:sldId id="444" r:id="rId47"/>
    <p:sldId id="448" r:id="rId48"/>
    <p:sldId id="445" r:id="rId49"/>
    <p:sldId id="446" r:id="rId50"/>
    <p:sldId id="441" r:id="rId51"/>
    <p:sldId id="399" r:id="rId52"/>
    <p:sldId id="400" r:id="rId53"/>
    <p:sldId id="401" r:id="rId54"/>
    <p:sldId id="430" r:id="rId55"/>
    <p:sldId id="398" r:id="rId56"/>
    <p:sldId id="392" r:id="rId57"/>
    <p:sldId id="403" r:id="rId58"/>
    <p:sldId id="404" r:id="rId59"/>
    <p:sldId id="405" r:id="rId60"/>
    <p:sldId id="406" r:id="rId61"/>
    <p:sldId id="407" r:id="rId62"/>
    <p:sldId id="393" r:id="rId63"/>
    <p:sldId id="408" r:id="rId64"/>
    <p:sldId id="394" r:id="rId65"/>
    <p:sldId id="409" r:id="rId66"/>
    <p:sldId id="431" r:id="rId67"/>
    <p:sldId id="415" r:id="rId68"/>
    <p:sldId id="416" r:id="rId69"/>
    <p:sldId id="410" r:id="rId70"/>
    <p:sldId id="417" r:id="rId71"/>
    <p:sldId id="418" r:id="rId72"/>
    <p:sldId id="419" r:id="rId73"/>
    <p:sldId id="420" r:id="rId74"/>
    <p:sldId id="421" r:id="rId75"/>
    <p:sldId id="422" r:id="rId76"/>
    <p:sldId id="423" r:id="rId77"/>
    <p:sldId id="367" r:id="rId78"/>
    <p:sldId id="427" r:id="rId79"/>
    <p:sldId id="456" r:id="rId80"/>
    <p:sldId id="455" r:id="rId81"/>
    <p:sldId id="359" r:id="rId82"/>
    <p:sldId id="374" r:id="rId83"/>
    <p:sldId id="369" r:id="rId84"/>
    <p:sldId id="442" r:id="rId85"/>
    <p:sldId id="368" r:id="rId86"/>
    <p:sldId id="382" r:id="rId87"/>
    <p:sldId id="373" r:id="rId88"/>
    <p:sldId id="437" r:id="rId89"/>
    <p:sldId id="438" r:id="rId90"/>
    <p:sldId id="439" r:id="rId91"/>
    <p:sldId id="451" r:id="rId92"/>
    <p:sldId id="452" r:id="rId93"/>
    <p:sldId id="453" r:id="rId94"/>
    <p:sldId id="492" r:id="rId95"/>
    <p:sldId id="493" r:id="rId96"/>
    <p:sldId id="494" r:id="rId97"/>
    <p:sldId id="495" r:id="rId98"/>
    <p:sldId id="496" r:id="rId99"/>
    <p:sldId id="497" r:id="rId100"/>
    <p:sldId id="498" r:id="rId101"/>
    <p:sldId id="292" r:id="rId102"/>
    <p:sldId id="296" r:id="rId103"/>
    <p:sldId id="297" r:id="rId104"/>
    <p:sldId id="298" r:id="rId105"/>
    <p:sldId id="339" r:id="rId106"/>
    <p:sldId id="483" r:id="rId107"/>
    <p:sldId id="499" r:id="rId108"/>
    <p:sldId id="458" r:id="rId109"/>
    <p:sldId id="459" r:id="rId110"/>
    <p:sldId id="460" r:id="rId111"/>
    <p:sldId id="340" r:id="rId112"/>
    <p:sldId id="500" r:id="rId113"/>
    <p:sldId id="313" r:id="rId114"/>
    <p:sldId id="349" r:id="rId115"/>
    <p:sldId id="462" r:id="rId116"/>
    <p:sldId id="461" r:id="rId117"/>
    <p:sldId id="346" r:id="rId118"/>
    <p:sldId id="463" r:id="rId119"/>
    <p:sldId id="342" r:id="rId120"/>
    <p:sldId id="464" r:id="rId121"/>
    <p:sldId id="465" r:id="rId122"/>
    <p:sldId id="466" r:id="rId123"/>
    <p:sldId id="467" r:id="rId124"/>
    <p:sldId id="473" r:id="rId125"/>
    <p:sldId id="470" r:id="rId126"/>
    <p:sldId id="471" r:id="rId127"/>
    <p:sldId id="474" r:id="rId128"/>
    <p:sldId id="475" r:id="rId129"/>
    <p:sldId id="472" r:id="rId130"/>
    <p:sldId id="468" r:id="rId131"/>
    <p:sldId id="469" r:id="rId132"/>
    <p:sldId id="476" r:id="rId133"/>
    <p:sldId id="343" r:id="rId134"/>
    <p:sldId id="344" r:id="rId135"/>
    <p:sldId id="345" r:id="rId136"/>
    <p:sldId id="477" r:id="rId137"/>
    <p:sldId id="479" r:id="rId138"/>
    <p:sldId id="478" r:id="rId139"/>
    <p:sldId id="480" r:id="rId140"/>
    <p:sldId id="481" r:id="rId141"/>
    <p:sldId id="482" r:id="rId142"/>
    <p:sldId id="341" r:id="rId143"/>
    <p:sldId id="314" r:id="rId144"/>
    <p:sldId id="316" r:id="rId145"/>
    <p:sldId id="315" r:id="rId146"/>
    <p:sldId id="317" r:id="rId147"/>
    <p:sldId id="484" r:id="rId148"/>
    <p:sldId id="318" r:id="rId149"/>
    <p:sldId id="319" r:id="rId150"/>
    <p:sldId id="320" r:id="rId151"/>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18"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fr-CA"/>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fr-CA"/>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CA" altLang="fr-FR" smtClean="0"/>
              <a:t>Cliquez pour modifier les styles du texte du masque</a:t>
            </a:r>
          </a:p>
          <a:p>
            <a:pPr lvl="1"/>
            <a:r>
              <a:rPr lang="fr-CA" altLang="fr-FR" smtClean="0"/>
              <a:t>Deuxième niveau</a:t>
            </a:r>
          </a:p>
          <a:p>
            <a:pPr lvl="2"/>
            <a:r>
              <a:rPr lang="fr-CA" altLang="fr-FR" smtClean="0"/>
              <a:t>Troisième niveau</a:t>
            </a:r>
          </a:p>
          <a:p>
            <a:pPr lvl="3"/>
            <a:r>
              <a:rPr lang="fr-CA" altLang="fr-FR" smtClean="0"/>
              <a:t>Quatrième niveau</a:t>
            </a:r>
          </a:p>
          <a:p>
            <a:pPr lvl="4"/>
            <a:r>
              <a:rPr lang="fr-CA" altLang="fr-FR" smtClean="0"/>
              <a:t>Cinquième niveau</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fr-CA"/>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171AF3F7-13B2-4992-9C8F-7A0C3C698323}" type="slidenum">
              <a:rPr lang="fr-CA" altLang="fr-FR"/>
              <a:pPr/>
              <a:t>‹N°›</a:t>
            </a:fld>
            <a:endParaRPr lang="fr-CA" altLang="fr-FR"/>
          </a:p>
        </p:txBody>
      </p:sp>
    </p:spTree>
    <p:extLst>
      <p:ext uri="{BB962C8B-B14F-4D97-AF65-F5344CB8AC3E}">
        <p14:creationId xmlns:p14="http://schemas.microsoft.com/office/powerpoint/2010/main" val="1192542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89CF06-679E-4CE3-A139-C795F3C95A92}" type="slidenum">
              <a:rPr lang="fr-CA" altLang="fr-FR" sz="1200"/>
              <a:pPr eaLnBrk="1" hangingPunct="1"/>
              <a:t>9</a:t>
            </a:fld>
            <a:endParaRPr lang="fr-CA" altLang="fr-FR" sz="1200"/>
          </a:p>
        </p:txBody>
      </p:sp>
      <p:sp>
        <p:nvSpPr>
          <p:cNvPr id="22530" name="Rectangle 2"/>
          <p:cNvSpPr>
            <a:spLocks noGrp="1" noRot="1" noChangeAspect="1" noChangeArrowheads="1" noTextEdit="1"/>
          </p:cNvSpPr>
          <p:nvPr>
            <p:ph type="sldImg"/>
          </p:nvPr>
        </p:nvSpPr>
        <p:spPr>
          <a:xfrm>
            <a:off x="1144588" y="685800"/>
            <a:ext cx="4572000" cy="3429000"/>
          </a:xfrm>
          <a:ln/>
        </p:spPr>
      </p:sp>
      <p:sp>
        <p:nvSpPr>
          <p:cNvPr id="22531"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mtClean="0">
                <a:latin typeface="Arial" pitchFamily="34" charset="0"/>
                <a:ea typeface="ＭＳ Ｐゴシック" pitchFamily="34" charset="-128"/>
              </a:rPr>
              <a:t>Note the central location of red blood cells and the peripheral margination of platelets.   This radial distribution of cells results from a fluid dynamic effect called rheophoresis.  The location of plasma and platelets at the vessel surface is important for efficient repair of the vessel injury.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221C615-11B2-4463-A7E9-1B8CB6A28131}" type="slidenum">
              <a:rPr lang="fr-FR" altLang="fr-FR" sz="1200"/>
              <a:pPr eaLnBrk="1" hangingPunct="1"/>
              <a:t>86</a:t>
            </a:fld>
            <a:endParaRPr lang="fr-FR" altLang="fr-FR" sz="1200"/>
          </a:p>
        </p:txBody>
      </p:sp>
      <p:sp>
        <p:nvSpPr>
          <p:cNvPr id="102402"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E89CAFB-0E8D-4346-B411-4F50924F5389}" type="slidenum">
              <a:rPr lang="fr-CA" altLang="fr-FR" sz="1200"/>
              <a:pPr eaLnBrk="1" hangingPunct="1"/>
              <a:t>102</a:t>
            </a:fld>
            <a:endParaRPr lang="fr-CA" altLang="fr-FR" sz="1200"/>
          </a:p>
        </p:txBody>
      </p:sp>
      <p:sp>
        <p:nvSpPr>
          <p:cNvPr id="1198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51203" name="Text Box 3"/>
          <p:cNvSpPr txBox="1">
            <a:spLocks noGrp="1" noChangeArrowheads="1"/>
          </p:cNvSpPr>
          <p:nvPr>
            <p:ph type="body"/>
          </p:nvPr>
        </p:nvSpPr>
        <p:spPr>
          <a:xfrm>
            <a:off x="685800" y="4343400"/>
            <a:ext cx="5484813" cy="4208463"/>
          </a:xfrm>
          <a:ln/>
        </p:spPr>
        <p:txBody>
          <a:bodyPr wrap="none" anchor="ctr"/>
          <a:lstStyle/>
          <a:p>
            <a:pPr eaLnBrk="1" hangingPunct="1">
              <a:defRPr/>
            </a:pPr>
            <a:endParaRPr lang="fr-FR"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B7818DD-DFA7-40B5-A27B-3728781102C8}" type="slidenum">
              <a:rPr lang="fr-CA" altLang="fr-FR" sz="1200"/>
              <a:pPr eaLnBrk="1" hangingPunct="1"/>
              <a:t>103</a:t>
            </a:fld>
            <a:endParaRPr lang="fr-CA" altLang="fr-FR" sz="1200"/>
          </a:p>
        </p:txBody>
      </p:sp>
      <p:sp>
        <p:nvSpPr>
          <p:cNvPr id="12185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53251" name="Text Box 3"/>
          <p:cNvSpPr txBox="1">
            <a:spLocks noGrp="1" noChangeArrowheads="1"/>
          </p:cNvSpPr>
          <p:nvPr>
            <p:ph type="body"/>
          </p:nvPr>
        </p:nvSpPr>
        <p:spPr>
          <a:xfrm>
            <a:off x="685800" y="4343400"/>
            <a:ext cx="5484813" cy="4208463"/>
          </a:xfrm>
          <a:ln/>
        </p:spPr>
        <p:txBody>
          <a:bodyPr wrap="none" anchor="ctr"/>
          <a:lstStyle/>
          <a:p>
            <a:pPr eaLnBrk="1" hangingPunct="1">
              <a:defRPr/>
            </a:pPr>
            <a:endParaRPr lang="fr-FR"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50BEEC8-78F5-43DB-A51B-AA24235A9AA7}" type="slidenum">
              <a:rPr lang="fr-CA" altLang="fr-FR" sz="1200"/>
              <a:pPr eaLnBrk="1" hangingPunct="1"/>
              <a:t>104</a:t>
            </a:fld>
            <a:endParaRPr lang="fr-CA" altLang="fr-FR" sz="1200"/>
          </a:p>
        </p:txBody>
      </p:sp>
      <p:sp>
        <p:nvSpPr>
          <p:cNvPr id="123907"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123908" name="Text Box 3"/>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Arial" pitchFamily="34" charset="0"/>
                <a:ea typeface="ＭＳ Ｐゴシック" pitchFamily="34" charset="-128"/>
              </a:rPr>
              <a:t>Fixation héparine à l’ATIII =&gt; changement conformationnelle qui la rend active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Arial" pitchFamily="34" charset="0"/>
                <a:ea typeface="ＭＳ Ｐゴシック" pitchFamily="34" charset="-128"/>
              </a:rPr>
              <a:t>Pas d’activité anti-IIa en dessous de 18 saccharides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Espace réservé du numéro de diapositiv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8D0523B-7396-4AC8-B133-450812F76EB6}" type="slidenum">
              <a:rPr lang="fr-CA" altLang="fr-FR" sz="1200"/>
              <a:pPr eaLnBrk="1" hangingPunct="1"/>
              <a:t>114</a:t>
            </a:fld>
            <a:endParaRPr lang="fr-CA" altLang="fr-FR" sz="1200"/>
          </a:p>
        </p:txBody>
      </p:sp>
      <p:sp>
        <p:nvSpPr>
          <p:cNvPr id="135170" name="Espace réservé de l'image des diapositives 1"/>
          <p:cNvSpPr>
            <a:spLocks noGrp="1" noRot="1" noChangeAspect="1" noTextEdit="1"/>
          </p:cNvSpPr>
          <p:nvPr>
            <p:ph type="sldImg"/>
          </p:nvPr>
        </p:nvSpPr>
        <p:spPr>
          <a:ln/>
        </p:spPr>
      </p:sp>
      <p:sp>
        <p:nvSpPr>
          <p:cNvPr id="114691" name="Espace réservé des commentaires 2"/>
          <p:cNvSpPr>
            <a:spLocks noGrp="1"/>
          </p:cNvSpPr>
          <p:nvPr>
            <p:ph type="body" idx="1"/>
          </p:nvPr>
        </p:nvSpPr>
        <p:spPr/>
        <p:txBody>
          <a:bodyPr/>
          <a:lstStyle/>
          <a:p>
            <a:pPr defTabSz="457200" eaLnBrk="1" hangingPunct="1">
              <a:spcBef>
                <a:spcPct val="0"/>
              </a:spcBef>
              <a:defRPr/>
            </a:pPr>
            <a:endParaRPr lang="fr-FR" smtClean="0">
              <a:cs typeface="+mn-cs"/>
            </a:endParaRPr>
          </a:p>
        </p:txBody>
      </p:sp>
      <p:sp>
        <p:nvSpPr>
          <p:cNvPr id="13517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B4AA0EC-36D7-4FE4-A846-D13DA8586C3A}" type="slidenum">
              <a:rPr lang="fr-FR" altLang="fr-FR" sz="1200">
                <a:latin typeface="Calibri" pitchFamily="34" charset="0"/>
              </a:rPr>
              <a:pPr algn="r" eaLnBrk="1" hangingPunct="1"/>
              <a:t>114</a:t>
            </a:fld>
            <a:endParaRPr lang="fr-FR" altLang="fr-F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CA" smtClean="0"/>
              <a:t>Cliquez et modifiez le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CA" smtClean="0"/>
              <a:t>Cliquez pour modifier le style des sous-titres du masque</a:t>
            </a:r>
            <a:endParaRPr lang="en-US" dirty="0"/>
          </a:p>
        </p:txBody>
      </p:sp>
      <p:sp>
        <p:nvSpPr>
          <p:cNvPr id="6" name="Date Placeholder 3"/>
          <p:cNvSpPr>
            <a:spLocks noGrp="1"/>
          </p:cNvSpPr>
          <p:nvPr>
            <p:ph type="dt" sz="half" idx="10"/>
          </p:nvPr>
        </p:nvSpPr>
        <p:spPr/>
        <p:txBody>
          <a:bodyPr/>
          <a:lstStyle>
            <a:lvl1pPr>
              <a:defRPr/>
            </a:lvl1pPr>
          </a:lstStyle>
          <a:p>
            <a:pPr>
              <a:defRPr/>
            </a:pPr>
            <a:endParaRPr lang="fr-CA"/>
          </a:p>
        </p:txBody>
      </p:sp>
      <p:sp>
        <p:nvSpPr>
          <p:cNvPr id="7" name="Footer Placeholder 4"/>
          <p:cNvSpPr>
            <a:spLocks noGrp="1"/>
          </p:cNvSpPr>
          <p:nvPr>
            <p:ph type="ftr" sz="quarter" idx="11"/>
          </p:nvPr>
        </p:nvSpPr>
        <p:spPr/>
        <p:txBody>
          <a:bodyPr/>
          <a:lstStyle>
            <a:lvl1pPr>
              <a:defRPr/>
            </a:lvl1pPr>
          </a:lstStyle>
          <a:p>
            <a:pPr>
              <a:defRPr/>
            </a:pPr>
            <a:endParaRPr lang="fr-CA"/>
          </a:p>
        </p:txBody>
      </p:sp>
      <p:sp>
        <p:nvSpPr>
          <p:cNvPr id="8" name="Slide Number Placeholder 5"/>
          <p:cNvSpPr>
            <a:spLocks noGrp="1"/>
          </p:cNvSpPr>
          <p:nvPr>
            <p:ph type="sldNum" sz="quarter" idx="12"/>
          </p:nvPr>
        </p:nvSpPr>
        <p:spPr/>
        <p:txBody>
          <a:bodyPr/>
          <a:lstStyle>
            <a:lvl1pPr>
              <a:defRPr/>
            </a:lvl1pPr>
          </a:lstStyle>
          <a:p>
            <a:fld id="{F9EBA08C-ED1F-4D3D-AB54-9904B9F57D2B}" type="slidenum">
              <a:rPr lang="fr-CA" altLang="fr-FR"/>
              <a:pPr/>
              <a:t>‹N°›</a:t>
            </a:fld>
            <a:endParaRPr lang="fr-CA" altLang="fr-FR"/>
          </a:p>
        </p:txBody>
      </p:sp>
    </p:spTree>
    <p:extLst>
      <p:ext uri="{BB962C8B-B14F-4D97-AF65-F5344CB8AC3E}">
        <p14:creationId xmlns:p14="http://schemas.microsoft.com/office/powerpoint/2010/main" val="248058714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a:ln/>
        </p:spPr>
        <p:txBody>
          <a:bodyPr/>
          <a:lstStyle>
            <a:lvl1pPr>
              <a:defRPr/>
            </a:lvl1pPr>
          </a:lstStyle>
          <a:p>
            <a:fld id="{BF134A87-BBE7-4E83-ADA2-5334BB648879}" type="slidenum">
              <a:rPr lang="fr-CA" altLang="fr-FR"/>
              <a:pPr/>
              <a:t>‹N°›</a:t>
            </a:fld>
            <a:endParaRPr lang="fr-CA" altLang="fr-FR"/>
          </a:p>
        </p:txBody>
      </p:sp>
    </p:spTree>
    <p:extLst>
      <p:ext uri="{BB962C8B-B14F-4D97-AF65-F5344CB8AC3E}">
        <p14:creationId xmlns:p14="http://schemas.microsoft.com/office/powerpoint/2010/main" val="2275627853"/>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CA" smtClean="0"/>
              <a:t>Cliquez et modifiez le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a:ln/>
        </p:spPr>
        <p:txBody>
          <a:bodyPr/>
          <a:lstStyle>
            <a:lvl1pPr>
              <a:defRPr/>
            </a:lvl1pPr>
          </a:lstStyle>
          <a:p>
            <a:fld id="{9288C9F1-F768-473E-B8F6-AD92D7D62BD9}" type="slidenum">
              <a:rPr lang="fr-CA" altLang="fr-FR"/>
              <a:pPr/>
              <a:t>‹N°›</a:t>
            </a:fld>
            <a:endParaRPr lang="fr-CA" altLang="fr-FR"/>
          </a:p>
        </p:txBody>
      </p:sp>
    </p:spTree>
    <p:extLst>
      <p:ext uri="{BB962C8B-B14F-4D97-AF65-F5344CB8AC3E}">
        <p14:creationId xmlns:p14="http://schemas.microsoft.com/office/powerpoint/2010/main" val="691992821"/>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a:ln/>
        </p:spPr>
        <p:txBody>
          <a:bodyPr/>
          <a:lstStyle>
            <a:lvl1pPr>
              <a:defRPr/>
            </a:lvl1pPr>
          </a:lstStyle>
          <a:p>
            <a:fld id="{C44AE0EF-0479-4732-8E47-D9D6D5EE9930}" type="slidenum">
              <a:rPr lang="fr-CA" altLang="fr-FR"/>
              <a:pPr/>
              <a:t>‹N°›</a:t>
            </a:fld>
            <a:endParaRPr lang="fr-CA" altLang="fr-FR"/>
          </a:p>
        </p:txBody>
      </p:sp>
    </p:spTree>
    <p:extLst>
      <p:ext uri="{BB962C8B-B14F-4D97-AF65-F5344CB8AC3E}">
        <p14:creationId xmlns:p14="http://schemas.microsoft.com/office/powerpoint/2010/main" val="2854472821"/>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fr-CA" smtClean="0"/>
              <a:t>Cliquez et modifiez le titre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6" name="Date Placeholder 3"/>
          <p:cNvSpPr>
            <a:spLocks noGrp="1"/>
          </p:cNvSpPr>
          <p:nvPr>
            <p:ph type="dt" sz="half" idx="10"/>
          </p:nvPr>
        </p:nvSpPr>
        <p:spPr/>
        <p:txBody>
          <a:bodyPr/>
          <a:lstStyle>
            <a:lvl1pPr>
              <a:defRPr/>
            </a:lvl1pPr>
          </a:lstStyle>
          <a:p>
            <a:pPr>
              <a:defRPr/>
            </a:pPr>
            <a:endParaRPr lang="fr-CA"/>
          </a:p>
        </p:txBody>
      </p:sp>
      <p:sp>
        <p:nvSpPr>
          <p:cNvPr id="7" name="Footer Placeholder 4"/>
          <p:cNvSpPr>
            <a:spLocks noGrp="1"/>
          </p:cNvSpPr>
          <p:nvPr>
            <p:ph type="ftr" sz="quarter" idx="11"/>
          </p:nvPr>
        </p:nvSpPr>
        <p:spPr/>
        <p:txBody>
          <a:bodyPr/>
          <a:lstStyle>
            <a:lvl1pPr>
              <a:defRPr/>
            </a:lvl1pPr>
          </a:lstStyle>
          <a:p>
            <a:pPr>
              <a:defRPr/>
            </a:pPr>
            <a:endParaRPr lang="fr-CA"/>
          </a:p>
        </p:txBody>
      </p:sp>
      <p:sp>
        <p:nvSpPr>
          <p:cNvPr id="8" name="Slide Number Placeholder 5"/>
          <p:cNvSpPr>
            <a:spLocks noGrp="1"/>
          </p:cNvSpPr>
          <p:nvPr>
            <p:ph type="sldNum" sz="quarter" idx="12"/>
          </p:nvPr>
        </p:nvSpPr>
        <p:spPr/>
        <p:txBody>
          <a:bodyPr/>
          <a:lstStyle>
            <a:lvl1pPr>
              <a:defRPr/>
            </a:lvl1pPr>
          </a:lstStyle>
          <a:p>
            <a:fld id="{D0B16CE5-EDF3-449F-A6A1-9CA1057C3433}" type="slidenum">
              <a:rPr lang="fr-CA" altLang="fr-FR"/>
              <a:pPr/>
              <a:t>‹N°›</a:t>
            </a:fld>
            <a:endParaRPr lang="fr-CA" altLang="fr-FR"/>
          </a:p>
        </p:txBody>
      </p:sp>
    </p:spTree>
    <p:extLst>
      <p:ext uri="{BB962C8B-B14F-4D97-AF65-F5344CB8AC3E}">
        <p14:creationId xmlns:p14="http://schemas.microsoft.com/office/powerpoint/2010/main" val="2742082780"/>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8" name="Title 7"/>
          <p:cNvSpPr>
            <a:spLocks noGrp="1"/>
          </p:cNvSpPr>
          <p:nvPr>
            <p:ph type="title"/>
          </p:nvPr>
        </p:nvSpPr>
        <p:spPr/>
        <p:txBody>
          <a:bodyPr/>
          <a:lstStyle/>
          <a:p>
            <a:r>
              <a:rPr lang="fr-CA" smtClean="0"/>
              <a:t>Cliquez et modifiez le titre</a:t>
            </a:r>
            <a:endParaRPr lang="en-US"/>
          </a:p>
        </p:txBody>
      </p:sp>
      <p:sp>
        <p:nvSpPr>
          <p:cNvPr id="5" name="Date Placeholder 3"/>
          <p:cNvSpPr>
            <a:spLocks noGrp="1"/>
          </p:cNvSpPr>
          <p:nvPr>
            <p:ph type="dt" sz="half" idx="10"/>
          </p:nvPr>
        </p:nvSpPr>
        <p:spPr/>
        <p:txBody>
          <a:bodyPr/>
          <a:lstStyle>
            <a:lvl1pPr>
              <a:defRPr/>
            </a:lvl1pPr>
          </a:lstStyle>
          <a:p>
            <a:pPr>
              <a:defRPr/>
            </a:pPr>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a:ln/>
        </p:spPr>
        <p:txBody>
          <a:bodyPr/>
          <a:lstStyle>
            <a:lvl1pPr>
              <a:defRPr/>
            </a:lvl1pPr>
          </a:lstStyle>
          <a:p>
            <a:fld id="{D65B0E78-260F-4E0D-94B2-AA432C5CE6AD}" type="slidenum">
              <a:rPr lang="fr-CA" altLang="fr-FR"/>
              <a:pPr/>
              <a:t>‹N°›</a:t>
            </a:fld>
            <a:endParaRPr lang="fr-CA" altLang="fr-FR"/>
          </a:p>
        </p:txBody>
      </p:sp>
    </p:spTree>
    <p:extLst>
      <p:ext uri="{BB962C8B-B14F-4D97-AF65-F5344CB8AC3E}">
        <p14:creationId xmlns:p14="http://schemas.microsoft.com/office/powerpoint/2010/main" val="2320823440"/>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a:ln/>
        </p:spPr>
        <p:txBody>
          <a:bodyPr/>
          <a:lstStyle>
            <a:lvl1pPr>
              <a:defRPr/>
            </a:lvl1pPr>
          </a:lstStyle>
          <a:p>
            <a:fld id="{D5ECCDA5-5616-48ED-AAB7-95D96205FCB1}" type="slidenum">
              <a:rPr lang="fr-CA" altLang="fr-FR"/>
              <a:pPr/>
              <a:t>‹N°›</a:t>
            </a:fld>
            <a:endParaRPr lang="fr-CA" altLang="fr-FR"/>
          </a:p>
        </p:txBody>
      </p:sp>
    </p:spTree>
    <p:extLst>
      <p:ext uri="{BB962C8B-B14F-4D97-AF65-F5344CB8AC3E}">
        <p14:creationId xmlns:p14="http://schemas.microsoft.com/office/powerpoint/2010/main" val="2554963184"/>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3"/>
          <p:cNvSpPr>
            <a:spLocks noGrp="1"/>
          </p:cNvSpPr>
          <p:nvPr>
            <p:ph type="dt" sz="half" idx="10"/>
          </p:nvPr>
        </p:nvSpPr>
        <p:spPr/>
        <p:txBody>
          <a:bodyPr/>
          <a:lstStyle>
            <a:lvl1pPr>
              <a:defRPr/>
            </a:lvl1pPr>
          </a:lstStyle>
          <a:p>
            <a:pPr>
              <a:defRPr/>
            </a:pPr>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a:ln/>
        </p:spPr>
        <p:txBody>
          <a:bodyPr/>
          <a:lstStyle>
            <a:lvl1pPr>
              <a:defRPr/>
            </a:lvl1pPr>
          </a:lstStyle>
          <a:p>
            <a:fld id="{D5095285-3DE8-4B1B-B890-553080C06C3E}" type="slidenum">
              <a:rPr lang="fr-CA" altLang="fr-FR"/>
              <a:pPr/>
              <a:t>‹N°›</a:t>
            </a:fld>
            <a:endParaRPr lang="fr-CA" altLang="fr-FR"/>
          </a:p>
        </p:txBody>
      </p:sp>
    </p:spTree>
    <p:extLst>
      <p:ext uri="{BB962C8B-B14F-4D97-AF65-F5344CB8AC3E}">
        <p14:creationId xmlns:p14="http://schemas.microsoft.com/office/powerpoint/2010/main" val="4237374028"/>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a:ln/>
        </p:spPr>
        <p:txBody>
          <a:bodyPr/>
          <a:lstStyle>
            <a:lvl1pPr>
              <a:defRPr/>
            </a:lvl1pPr>
          </a:lstStyle>
          <a:p>
            <a:fld id="{CB8AB615-C24A-4255-BDBC-50E45565A5F1}" type="slidenum">
              <a:rPr lang="fr-CA" altLang="fr-FR"/>
              <a:pPr/>
              <a:t>‹N°›</a:t>
            </a:fld>
            <a:endParaRPr lang="fr-CA" altLang="fr-FR"/>
          </a:p>
        </p:txBody>
      </p:sp>
    </p:spTree>
    <p:extLst>
      <p:ext uri="{BB962C8B-B14F-4D97-AF65-F5344CB8AC3E}">
        <p14:creationId xmlns:p14="http://schemas.microsoft.com/office/powerpoint/2010/main" val="2468688611"/>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fr-CA" smtClean="0"/>
              <a:t>Cliquez et modifiez le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7" name="Date Placeholder 4"/>
          <p:cNvSpPr>
            <a:spLocks noGrp="1"/>
          </p:cNvSpPr>
          <p:nvPr>
            <p:ph type="dt" sz="half" idx="10"/>
          </p:nvPr>
        </p:nvSpPr>
        <p:spPr/>
        <p:txBody>
          <a:bodyPr/>
          <a:lstStyle>
            <a:lvl1pPr>
              <a:defRPr/>
            </a:lvl1pPr>
          </a:lstStyle>
          <a:p>
            <a:pPr>
              <a:defRPr/>
            </a:pPr>
            <a:endParaRPr lang="fr-CA"/>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fr-CA"/>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D772C33-A20E-4F5E-A282-91C06E0F9076}" type="slidenum">
              <a:rPr lang="fr-CA" altLang="fr-FR"/>
              <a:pPr/>
              <a:t>‹N°›</a:t>
            </a:fld>
            <a:endParaRPr lang="fr-CA" altLang="fr-FR"/>
          </a:p>
        </p:txBody>
      </p:sp>
    </p:spTree>
    <p:extLst>
      <p:ext uri="{BB962C8B-B14F-4D97-AF65-F5344CB8AC3E}">
        <p14:creationId xmlns:p14="http://schemas.microsoft.com/office/powerpoint/2010/main" val="3289097068"/>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fr-CA" noProof="0" smtClean="0"/>
              <a:t>Faire glisser l'image vers l'espace réservé ou cliquer sur l'icône pour l'ajouter</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CA" smtClean="0"/>
              <a:t>Cliquez et modifiez le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7" name="Date Placeholder 4"/>
          <p:cNvSpPr>
            <a:spLocks noGrp="1"/>
          </p:cNvSpPr>
          <p:nvPr>
            <p:ph type="dt" sz="half" idx="15"/>
          </p:nvPr>
        </p:nvSpPr>
        <p:spPr/>
        <p:txBody>
          <a:bodyPr/>
          <a:lstStyle>
            <a:lvl1pPr>
              <a:defRPr/>
            </a:lvl1pPr>
          </a:lstStyle>
          <a:p>
            <a:pPr>
              <a:defRPr/>
            </a:pPr>
            <a:endParaRPr lang="fr-CA"/>
          </a:p>
        </p:txBody>
      </p:sp>
      <p:sp>
        <p:nvSpPr>
          <p:cNvPr id="8" name="Footer Placeholder 5"/>
          <p:cNvSpPr>
            <a:spLocks noGrp="1"/>
          </p:cNvSpPr>
          <p:nvPr>
            <p:ph type="ftr" sz="quarter" idx="16"/>
          </p:nvPr>
        </p:nvSpPr>
        <p:spPr/>
        <p:txBody>
          <a:bodyPr/>
          <a:lstStyle>
            <a:lvl1pPr>
              <a:defRPr/>
            </a:lvl1pPr>
          </a:lstStyle>
          <a:p>
            <a:pPr>
              <a:defRPr/>
            </a:pPr>
            <a:endParaRPr lang="fr-CA"/>
          </a:p>
        </p:txBody>
      </p:sp>
      <p:sp>
        <p:nvSpPr>
          <p:cNvPr id="9" name="Slide Number Placeholder 6"/>
          <p:cNvSpPr>
            <a:spLocks noGrp="1"/>
          </p:cNvSpPr>
          <p:nvPr>
            <p:ph type="sldNum" sz="quarter" idx="17"/>
          </p:nvPr>
        </p:nvSpPr>
        <p:spPr/>
        <p:txBody>
          <a:bodyPr/>
          <a:lstStyle>
            <a:lvl1pPr>
              <a:defRPr/>
            </a:lvl1pPr>
          </a:lstStyle>
          <a:p>
            <a:fld id="{7EDDF825-C51B-4149-875E-37276F454543}" type="slidenum">
              <a:rPr lang="fr-CA" altLang="fr-FR"/>
              <a:pPr/>
              <a:t>‹N°›</a:t>
            </a:fld>
            <a:endParaRPr lang="fr-CA" altLang="fr-FR"/>
          </a:p>
        </p:txBody>
      </p:sp>
    </p:spTree>
    <p:extLst>
      <p:ext uri="{BB962C8B-B14F-4D97-AF65-F5344CB8AC3E}">
        <p14:creationId xmlns:p14="http://schemas.microsoft.com/office/powerpoint/2010/main" val="3500335002"/>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fr-CA" smtClean="0"/>
              <a:t>Cliquez et modifiez le titre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smtClean="0"/>
              <a:t>Cliquez pour modifier les styles du texte du masque</a:t>
            </a:r>
          </a:p>
          <a:p>
            <a:pPr lvl="1"/>
            <a:r>
              <a:rPr lang="fr-CA" altLang="fr-FR" smtClean="0"/>
              <a:t>Deuxième niveau</a:t>
            </a:r>
          </a:p>
          <a:p>
            <a:pPr lvl="2"/>
            <a:r>
              <a:rPr lang="fr-CA" altLang="fr-FR" smtClean="0"/>
              <a:t>Troisième niveau</a:t>
            </a:r>
          </a:p>
          <a:p>
            <a:pPr lvl="3"/>
            <a:r>
              <a:rPr lang="fr-CA" altLang="fr-FR" smtClean="0"/>
              <a:t>Quatrième niveau</a:t>
            </a:r>
          </a:p>
          <a:p>
            <a:pPr lvl="4"/>
            <a:r>
              <a:rPr lang="fr-CA" altLang="fr-FR" smtClean="0"/>
              <a:t>Cinquième niveau</a:t>
            </a:r>
            <a:endParaRPr lang="en-US" altLang="fr-FR"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a:solidFill>
                  <a:srgbClr val="FFFFFF"/>
                </a:solidFill>
                <a:latin typeface="Arial" charset="0"/>
                <a:ea typeface="ＭＳ Ｐゴシック" charset="0"/>
                <a:cs typeface="+mn-cs"/>
              </a:defRPr>
            </a:lvl1pPr>
          </a:lstStyle>
          <a:p>
            <a:pPr>
              <a:defRPr/>
            </a:pPr>
            <a:endParaRPr lang="fr-CA"/>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latin typeface="Arial" charset="0"/>
                <a:ea typeface="ＭＳ Ｐゴシック" charset="0"/>
                <a:cs typeface="+mn-cs"/>
              </a:defRPr>
            </a:lvl1pPr>
          </a:lstStyle>
          <a:p>
            <a:pPr>
              <a:defRPr/>
            </a:pPr>
            <a:endParaRPr lang="fr-CA"/>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fld id="{EFD331D4-0339-48A4-AADD-C2CECB09AF67}"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823" r:id="rId1"/>
    <p:sldLayoutId id="2147483816" r:id="rId2"/>
    <p:sldLayoutId id="2147483824" r:id="rId3"/>
    <p:sldLayoutId id="2147483817" r:id="rId4"/>
    <p:sldLayoutId id="2147483818" r:id="rId5"/>
    <p:sldLayoutId id="2147483819" r:id="rId6"/>
    <p:sldLayoutId id="2147483820" r:id="rId7"/>
    <p:sldLayoutId id="2147483825" r:id="rId8"/>
    <p:sldLayoutId id="2147483826" r:id="rId9"/>
    <p:sldLayoutId id="2147483821" r:id="rId10"/>
    <p:sldLayoutId id="2147483822" r:id="rId11"/>
  </p:sldLayoutIdLst>
  <p:transition spd="slow">
    <p:random/>
  </p:transition>
  <p:txStyles>
    <p:titleStyle>
      <a:lvl1pPr algn="l" rtl="0" eaLnBrk="0" fontAlgn="base" hangingPunct="0">
        <a:spcBef>
          <a:spcPct val="0"/>
        </a:spcBef>
        <a:spcAft>
          <a:spcPct val="0"/>
        </a:spcAft>
        <a:defRPr sz="2800" kern="12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1"/>
          </a:solidFill>
          <a:latin typeface="Franklin Gothic Medium" charset="0"/>
          <a:ea typeface="ＭＳ Ｐゴシック" charset="0"/>
          <a:cs typeface="ＭＳ Ｐゴシック" charset="0"/>
        </a:defRPr>
      </a:lvl2pPr>
      <a:lvl3pPr algn="l" rtl="0" eaLnBrk="0" fontAlgn="base" hangingPunct="0">
        <a:spcBef>
          <a:spcPct val="0"/>
        </a:spcBef>
        <a:spcAft>
          <a:spcPct val="0"/>
        </a:spcAft>
        <a:defRPr sz="2800">
          <a:solidFill>
            <a:schemeClr val="tx1"/>
          </a:solidFill>
          <a:latin typeface="Franklin Gothic Medium" charset="0"/>
          <a:ea typeface="ＭＳ Ｐゴシック" charset="0"/>
          <a:cs typeface="ＭＳ Ｐゴシック" charset="0"/>
        </a:defRPr>
      </a:lvl3pPr>
      <a:lvl4pPr algn="l" rtl="0" eaLnBrk="0" fontAlgn="base" hangingPunct="0">
        <a:spcBef>
          <a:spcPct val="0"/>
        </a:spcBef>
        <a:spcAft>
          <a:spcPct val="0"/>
        </a:spcAft>
        <a:defRPr sz="2800">
          <a:solidFill>
            <a:schemeClr val="tx1"/>
          </a:solidFill>
          <a:latin typeface="Franklin Gothic Medium" charset="0"/>
          <a:ea typeface="ＭＳ Ｐゴシック" charset="0"/>
          <a:cs typeface="ＭＳ Ｐゴシック" charset="0"/>
        </a:defRPr>
      </a:lvl4pPr>
      <a:lvl5pPr algn="l" rtl="0" eaLnBrk="0" fontAlgn="base" hangingPunct="0">
        <a:spcBef>
          <a:spcPct val="0"/>
        </a:spcBef>
        <a:spcAft>
          <a:spcPct val="0"/>
        </a:spcAft>
        <a:defRPr sz="2800">
          <a:solidFill>
            <a:schemeClr val="tx1"/>
          </a:solidFill>
          <a:latin typeface="Franklin Gothic Medium" charset="0"/>
          <a:ea typeface="ＭＳ Ｐゴシック" charset="0"/>
          <a:cs typeface="ＭＳ Ｐゴシック" charset="0"/>
        </a:defRPr>
      </a:lvl5pPr>
      <a:lvl6pPr marL="4572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6pPr>
      <a:lvl7pPr marL="9144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7pPr>
      <a:lvl8pPr marL="13716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8pPr>
      <a:lvl9pPr marL="18288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9pPr>
    </p:titleStyle>
    <p:bodyStyle>
      <a:lvl1pPr marL="342900" indent="-342900" algn="l" rtl="0" eaLnBrk="0" fontAlgn="base" hangingPunct="0">
        <a:spcBef>
          <a:spcPts val="800"/>
        </a:spcBef>
        <a:spcAft>
          <a:spcPct val="0"/>
        </a:spcAft>
        <a:buFont typeface="Arial" pitchFamily="34" charset="0"/>
        <a:defRPr sz="1600" b="1" kern="1200">
          <a:solidFill>
            <a:schemeClr val="tx1"/>
          </a:solidFill>
          <a:latin typeface="+mn-lt"/>
          <a:ea typeface="ＭＳ Ｐゴシック" charset="0"/>
          <a:cs typeface="ＭＳ Ｐゴシック" charset="0"/>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charset="0"/>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charset="0"/>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charset="0"/>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charset="0"/>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bwMode="auto">
          <a:xfrm rot="19140000">
            <a:off x="838200" y="1701800"/>
            <a:ext cx="5648325" cy="1266825"/>
          </a:xfrm>
        </p:spPr>
        <p:txBody>
          <a:bodyPr wrap="square" numCol="1" anchorCtr="0" compatLnSpc="1">
            <a:prstTxWarp prst="textNoShape">
              <a:avLst/>
            </a:prstTxWarp>
          </a:bodyPr>
          <a:lstStyle/>
          <a:p>
            <a:pPr algn="ctr" eaLnBrk="1" hangingPunct="1"/>
            <a:r>
              <a:rPr lang="fr-CA" altLang="fr-FR" sz="4800" b="1" cap="none" smtClean="0">
                <a:ea typeface="ＭＳ Ｐゴシック" pitchFamily="34" charset="-128"/>
              </a:rPr>
              <a:t>Urgences hématologiques</a:t>
            </a:r>
          </a:p>
        </p:txBody>
      </p:sp>
      <p:sp>
        <p:nvSpPr>
          <p:cNvPr id="2051" name="Rectangle 3"/>
          <p:cNvSpPr>
            <a:spLocks noGrp="1" noChangeArrowheads="1"/>
          </p:cNvSpPr>
          <p:nvPr>
            <p:ph type="subTitle" idx="1"/>
          </p:nvPr>
        </p:nvSpPr>
        <p:spPr>
          <a:xfrm rot="19140000">
            <a:off x="1804988" y="2873375"/>
            <a:ext cx="6511925" cy="806450"/>
          </a:xfrm>
        </p:spPr>
        <p:txBody>
          <a:bodyPr rtlCol="0"/>
          <a:lstStyle/>
          <a:p>
            <a:pPr algn="ctr" eaLnBrk="1" fontAlgn="auto" hangingPunct="1">
              <a:spcAft>
                <a:spcPts val="0"/>
              </a:spcAft>
              <a:defRPr/>
            </a:pPr>
            <a:r>
              <a:rPr lang="fr-CA" dirty="0"/>
              <a:t>Yasmina Ammara</a:t>
            </a:r>
          </a:p>
          <a:p>
            <a:pPr algn="ctr" eaLnBrk="1" fontAlgn="auto" hangingPunct="1">
              <a:spcAft>
                <a:spcPts val="0"/>
              </a:spcAft>
              <a:defRPr/>
            </a:pPr>
            <a:r>
              <a:rPr lang="fr-CA" dirty="0"/>
              <a:t>CHUM</a:t>
            </a:r>
          </a:p>
        </p:txBody>
      </p:sp>
      <p:pic>
        <p:nvPicPr>
          <p:cNvPr id="1433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20713"/>
            <a:ext cx="23114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idx="1"/>
          </p:nvPr>
        </p:nvSpPr>
        <p:spPr>
          <a:xfrm>
            <a:off x="457200" y="476250"/>
            <a:ext cx="8229600" cy="5649913"/>
          </a:xfrm>
        </p:spPr>
        <p:txBody>
          <a:bodyPr/>
          <a:lstStyle/>
          <a:p>
            <a:pPr eaLnBrk="1" hangingPunct="1">
              <a:lnSpc>
                <a:spcPct val="90000"/>
              </a:lnSpc>
              <a:buFontTx/>
              <a:buNone/>
            </a:pPr>
            <a:r>
              <a:rPr lang="fr-FR" altLang="fr-FR" sz="2400" smtClean="0">
                <a:ea typeface="ＭＳ Ｐゴシック" pitchFamily="34" charset="-128"/>
                <a:sym typeface="Symbol" pitchFamily="18" charset="2"/>
              </a:rPr>
              <a:t>Agrégation plaquettaire = création de </a:t>
            </a:r>
            <a:r>
              <a:rPr lang="fr-FR" altLang="fr-FR" sz="2400" u="sng" smtClean="0">
                <a:ea typeface="ＭＳ Ｐゴシック" pitchFamily="34" charset="-128"/>
                <a:sym typeface="Symbol" pitchFamily="18" charset="2"/>
              </a:rPr>
              <a:t>ponts de fibrinogène</a:t>
            </a:r>
            <a:r>
              <a:rPr lang="fr-FR" altLang="fr-FR" sz="2400" smtClean="0">
                <a:ea typeface="ＭＳ Ｐゴシック" pitchFamily="34" charset="-128"/>
                <a:sym typeface="Symbol" pitchFamily="18" charset="2"/>
              </a:rPr>
              <a:t> entre différentes plaquettes, par le récepteur GPIIb-IIIa. </a:t>
            </a:r>
          </a:p>
          <a:p>
            <a:pPr eaLnBrk="1" hangingPunct="1">
              <a:lnSpc>
                <a:spcPct val="90000"/>
              </a:lnSpc>
              <a:buFontTx/>
              <a:buNone/>
            </a:pPr>
            <a:endParaRPr lang="fr-FR" altLang="fr-FR" sz="2400" smtClean="0">
              <a:ea typeface="ＭＳ Ｐゴシック" pitchFamily="34" charset="-128"/>
              <a:sym typeface="Symbol" pitchFamily="18" charset="2"/>
            </a:endParaRPr>
          </a:p>
          <a:p>
            <a:pPr eaLnBrk="1" hangingPunct="1">
              <a:lnSpc>
                <a:spcPct val="90000"/>
              </a:lnSpc>
              <a:buFontTx/>
              <a:buNone/>
            </a:pPr>
            <a:endParaRPr lang="fr-FR" altLang="fr-FR" sz="2400" smtClean="0">
              <a:ea typeface="ＭＳ Ｐゴシック" pitchFamily="34" charset="-128"/>
              <a:sym typeface="Symbol" pitchFamily="18" charset="2"/>
            </a:endParaRPr>
          </a:p>
          <a:p>
            <a:pPr eaLnBrk="1" hangingPunct="1">
              <a:lnSpc>
                <a:spcPct val="90000"/>
              </a:lnSpc>
              <a:buFontTx/>
              <a:buNone/>
            </a:pPr>
            <a:endParaRPr lang="fr-FR" altLang="fr-FR" sz="2400" smtClean="0">
              <a:ea typeface="ＭＳ Ｐゴシック" pitchFamily="34" charset="-128"/>
              <a:sym typeface="Symbol" pitchFamily="18" charset="2"/>
            </a:endParaRPr>
          </a:p>
          <a:p>
            <a:pPr eaLnBrk="1" hangingPunct="1">
              <a:lnSpc>
                <a:spcPct val="90000"/>
              </a:lnSpc>
              <a:buFontTx/>
              <a:buNone/>
            </a:pPr>
            <a:endParaRPr lang="fr-FR" altLang="fr-FR" sz="2400" smtClean="0">
              <a:ea typeface="ＭＳ Ｐゴシック" pitchFamily="34" charset="-128"/>
              <a:sym typeface="Symbol" pitchFamily="18" charset="2"/>
            </a:endParaRPr>
          </a:p>
          <a:p>
            <a:pPr eaLnBrk="1" hangingPunct="1">
              <a:lnSpc>
                <a:spcPct val="90000"/>
              </a:lnSpc>
              <a:buFontTx/>
              <a:buNone/>
            </a:pPr>
            <a:endParaRPr lang="fr-FR" altLang="fr-FR" sz="2400" smtClean="0">
              <a:ea typeface="ＭＳ Ｐゴシック" pitchFamily="34" charset="-128"/>
              <a:sym typeface="Symbol" pitchFamily="18" charset="2"/>
            </a:endParaRPr>
          </a:p>
          <a:p>
            <a:pPr eaLnBrk="1" hangingPunct="1">
              <a:lnSpc>
                <a:spcPct val="90000"/>
              </a:lnSpc>
              <a:buFontTx/>
              <a:buNone/>
            </a:pPr>
            <a:endParaRPr lang="fr-FR" altLang="fr-FR" sz="2400" smtClean="0">
              <a:ea typeface="ＭＳ Ｐゴシック" pitchFamily="34" charset="-128"/>
              <a:sym typeface="Symbol" pitchFamily="18" charset="2"/>
            </a:endParaRPr>
          </a:p>
          <a:p>
            <a:pPr eaLnBrk="1" hangingPunct="1">
              <a:lnSpc>
                <a:spcPct val="90000"/>
              </a:lnSpc>
              <a:buFontTx/>
              <a:buNone/>
            </a:pPr>
            <a:endParaRPr lang="fr-FR" altLang="fr-FR" sz="2400" smtClean="0">
              <a:ea typeface="ＭＳ Ｐゴシック" pitchFamily="34" charset="-128"/>
              <a:sym typeface="Symbol" pitchFamily="18" charset="2"/>
            </a:endParaRPr>
          </a:p>
          <a:p>
            <a:pPr eaLnBrk="1" hangingPunct="1">
              <a:lnSpc>
                <a:spcPct val="90000"/>
              </a:lnSpc>
              <a:buFontTx/>
              <a:buNone/>
            </a:pPr>
            <a:endParaRPr lang="fr-FR" altLang="fr-FR" sz="2400" u="sng" smtClean="0">
              <a:ea typeface="ＭＳ Ｐゴシック" pitchFamily="34" charset="-128"/>
              <a:sym typeface="Symbol" pitchFamily="18" charset="2"/>
            </a:endParaRPr>
          </a:p>
          <a:p>
            <a:pPr eaLnBrk="1" hangingPunct="1">
              <a:lnSpc>
                <a:spcPct val="90000"/>
              </a:lnSpc>
              <a:buFontTx/>
              <a:buNone/>
            </a:pPr>
            <a:endParaRPr lang="fr-FR" altLang="fr-FR" sz="2400" u="sng" smtClean="0">
              <a:ea typeface="ＭＳ Ｐゴシック" pitchFamily="34" charset="-128"/>
              <a:sym typeface="Symbol" pitchFamily="18" charset="2"/>
            </a:endParaRPr>
          </a:p>
          <a:p>
            <a:pPr eaLnBrk="1" hangingPunct="1">
              <a:lnSpc>
                <a:spcPct val="90000"/>
              </a:lnSpc>
              <a:buFontTx/>
              <a:buNone/>
            </a:pPr>
            <a:r>
              <a:rPr lang="fr-FR" altLang="fr-FR" sz="2400" u="sng" smtClean="0">
                <a:ea typeface="ＭＳ Ｐゴシック" pitchFamily="34" charset="-128"/>
                <a:sym typeface="Symbol" pitchFamily="18" charset="2"/>
              </a:rPr>
              <a:t>consolidation du thrombus</a:t>
            </a:r>
            <a:r>
              <a:rPr lang="fr-FR" altLang="fr-FR" sz="2400" smtClean="0">
                <a:ea typeface="ＭＳ Ｐゴシック" pitchFamily="34" charset="-128"/>
                <a:sym typeface="Symbol" pitchFamily="18" charset="2"/>
              </a:rPr>
              <a:t> par un réseau de fibrine = coagulation</a:t>
            </a:r>
          </a:p>
        </p:txBody>
      </p:sp>
      <p:grpSp>
        <p:nvGrpSpPr>
          <p:cNvPr id="23554" name="Group 3"/>
          <p:cNvGrpSpPr>
            <a:grpSpLocks/>
          </p:cNvGrpSpPr>
          <p:nvPr/>
        </p:nvGrpSpPr>
        <p:grpSpPr bwMode="auto">
          <a:xfrm>
            <a:off x="755650" y="2060575"/>
            <a:ext cx="7473950" cy="2736850"/>
            <a:chOff x="1547" y="1591"/>
            <a:chExt cx="3854" cy="1523"/>
          </a:xfrm>
        </p:grpSpPr>
        <p:grpSp>
          <p:nvGrpSpPr>
            <p:cNvPr id="23563" name="Group 4"/>
            <p:cNvGrpSpPr>
              <a:grpSpLocks/>
            </p:cNvGrpSpPr>
            <p:nvPr/>
          </p:nvGrpSpPr>
          <p:grpSpPr bwMode="auto">
            <a:xfrm>
              <a:off x="1547" y="1591"/>
              <a:ext cx="2031" cy="1523"/>
              <a:chOff x="864" y="528"/>
              <a:chExt cx="4512" cy="3384"/>
            </a:xfrm>
          </p:grpSpPr>
          <p:grpSp>
            <p:nvGrpSpPr>
              <p:cNvPr id="23569" name="Group 5"/>
              <p:cNvGrpSpPr>
                <a:grpSpLocks/>
              </p:cNvGrpSpPr>
              <p:nvPr/>
            </p:nvGrpSpPr>
            <p:grpSpPr bwMode="auto">
              <a:xfrm>
                <a:off x="2112" y="1440"/>
                <a:ext cx="1075" cy="154"/>
                <a:chOff x="2256" y="1392"/>
                <a:chExt cx="1344" cy="192"/>
              </a:xfrm>
            </p:grpSpPr>
            <p:sp>
              <p:nvSpPr>
                <p:cNvPr id="23798" name="Oval 6"/>
                <p:cNvSpPr>
                  <a:spLocks noChangeArrowheads="1"/>
                </p:cNvSpPr>
                <p:nvPr/>
              </p:nvSpPr>
              <p:spPr bwMode="auto">
                <a:xfrm>
                  <a:off x="2255" y="1442"/>
                  <a:ext cx="623" cy="9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799" name="Oval 7"/>
                <p:cNvSpPr>
                  <a:spLocks noChangeArrowheads="1"/>
                </p:cNvSpPr>
                <p:nvPr/>
              </p:nvSpPr>
              <p:spPr bwMode="auto">
                <a:xfrm>
                  <a:off x="2831" y="1393"/>
                  <a:ext cx="241" cy="19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800" name="Oval 8"/>
                <p:cNvSpPr>
                  <a:spLocks noChangeArrowheads="1"/>
                </p:cNvSpPr>
                <p:nvPr/>
              </p:nvSpPr>
              <p:spPr bwMode="auto">
                <a:xfrm>
                  <a:off x="2976" y="1442"/>
                  <a:ext cx="623" cy="9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grpSp>
            <p:nvGrpSpPr>
              <p:cNvPr id="23570" name="Group 9"/>
              <p:cNvGrpSpPr>
                <a:grpSpLocks/>
              </p:cNvGrpSpPr>
              <p:nvPr/>
            </p:nvGrpSpPr>
            <p:grpSpPr bwMode="auto">
              <a:xfrm>
                <a:off x="912" y="720"/>
                <a:ext cx="1344" cy="1416"/>
                <a:chOff x="912" y="744"/>
                <a:chExt cx="1344" cy="1416"/>
              </a:xfrm>
            </p:grpSpPr>
            <p:sp>
              <p:nvSpPr>
                <p:cNvPr id="23748" name="Oval 10"/>
                <p:cNvSpPr>
                  <a:spLocks noChangeArrowheads="1"/>
                </p:cNvSpPr>
                <p:nvPr/>
              </p:nvSpPr>
              <p:spPr bwMode="auto">
                <a:xfrm>
                  <a:off x="1104" y="1007"/>
                  <a:ext cx="909" cy="913"/>
                </a:xfrm>
                <a:prstGeom prst="ellipse">
                  <a:avLst/>
                </a:prstGeom>
                <a:solidFill>
                  <a:srgbClr val="9999FF"/>
                </a:solidFill>
                <a:ln w="38100">
                  <a:solidFill>
                    <a:schemeClr val="accent2"/>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nvGrpSpPr>
                <p:cNvPr id="23749" name="Group 11"/>
                <p:cNvGrpSpPr>
                  <a:grpSpLocks/>
                </p:cNvGrpSpPr>
                <p:nvPr/>
              </p:nvGrpSpPr>
              <p:grpSpPr bwMode="auto">
                <a:xfrm>
                  <a:off x="1920" y="1440"/>
                  <a:ext cx="336" cy="192"/>
                  <a:chOff x="1920" y="1440"/>
                  <a:chExt cx="336" cy="192"/>
                </a:xfrm>
              </p:grpSpPr>
              <p:sp>
                <p:nvSpPr>
                  <p:cNvPr id="23792" name="Line 12"/>
                  <p:cNvSpPr>
                    <a:spLocks noChangeShapeType="1"/>
                  </p:cNvSpPr>
                  <p:nvPr/>
                </p:nvSpPr>
                <p:spPr bwMode="auto">
                  <a:xfrm>
                    <a:off x="2061" y="1533"/>
                    <a:ext cx="193" cy="5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93" name="Line 13"/>
                  <p:cNvSpPr>
                    <a:spLocks noChangeShapeType="1"/>
                  </p:cNvSpPr>
                  <p:nvPr/>
                </p:nvSpPr>
                <p:spPr bwMode="auto">
                  <a:xfrm flipH="1">
                    <a:off x="2112" y="1584"/>
                    <a:ext cx="144"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94" name="Line 14"/>
                  <p:cNvSpPr>
                    <a:spLocks noChangeShapeType="1"/>
                  </p:cNvSpPr>
                  <p:nvPr/>
                </p:nvSpPr>
                <p:spPr bwMode="auto">
                  <a:xfrm flipH="1" flipV="1">
                    <a:off x="2061" y="1584"/>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95" name="Line 15"/>
                  <p:cNvSpPr>
                    <a:spLocks noChangeShapeType="1"/>
                  </p:cNvSpPr>
                  <p:nvPr/>
                </p:nvSpPr>
                <p:spPr bwMode="auto">
                  <a:xfrm>
                    <a:off x="1917" y="1488"/>
                    <a:ext cx="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96" name="Line 16"/>
                  <p:cNvSpPr>
                    <a:spLocks noChangeShapeType="1"/>
                  </p:cNvSpPr>
                  <p:nvPr/>
                </p:nvSpPr>
                <p:spPr bwMode="auto">
                  <a:xfrm>
                    <a:off x="1917" y="1533"/>
                    <a:ext cx="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97" name="Line 17"/>
                  <p:cNvSpPr>
                    <a:spLocks noChangeShapeType="1"/>
                  </p:cNvSpPr>
                  <p:nvPr/>
                </p:nvSpPr>
                <p:spPr bwMode="auto">
                  <a:xfrm flipV="1">
                    <a:off x="2061" y="1437"/>
                    <a:ext cx="193" cy="5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50" name="Group 18"/>
                <p:cNvGrpSpPr>
                  <a:grpSpLocks/>
                </p:cNvGrpSpPr>
                <p:nvPr/>
              </p:nvGrpSpPr>
              <p:grpSpPr bwMode="auto">
                <a:xfrm rot="6302715">
                  <a:off x="1272" y="1896"/>
                  <a:ext cx="336" cy="192"/>
                  <a:chOff x="1920" y="1440"/>
                  <a:chExt cx="336" cy="192"/>
                </a:xfrm>
              </p:grpSpPr>
              <p:sp>
                <p:nvSpPr>
                  <p:cNvPr id="23786" name="Line 19"/>
                  <p:cNvSpPr>
                    <a:spLocks noChangeShapeType="1"/>
                  </p:cNvSpPr>
                  <p:nvPr/>
                </p:nvSpPr>
                <p:spPr bwMode="auto">
                  <a:xfrm>
                    <a:off x="2061" y="1538"/>
                    <a:ext cx="192"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87" name="Line 20"/>
                  <p:cNvSpPr>
                    <a:spLocks noChangeShapeType="1"/>
                  </p:cNvSpPr>
                  <p:nvPr/>
                </p:nvSpPr>
                <p:spPr bwMode="auto">
                  <a:xfrm flipH="1">
                    <a:off x="2112" y="1586"/>
                    <a:ext cx="141"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88" name="Line 21"/>
                  <p:cNvSpPr>
                    <a:spLocks noChangeShapeType="1"/>
                  </p:cNvSpPr>
                  <p:nvPr/>
                </p:nvSpPr>
                <p:spPr bwMode="auto">
                  <a:xfrm flipH="1" flipV="1">
                    <a:off x="2060" y="1586"/>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89" name="Line 22"/>
                  <p:cNvSpPr>
                    <a:spLocks noChangeShapeType="1"/>
                  </p:cNvSpPr>
                  <p:nvPr/>
                </p:nvSpPr>
                <p:spPr bwMode="auto">
                  <a:xfrm>
                    <a:off x="1917" y="1487"/>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90" name="Line 23"/>
                  <p:cNvSpPr>
                    <a:spLocks noChangeShapeType="1"/>
                  </p:cNvSpPr>
                  <p:nvPr/>
                </p:nvSpPr>
                <p:spPr bwMode="auto">
                  <a:xfrm>
                    <a:off x="1917" y="1538"/>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91" name="Line 24"/>
                  <p:cNvSpPr>
                    <a:spLocks noChangeShapeType="1"/>
                  </p:cNvSpPr>
                  <p:nvPr/>
                </p:nvSpPr>
                <p:spPr bwMode="auto">
                  <a:xfrm flipV="1">
                    <a:off x="2063" y="1440"/>
                    <a:ext cx="190"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51" name="Group 25"/>
                <p:cNvGrpSpPr>
                  <a:grpSpLocks/>
                </p:cNvGrpSpPr>
                <p:nvPr/>
              </p:nvGrpSpPr>
              <p:grpSpPr bwMode="auto">
                <a:xfrm rot="-8604482">
                  <a:off x="960" y="1056"/>
                  <a:ext cx="336" cy="192"/>
                  <a:chOff x="1920" y="1440"/>
                  <a:chExt cx="336" cy="192"/>
                </a:xfrm>
              </p:grpSpPr>
              <p:sp>
                <p:nvSpPr>
                  <p:cNvPr id="23780" name="Line 26"/>
                  <p:cNvSpPr>
                    <a:spLocks noChangeShapeType="1"/>
                  </p:cNvSpPr>
                  <p:nvPr/>
                </p:nvSpPr>
                <p:spPr bwMode="auto">
                  <a:xfrm>
                    <a:off x="2066" y="1540"/>
                    <a:ext cx="195"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81" name="Line 27"/>
                  <p:cNvSpPr>
                    <a:spLocks noChangeShapeType="1"/>
                  </p:cNvSpPr>
                  <p:nvPr/>
                </p:nvSpPr>
                <p:spPr bwMode="auto">
                  <a:xfrm flipH="1">
                    <a:off x="2115" y="1585"/>
                    <a:ext cx="145"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82" name="Line 28"/>
                  <p:cNvSpPr>
                    <a:spLocks noChangeShapeType="1"/>
                  </p:cNvSpPr>
                  <p:nvPr/>
                </p:nvSpPr>
                <p:spPr bwMode="auto">
                  <a:xfrm flipH="1" flipV="1">
                    <a:off x="2065" y="1586"/>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83" name="Line 29"/>
                  <p:cNvSpPr>
                    <a:spLocks noChangeShapeType="1"/>
                  </p:cNvSpPr>
                  <p:nvPr/>
                </p:nvSpPr>
                <p:spPr bwMode="auto">
                  <a:xfrm>
                    <a:off x="1923" y="1487"/>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84" name="Line 30"/>
                  <p:cNvSpPr>
                    <a:spLocks noChangeShapeType="1"/>
                  </p:cNvSpPr>
                  <p:nvPr/>
                </p:nvSpPr>
                <p:spPr bwMode="auto">
                  <a:xfrm>
                    <a:off x="1923" y="1534"/>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85" name="Line 31"/>
                  <p:cNvSpPr>
                    <a:spLocks noChangeShapeType="1"/>
                  </p:cNvSpPr>
                  <p:nvPr/>
                </p:nvSpPr>
                <p:spPr bwMode="auto">
                  <a:xfrm flipV="1">
                    <a:off x="2065" y="1443"/>
                    <a:ext cx="195"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52" name="Group 32"/>
                <p:cNvGrpSpPr>
                  <a:grpSpLocks/>
                </p:cNvGrpSpPr>
                <p:nvPr/>
              </p:nvGrpSpPr>
              <p:grpSpPr bwMode="auto">
                <a:xfrm rot="2877144">
                  <a:off x="1728" y="1824"/>
                  <a:ext cx="336" cy="192"/>
                  <a:chOff x="1920" y="1440"/>
                  <a:chExt cx="336" cy="192"/>
                </a:xfrm>
              </p:grpSpPr>
              <p:sp>
                <p:nvSpPr>
                  <p:cNvPr id="23774" name="Line 33"/>
                  <p:cNvSpPr>
                    <a:spLocks noChangeShapeType="1"/>
                  </p:cNvSpPr>
                  <p:nvPr/>
                </p:nvSpPr>
                <p:spPr bwMode="auto">
                  <a:xfrm>
                    <a:off x="2055" y="1542"/>
                    <a:ext cx="192"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75" name="Line 34"/>
                  <p:cNvSpPr>
                    <a:spLocks noChangeShapeType="1"/>
                  </p:cNvSpPr>
                  <p:nvPr/>
                </p:nvSpPr>
                <p:spPr bwMode="auto">
                  <a:xfrm flipH="1">
                    <a:off x="2108" y="1585"/>
                    <a:ext cx="143"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76" name="Line 35"/>
                  <p:cNvSpPr>
                    <a:spLocks noChangeShapeType="1"/>
                  </p:cNvSpPr>
                  <p:nvPr/>
                </p:nvSpPr>
                <p:spPr bwMode="auto">
                  <a:xfrm flipH="1" flipV="1">
                    <a:off x="2059" y="1586"/>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77" name="Line 36"/>
                  <p:cNvSpPr>
                    <a:spLocks noChangeShapeType="1"/>
                  </p:cNvSpPr>
                  <p:nvPr/>
                </p:nvSpPr>
                <p:spPr bwMode="auto">
                  <a:xfrm>
                    <a:off x="1915" y="1489"/>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78" name="Line 37"/>
                  <p:cNvSpPr>
                    <a:spLocks noChangeShapeType="1"/>
                  </p:cNvSpPr>
                  <p:nvPr/>
                </p:nvSpPr>
                <p:spPr bwMode="auto">
                  <a:xfrm>
                    <a:off x="1915" y="1536"/>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79" name="Line 38"/>
                  <p:cNvSpPr>
                    <a:spLocks noChangeShapeType="1"/>
                  </p:cNvSpPr>
                  <p:nvPr/>
                </p:nvSpPr>
                <p:spPr bwMode="auto">
                  <a:xfrm flipV="1">
                    <a:off x="2055" y="1444"/>
                    <a:ext cx="192"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53" name="Group 39"/>
                <p:cNvGrpSpPr>
                  <a:grpSpLocks/>
                </p:cNvGrpSpPr>
                <p:nvPr/>
              </p:nvGrpSpPr>
              <p:grpSpPr bwMode="auto">
                <a:xfrm rot="-1751396">
                  <a:off x="1824" y="1056"/>
                  <a:ext cx="336" cy="192"/>
                  <a:chOff x="1920" y="1440"/>
                  <a:chExt cx="336" cy="192"/>
                </a:xfrm>
              </p:grpSpPr>
              <p:sp>
                <p:nvSpPr>
                  <p:cNvPr id="23768" name="Line 40"/>
                  <p:cNvSpPr>
                    <a:spLocks noChangeShapeType="1"/>
                  </p:cNvSpPr>
                  <p:nvPr/>
                </p:nvSpPr>
                <p:spPr bwMode="auto">
                  <a:xfrm>
                    <a:off x="2060" y="1535"/>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69" name="Line 41"/>
                  <p:cNvSpPr>
                    <a:spLocks noChangeShapeType="1"/>
                  </p:cNvSpPr>
                  <p:nvPr/>
                </p:nvSpPr>
                <p:spPr bwMode="auto">
                  <a:xfrm flipH="1">
                    <a:off x="2110" y="1583"/>
                    <a:ext cx="144"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70" name="Line 42"/>
                  <p:cNvSpPr>
                    <a:spLocks noChangeShapeType="1"/>
                  </p:cNvSpPr>
                  <p:nvPr/>
                </p:nvSpPr>
                <p:spPr bwMode="auto">
                  <a:xfrm flipH="1" flipV="1">
                    <a:off x="2061" y="1584"/>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71" name="Line 43"/>
                  <p:cNvSpPr>
                    <a:spLocks noChangeShapeType="1"/>
                  </p:cNvSpPr>
                  <p:nvPr/>
                </p:nvSpPr>
                <p:spPr bwMode="auto">
                  <a:xfrm>
                    <a:off x="1916" y="1486"/>
                    <a:ext cx="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72" name="Line 44"/>
                  <p:cNvSpPr>
                    <a:spLocks noChangeShapeType="1"/>
                  </p:cNvSpPr>
                  <p:nvPr/>
                </p:nvSpPr>
                <p:spPr bwMode="auto">
                  <a:xfrm>
                    <a:off x="1916" y="1533"/>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73" name="Line 45"/>
                  <p:cNvSpPr>
                    <a:spLocks noChangeShapeType="1"/>
                  </p:cNvSpPr>
                  <p:nvPr/>
                </p:nvSpPr>
                <p:spPr bwMode="auto">
                  <a:xfrm flipV="1">
                    <a:off x="2060" y="1438"/>
                    <a:ext cx="193" cy="5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54" name="Group 46"/>
                <p:cNvGrpSpPr>
                  <a:grpSpLocks/>
                </p:cNvGrpSpPr>
                <p:nvPr/>
              </p:nvGrpSpPr>
              <p:grpSpPr bwMode="auto">
                <a:xfrm rot="-5400000">
                  <a:off x="1392" y="816"/>
                  <a:ext cx="336" cy="192"/>
                  <a:chOff x="1920" y="1440"/>
                  <a:chExt cx="336" cy="192"/>
                </a:xfrm>
              </p:grpSpPr>
              <p:sp>
                <p:nvSpPr>
                  <p:cNvPr id="23762" name="Line 47"/>
                  <p:cNvSpPr>
                    <a:spLocks noChangeShapeType="1"/>
                  </p:cNvSpPr>
                  <p:nvPr/>
                </p:nvSpPr>
                <p:spPr bwMode="auto">
                  <a:xfrm>
                    <a:off x="2063" y="1537"/>
                    <a:ext cx="190"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63" name="Line 48"/>
                  <p:cNvSpPr>
                    <a:spLocks noChangeShapeType="1"/>
                  </p:cNvSpPr>
                  <p:nvPr/>
                </p:nvSpPr>
                <p:spPr bwMode="auto">
                  <a:xfrm flipH="1">
                    <a:off x="2114" y="1584"/>
                    <a:ext cx="143"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64" name="Line 49"/>
                  <p:cNvSpPr>
                    <a:spLocks noChangeShapeType="1"/>
                  </p:cNvSpPr>
                  <p:nvPr/>
                </p:nvSpPr>
                <p:spPr bwMode="auto">
                  <a:xfrm flipH="1" flipV="1">
                    <a:off x="2063" y="1584"/>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65" name="Line 50"/>
                  <p:cNvSpPr>
                    <a:spLocks noChangeShapeType="1"/>
                  </p:cNvSpPr>
                  <p:nvPr/>
                </p:nvSpPr>
                <p:spPr bwMode="auto">
                  <a:xfrm>
                    <a:off x="1920" y="1486"/>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66" name="Line 51"/>
                  <p:cNvSpPr>
                    <a:spLocks noChangeShapeType="1"/>
                  </p:cNvSpPr>
                  <p:nvPr/>
                </p:nvSpPr>
                <p:spPr bwMode="auto">
                  <a:xfrm>
                    <a:off x="1920" y="1535"/>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67" name="Line 52"/>
                  <p:cNvSpPr>
                    <a:spLocks noChangeShapeType="1"/>
                  </p:cNvSpPr>
                  <p:nvPr/>
                </p:nvSpPr>
                <p:spPr bwMode="auto">
                  <a:xfrm flipV="1">
                    <a:off x="2063" y="1438"/>
                    <a:ext cx="190"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55" name="Group 53"/>
                <p:cNvGrpSpPr>
                  <a:grpSpLocks/>
                </p:cNvGrpSpPr>
                <p:nvPr/>
              </p:nvGrpSpPr>
              <p:grpSpPr bwMode="auto">
                <a:xfrm rot="9192353">
                  <a:off x="912" y="1632"/>
                  <a:ext cx="336" cy="192"/>
                  <a:chOff x="1920" y="1440"/>
                  <a:chExt cx="336" cy="192"/>
                </a:xfrm>
              </p:grpSpPr>
              <p:sp>
                <p:nvSpPr>
                  <p:cNvPr id="23756" name="Line 54"/>
                  <p:cNvSpPr>
                    <a:spLocks noChangeShapeType="1"/>
                  </p:cNvSpPr>
                  <p:nvPr/>
                </p:nvSpPr>
                <p:spPr bwMode="auto">
                  <a:xfrm>
                    <a:off x="2060" y="1543"/>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57" name="Line 55"/>
                  <p:cNvSpPr>
                    <a:spLocks noChangeShapeType="1"/>
                  </p:cNvSpPr>
                  <p:nvPr/>
                </p:nvSpPr>
                <p:spPr bwMode="auto">
                  <a:xfrm flipH="1">
                    <a:off x="2113" y="1590"/>
                    <a:ext cx="144"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58" name="Line 56"/>
                  <p:cNvSpPr>
                    <a:spLocks noChangeShapeType="1"/>
                  </p:cNvSpPr>
                  <p:nvPr/>
                </p:nvSpPr>
                <p:spPr bwMode="auto">
                  <a:xfrm flipH="1" flipV="1">
                    <a:off x="2064" y="1590"/>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59" name="Line 57"/>
                  <p:cNvSpPr>
                    <a:spLocks noChangeShapeType="1"/>
                  </p:cNvSpPr>
                  <p:nvPr/>
                </p:nvSpPr>
                <p:spPr bwMode="auto">
                  <a:xfrm>
                    <a:off x="1921" y="1493"/>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60" name="Line 58"/>
                  <p:cNvSpPr>
                    <a:spLocks noChangeShapeType="1"/>
                  </p:cNvSpPr>
                  <p:nvPr/>
                </p:nvSpPr>
                <p:spPr bwMode="auto">
                  <a:xfrm>
                    <a:off x="1923" y="1540"/>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61" name="Line 59"/>
                  <p:cNvSpPr>
                    <a:spLocks noChangeShapeType="1"/>
                  </p:cNvSpPr>
                  <p:nvPr/>
                </p:nvSpPr>
                <p:spPr bwMode="auto">
                  <a:xfrm flipV="1">
                    <a:off x="2060" y="1447"/>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grpSp>
            <p:nvGrpSpPr>
              <p:cNvPr id="23571" name="Group 60"/>
              <p:cNvGrpSpPr>
                <a:grpSpLocks/>
              </p:cNvGrpSpPr>
              <p:nvPr/>
            </p:nvGrpSpPr>
            <p:grpSpPr bwMode="auto">
              <a:xfrm rot="-2229150">
                <a:off x="4032" y="2448"/>
                <a:ext cx="1344" cy="1416"/>
                <a:chOff x="912" y="744"/>
                <a:chExt cx="1344" cy="1416"/>
              </a:xfrm>
            </p:grpSpPr>
            <p:sp>
              <p:nvSpPr>
                <p:cNvPr id="23698" name="Oval 61"/>
                <p:cNvSpPr>
                  <a:spLocks noChangeArrowheads="1"/>
                </p:cNvSpPr>
                <p:nvPr/>
              </p:nvSpPr>
              <p:spPr bwMode="auto">
                <a:xfrm>
                  <a:off x="1104" y="1006"/>
                  <a:ext cx="909" cy="915"/>
                </a:xfrm>
                <a:prstGeom prst="ellipse">
                  <a:avLst/>
                </a:prstGeom>
                <a:solidFill>
                  <a:srgbClr val="9999FF"/>
                </a:solidFill>
                <a:ln w="38100">
                  <a:solidFill>
                    <a:schemeClr val="accent2"/>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nvGrpSpPr>
                <p:cNvPr id="23699" name="Group 62"/>
                <p:cNvGrpSpPr>
                  <a:grpSpLocks/>
                </p:cNvGrpSpPr>
                <p:nvPr/>
              </p:nvGrpSpPr>
              <p:grpSpPr bwMode="auto">
                <a:xfrm>
                  <a:off x="1920" y="1440"/>
                  <a:ext cx="336" cy="192"/>
                  <a:chOff x="1920" y="1440"/>
                  <a:chExt cx="336" cy="192"/>
                </a:xfrm>
              </p:grpSpPr>
              <p:sp>
                <p:nvSpPr>
                  <p:cNvPr id="23742" name="Line 63"/>
                  <p:cNvSpPr>
                    <a:spLocks noChangeShapeType="1"/>
                  </p:cNvSpPr>
                  <p:nvPr/>
                </p:nvSpPr>
                <p:spPr bwMode="auto">
                  <a:xfrm>
                    <a:off x="2063" y="1530"/>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43" name="Line 64"/>
                  <p:cNvSpPr>
                    <a:spLocks noChangeShapeType="1"/>
                  </p:cNvSpPr>
                  <p:nvPr/>
                </p:nvSpPr>
                <p:spPr bwMode="auto">
                  <a:xfrm flipH="1">
                    <a:off x="2113" y="1577"/>
                    <a:ext cx="144"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44" name="Line 65"/>
                  <p:cNvSpPr>
                    <a:spLocks noChangeShapeType="1"/>
                  </p:cNvSpPr>
                  <p:nvPr/>
                </p:nvSpPr>
                <p:spPr bwMode="auto">
                  <a:xfrm flipH="1" flipV="1">
                    <a:off x="2064" y="1578"/>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45" name="Line 66"/>
                  <p:cNvSpPr>
                    <a:spLocks noChangeShapeType="1"/>
                  </p:cNvSpPr>
                  <p:nvPr/>
                </p:nvSpPr>
                <p:spPr bwMode="auto">
                  <a:xfrm>
                    <a:off x="1920" y="1483"/>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46" name="Line 67"/>
                  <p:cNvSpPr>
                    <a:spLocks noChangeShapeType="1"/>
                  </p:cNvSpPr>
                  <p:nvPr/>
                </p:nvSpPr>
                <p:spPr bwMode="auto">
                  <a:xfrm>
                    <a:off x="1916" y="1529"/>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47" name="Line 68"/>
                  <p:cNvSpPr>
                    <a:spLocks noChangeShapeType="1"/>
                  </p:cNvSpPr>
                  <p:nvPr/>
                </p:nvSpPr>
                <p:spPr bwMode="auto">
                  <a:xfrm flipV="1">
                    <a:off x="2063" y="1432"/>
                    <a:ext cx="195"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00" name="Group 69"/>
                <p:cNvGrpSpPr>
                  <a:grpSpLocks/>
                </p:cNvGrpSpPr>
                <p:nvPr/>
              </p:nvGrpSpPr>
              <p:grpSpPr bwMode="auto">
                <a:xfrm rot="6302715">
                  <a:off x="1272" y="1896"/>
                  <a:ext cx="336" cy="192"/>
                  <a:chOff x="1920" y="1440"/>
                  <a:chExt cx="336" cy="192"/>
                </a:xfrm>
              </p:grpSpPr>
              <p:sp>
                <p:nvSpPr>
                  <p:cNvPr id="23736" name="Line 70"/>
                  <p:cNvSpPr>
                    <a:spLocks noChangeShapeType="1"/>
                  </p:cNvSpPr>
                  <p:nvPr/>
                </p:nvSpPr>
                <p:spPr bwMode="auto">
                  <a:xfrm>
                    <a:off x="2060" y="1537"/>
                    <a:ext cx="192"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37" name="Line 71"/>
                  <p:cNvSpPr>
                    <a:spLocks noChangeShapeType="1"/>
                  </p:cNvSpPr>
                  <p:nvPr/>
                </p:nvSpPr>
                <p:spPr bwMode="auto">
                  <a:xfrm flipH="1">
                    <a:off x="2110" y="1582"/>
                    <a:ext cx="141"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38" name="Line 72"/>
                  <p:cNvSpPr>
                    <a:spLocks noChangeShapeType="1"/>
                  </p:cNvSpPr>
                  <p:nvPr/>
                </p:nvSpPr>
                <p:spPr bwMode="auto">
                  <a:xfrm flipH="1" flipV="1">
                    <a:off x="2060" y="1581"/>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39" name="Line 73"/>
                  <p:cNvSpPr>
                    <a:spLocks noChangeShapeType="1"/>
                  </p:cNvSpPr>
                  <p:nvPr/>
                </p:nvSpPr>
                <p:spPr bwMode="auto">
                  <a:xfrm>
                    <a:off x="1917" y="1486"/>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40" name="Line 74"/>
                  <p:cNvSpPr>
                    <a:spLocks noChangeShapeType="1"/>
                  </p:cNvSpPr>
                  <p:nvPr/>
                </p:nvSpPr>
                <p:spPr bwMode="auto">
                  <a:xfrm>
                    <a:off x="1917" y="1533"/>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41" name="Line 75"/>
                  <p:cNvSpPr>
                    <a:spLocks noChangeShapeType="1"/>
                  </p:cNvSpPr>
                  <p:nvPr/>
                </p:nvSpPr>
                <p:spPr bwMode="auto">
                  <a:xfrm flipV="1">
                    <a:off x="2060" y="1439"/>
                    <a:ext cx="192"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01" name="Group 76"/>
                <p:cNvGrpSpPr>
                  <a:grpSpLocks/>
                </p:cNvGrpSpPr>
                <p:nvPr/>
              </p:nvGrpSpPr>
              <p:grpSpPr bwMode="auto">
                <a:xfrm rot="-8604482">
                  <a:off x="960" y="1056"/>
                  <a:ext cx="336" cy="192"/>
                  <a:chOff x="1920" y="1440"/>
                  <a:chExt cx="336" cy="192"/>
                </a:xfrm>
              </p:grpSpPr>
              <p:sp>
                <p:nvSpPr>
                  <p:cNvPr id="23730" name="Line 77"/>
                  <p:cNvSpPr>
                    <a:spLocks noChangeShapeType="1"/>
                  </p:cNvSpPr>
                  <p:nvPr/>
                </p:nvSpPr>
                <p:spPr bwMode="auto">
                  <a:xfrm>
                    <a:off x="2067" y="1544"/>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31" name="Line 78"/>
                  <p:cNvSpPr>
                    <a:spLocks noChangeShapeType="1"/>
                  </p:cNvSpPr>
                  <p:nvPr/>
                </p:nvSpPr>
                <p:spPr bwMode="auto">
                  <a:xfrm flipH="1">
                    <a:off x="2115" y="1589"/>
                    <a:ext cx="145"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32" name="Line 79"/>
                  <p:cNvSpPr>
                    <a:spLocks noChangeShapeType="1"/>
                  </p:cNvSpPr>
                  <p:nvPr/>
                </p:nvSpPr>
                <p:spPr bwMode="auto">
                  <a:xfrm flipH="1" flipV="1">
                    <a:off x="2068" y="1588"/>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33" name="Line 80"/>
                  <p:cNvSpPr>
                    <a:spLocks noChangeShapeType="1"/>
                  </p:cNvSpPr>
                  <p:nvPr/>
                </p:nvSpPr>
                <p:spPr bwMode="auto">
                  <a:xfrm>
                    <a:off x="1924" y="1493"/>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34" name="Line 81"/>
                  <p:cNvSpPr>
                    <a:spLocks noChangeShapeType="1"/>
                  </p:cNvSpPr>
                  <p:nvPr/>
                </p:nvSpPr>
                <p:spPr bwMode="auto">
                  <a:xfrm>
                    <a:off x="1927" y="1540"/>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35" name="Line 82"/>
                  <p:cNvSpPr>
                    <a:spLocks noChangeShapeType="1"/>
                  </p:cNvSpPr>
                  <p:nvPr/>
                </p:nvSpPr>
                <p:spPr bwMode="auto">
                  <a:xfrm flipV="1">
                    <a:off x="2066" y="1447"/>
                    <a:ext cx="195"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02" name="Group 83"/>
                <p:cNvGrpSpPr>
                  <a:grpSpLocks/>
                </p:cNvGrpSpPr>
                <p:nvPr/>
              </p:nvGrpSpPr>
              <p:grpSpPr bwMode="auto">
                <a:xfrm rot="2877144">
                  <a:off x="1728" y="1824"/>
                  <a:ext cx="336" cy="192"/>
                  <a:chOff x="1920" y="1440"/>
                  <a:chExt cx="336" cy="192"/>
                </a:xfrm>
              </p:grpSpPr>
              <p:sp>
                <p:nvSpPr>
                  <p:cNvPr id="23724" name="Line 84"/>
                  <p:cNvSpPr>
                    <a:spLocks noChangeShapeType="1"/>
                  </p:cNvSpPr>
                  <p:nvPr/>
                </p:nvSpPr>
                <p:spPr bwMode="auto">
                  <a:xfrm>
                    <a:off x="2057" y="1539"/>
                    <a:ext cx="192"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25" name="Line 85"/>
                  <p:cNvSpPr>
                    <a:spLocks noChangeShapeType="1"/>
                  </p:cNvSpPr>
                  <p:nvPr/>
                </p:nvSpPr>
                <p:spPr bwMode="auto">
                  <a:xfrm flipH="1">
                    <a:off x="2108" y="1588"/>
                    <a:ext cx="141"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26" name="Line 86"/>
                  <p:cNvSpPr>
                    <a:spLocks noChangeShapeType="1"/>
                  </p:cNvSpPr>
                  <p:nvPr/>
                </p:nvSpPr>
                <p:spPr bwMode="auto">
                  <a:xfrm flipH="1" flipV="1">
                    <a:off x="2060" y="1588"/>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27" name="Line 87"/>
                  <p:cNvSpPr>
                    <a:spLocks noChangeShapeType="1"/>
                  </p:cNvSpPr>
                  <p:nvPr/>
                </p:nvSpPr>
                <p:spPr bwMode="auto">
                  <a:xfrm>
                    <a:off x="1914" y="1491"/>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28" name="Line 88"/>
                  <p:cNvSpPr>
                    <a:spLocks noChangeShapeType="1"/>
                  </p:cNvSpPr>
                  <p:nvPr/>
                </p:nvSpPr>
                <p:spPr bwMode="auto">
                  <a:xfrm>
                    <a:off x="1913" y="1537"/>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29" name="Line 89"/>
                  <p:cNvSpPr>
                    <a:spLocks noChangeShapeType="1"/>
                  </p:cNvSpPr>
                  <p:nvPr/>
                </p:nvSpPr>
                <p:spPr bwMode="auto">
                  <a:xfrm flipV="1">
                    <a:off x="2059" y="1441"/>
                    <a:ext cx="190"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03" name="Group 90"/>
                <p:cNvGrpSpPr>
                  <a:grpSpLocks/>
                </p:cNvGrpSpPr>
                <p:nvPr/>
              </p:nvGrpSpPr>
              <p:grpSpPr bwMode="auto">
                <a:xfrm rot="-1751396">
                  <a:off x="1824" y="1056"/>
                  <a:ext cx="336" cy="192"/>
                  <a:chOff x="1920" y="1440"/>
                  <a:chExt cx="336" cy="192"/>
                </a:xfrm>
              </p:grpSpPr>
              <p:sp>
                <p:nvSpPr>
                  <p:cNvPr id="23718" name="Line 91"/>
                  <p:cNvSpPr>
                    <a:spLocks noChangeShapeType="1"/>
                  </p:cNvSpPr>
                  <p:nvPr/>
                </p:nvSpPr>
                <p:spPr bwMode="auto">
                  <a:xfrm>
                    <a:off x="2063" y="1532"/>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19" name="Line 92"/>
                  <p:cNvSpPr>
                    <a:spLocks noChangeShapeType="1"/>
                  </p:cNvSpPr>
                  <p:nvPr/>
                </p:nvSpPr>
                <p:spPr bwMode="auto">
                  <a:xfrm flipH="1">
                    <a:off x="2114" y="1583"/>
                    <a:ext cx="145"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20" name="Line 93"/>
                  <p:cNvSpPr>
                    <a:spLocks noChangeShapeType="1"/>
                  </p:cNvSpPr>
                  <p:nvPr/>
                </p:nvSpPr>
                <p:spPr bwMode="auto">
                  <a:xfrm flipH="1" flipV="1">
                    <a:off x="2067" y="1579"/>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21" name="Line 94"/>
                  <p:cNvSpPr>
                    <a:spLocks noChangeShapeType="1"/>
                  </p:cNvSpPr>
                  <p:nvPr/>
                </p:nvSpPr>
                <p:spPr bwMode="auto">
                  <a:xfrm>
                    <a:off x="1923" y="1483"/>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22" name="Line 95"/>
                  <p:cNvSpPr>
                    <a:spLocks noChangeShapeType="1"/>
                  </p:cNvSpPr>
                  <p:nvPr/>
                </p:nvSpPr>
                <p:spPr bwMode="auto">
                  <a:xfrm>
                    <a:off x="1924" y="1530"/>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23" name="Line 96"/>
                  <p:cNvSpPr>
                    <a:spLocks noChangeShapeType="1"/>
                  </p:cNvSpPr>
                  <p:nvPr/>
                </p:nvSpPr>
                <p:spPr bwMode="auto">
                  <a:xfrm flipV="1">
                    <a:off x="2066" y="1436"/>
                    <a:ext cx="195"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04" name="Group 97"/>
                <p:cNvGrpSpPr>
                  <a:grpSpLocks/>
                </p:cNvGrpSpPr>
                <p:nvPr/>
              </p:nvGrpSpPr>
              <p:grpSpPr bwMode="auto">
                <a:xfrm rot="-5400000">
                  <a:off x="1392" y="816"/>
                  <a:ext cx="336" cy="192"/>
                  <a:chOff x="1920" y="1440"/>
                  <a:chExt cx="336" cy="192"/>
                </a:xfrm>
              </p:grpSpPr>
              <p:sp>
                <p:nvSpPr>
                  <p:cNvPr id="23712" name="Line 98"/>
                  <p:cNvSpPr>
                    <a:spLocks noChangeShapeType="1"/>
                  </p:cNvSpPr>
                  <p:nvPr/>
                </p:nvSpPr>
                <p:spPr bwMode="auto">
                  <a:xfrm>
                    <a:off x="2067" y="1538"/>
                    <a:ext cx="192"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13" name="Line 99"/>
                  <p:cNvSpPr>
                    <a:spLocks noChangeShapeType="1"/>
                  </p:cNvSpPr>
                  <p:nvPr/>
                </p:nvSpPr>
                <p:spPr bwMode="auto">
                  <a:xfrm flipH="1">
                    <a:off x="2119" y="1584"/>
                    <a:ext cx="143"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14" name="Line 100"/>
                  <p:cNvSpPr>
                    <a:spLocks noChangeShapeType="1"/>
                  </p:cNvSpPr>
                  <p:nvPr/>
                </p:nvSpPr>
                <p:spPr bwMode="auto">
                  <a:xfrm flipH="1" flipV="1">
                    <a:off x="2068" y="1585"/>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15" name="Line 101"/>
                  <p:cNvSpPr>
                    <a:spLocks noChangeShapeType="1"/>
                  </p:cNvSpPr>
                  <p:nvPr/>
                </p:nvSpPr>
                <p:spPr bwMode="auto">
                  <a:xfrm>
                    <a:off x="1925" y="1491"/>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16" name="Line 102"/>
                  <p:cNvSpPr>
                    <a:spLocks noChangeShapeType="1"/>
                  </p:cNvSpPr>
                  <p:nvPr/>
                </p:nvSpPr>
                <p:spPr bwMode="auto">
                  <a:xfrm>
                    <a:off x="1925" y="1536"/>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17" name="Line 103"/>
                  <p:cNvSpPr>
                    <a:spLocks noChangeShapeType="1"/>
                  </p:cNvSpPr>
                  <p:nvPr/>
                </p:nvSpPr>
                <p:spPr bwMode="auto">
                  <a:xfrm flipV="1">
                    <a:off x="2064" y="1440"/>
                    <a:ext cx="192"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705" name="Group 104"/>
                <p:cNvGrpSpPr>
                  <a:grpSpLocks/>
                </p:cNvGrpSpPr>
                <p:nvPr/>
              </p:nvGrpSpPr>
              <p:grpSpPr bwMode="auto">
                <a:xfrm rot="9192353">
                  <a:off x="912" y="1632"/>
                  <a:ext cx="336" cy="192"/>
                  <a:chOff x="1920" y="1440"/>
                  <a:chExt cx="336" cy="192"/>
                </a:xfrm>
              </p:grpSpPr>
              <p:sp>
                <p:nvSpPr>
                  <p:cNvPr id="23706" name="Line 105"/>
                  <p:cNvSpPr>
                    <a:spLocks noChangeShapeType="1"/>
                  </p:cNvSpPr>
                  <p:nvPr/>
                </p:nvSpPr>
                <p:spPr bwMode="auto">
                  <a:xfrm>
                    <a:off x="2059" y="1541"/>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07" name="Line 106"/>
                  <p:cNvSpPr>
                    <a:spLocks noChangeShapeType="1"/>
                  </p:cNvSpPr>
                  <p:nvPr/>
                </p:nvSpPr>
                <p:spPr bwMode="auto">
                  <a:xfrm flipH="1">
                    <a:off x="2109" y="1587"/>
                    <a:ext cx="144"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08" name="Line 107"/>
                  <p:cNvSpPr>
                    <a:spLocks noChangeShapeType="1"/>
                  </p:cNvSpPr>
                  <p:nvPr/>
                </p:nvSpPr>
                <p:spPr bwMode="auto">
                  <a:xfrm flipH="1" flipV="1">
                    <a:off x="2060" y="1588"/>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09" name="Line 108"/>
                  <p:cNvSpPr>
                    <a:spLocks noChangeShapeType="1"/>
                  </p:cNvSpPr>
                  <p:nvPr/>
                </p:nvSpPr>
                <p:spPr bwMode="auto">
                  <a:xfrm>
                    <a:off x="1914" y="1492"/>
                    <a:ext cx="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10" name="Line 109"/>
                  <p:cNvSpPr>
                    <a:spLocks noChangeShapeType="1"/>
                  </p:cNvSpPr>
                  <p:nvPr/>
                </p:nvSpPr>
                <p:spPr bwMode="auto">
                  <a:xfrm>
                    <a:off x="1917" y="1539"/>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711" name="Line 110"/>
                  <p:cNvSpPr>
                    <a:spLocks noChangeShapeType="1"/>
                  </p:cNvSpPr>
                  <p:nvPr/>
                </p:nvSpPr>
                <p:spPr bwMode="auto">
                  <a:xfrm flipV="1">
                    <a:off x="2060" y="1445"/>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grpSp>
            <p:nvGrpSpPr>
              <p:cNvPr id="23572" name="Group 111"/>
              <p:cNvGrpSpPr>
                <a:grpSpLocks/>
              </p:cNvGrpSpPr>
              <p:nvPr/>
            </p:nvGrpSpPr>
            <p:grpSpPr bwMode="auto">
              <a:xfrm rot="2065452">
                <a:off x="1872" y="2496"/>
                <a:ext cx="1344" cy="1416"/>
                <a:chOff x="912" y="744"/>
                <a:chExt cx="1344" cy="1416"/>
              </a:xfrm>
            </p:grpSpPr>
            <p:sp>
              <p:nvSpPr>
                <p:cNvPr id="23648" name="Oval 112"/>
                <p:cNvSpPr>
                  <a:spLocks noChangeArrowheads="1"/>
                </p:cNvSpPr>
                <p:nvPr/>
              </p:nvSpPr>
              <p:spPr bwMode="auto">
                <a:xfrm>
                  <a:off x="1103" y="1008"/>
                  <a:ext cx="911" cy="913"/>
                </a:xfrm>
                <a:prstGeom prst="ellipse">
                  <a:avLst/>
                </a:prstGeom>
                <a:solidFill>
                  <a:srgbClr val="9999FF"/>
                </a:solidFill>
                <a:ln w="38100">
                  <a:solidFill>
                    <a:schemeClr val="accent2"/>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nvGrpSpPr>
                <p:cNvPr id="23649" name="Group 113"/>
                <p:cNvGrpSpPr>
                  <a:grpSpLocks/>
                </p:cNvGrpSpPr>
                <p:nvPr/>
              </p:nvGrpSpPr>
              <p:grpSpPr bwMode="auto">
                <a:xfrm>
                  <a:off x="1920" y="1440"/>
                  <a:ext cx="336" cy="192"/>
                  <a:chOff x="1920" y="1440"/>
                  <a:chExt cx="336" cy="192"/>
                </a:xfrm>
              </p:grpSpPr>
              <p:sp>
                <p:nvSpPr>
                  <p:cNvPr id="23692" name="Line 114"/>
                  <p:cNvSpPr>
                    <a:spLocks noChangeShapeType="1"/>
                  </p:cNvSpPr>
                  <p:nvPr/>
                </p:nvSpPr>
                <p:spPr bwMode="auto">
                  <a:xfrm>
                    <a:off x="2057" y="1535"/>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93" name="Line 115"/>
                  <p:cNvSpPr>
                    <a:spLocks noChangeShapeType="1"/>
                  </p:cNvSpPr>
                  <p:nvPr/>
                </p:nvSpPr>
                <p:spPr bwMode="auto">
                  <a:xfrm flipH="1">
                    <a:off x="2108" y="1587"/>
                    <a:ext cx="144"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94" name="Line 116"/>
                  <p:cNvSpPr>
                    <a:spLocks noChangeShapeType="1"/>
                  </p:cNvSpPr>
                  <p:nvPr/>
                </p:nvSpPr>
                <p:spPr bwMode="auto">
                  <a:xfrm flipH="1" flipV="1">
                    <a:off x="2059" y="1584"/>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95" name="Line 117"/>
                  <p:cNvSpPr>
                    <a:spLocks noChangeShapeType="1"/>
                  </p:cNvSpPr>
                  <p:nvPr/>
                </p:nvSpPr>
                <p:spPr bwMode="auto">
                  <a:xfrm>
                    <a:off x="1913" y="1490"/>
                    <a:ext cx="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96" name="Line 118"/>
                  <p:cNvSpPr>
                    <a:spLocks noChangeShapeType="1"/>
                  </p:cNvSpPr>
                  <p:nvPr/>
                </p:nvSpPr>
                <p:spPr bwMode="auto">
                  <a:xfrm>
                    <a:off x="1915" y="1539"/>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97" name="Line 119"/>
                  <p:cNvSpPr>
                    <a:spLocks noChangeShapeType="1"/>
                  </p:cNvSpPr>
                  <p:nvPr/>
                </p:nvSpPr>
                <p:spPr bwMode="auto">
                  <a:xfrm flipV="1">
                    <a:off x="2056" y="1440"/>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50" name="Group 120"/>
                <p:cNvGrpSpPr>
                  <a:grpSpLocks/>
                </p:cNvGrpSpPr>
                <p:nvPr/>
              </p:nvGrpSpPr>
              <p:grpSpPr bwMode="auto">
                <a:xfrm rot="6302715">
                  <a:off x="1272" y="1896"/>
                  <a:ext cx="336" cy="192"/>
                  <a:chOff x="1920" y="1440"/>
                  <a:chExt cx="336" cy="192"/>
                </a:xfrm>
              </p:grpSpPr>
              <p:sp>
                <p:nvSpPr>
                  <p:cNvPr id="23686" name="Line 121"/>
                  <p:cNvSpPr>
                    <a:spLocks noChangeShapeType="1"/>
                  </p:cNvSpPr>
                  <p:nvPr/>
                </p:nvSpPr>
                <p:spPr bwMode="auto">
                  <a:xfrm>
                    <a:off x="2064" y="1538"/>
                    <a:ext cx="190"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87" name="Line 122"/>
                  <p:cNvSpPr>
                    <a:spLocks noChangeShapeType="1"/>
                  </p:cNvSpPr>
                  <p:nvPr/>
                </p:nvSpPr>
                <p:spPr bwMode="auto">
                  <a:xfrm flipH="1">
                    <a:off x="2115" y="1587"/>
                    <a:ext cx="143"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88" name="Line 123"/>
                  <p:cNvSpPr>
                    <a:spLocks noChangeShapeType="1"/>
                  </p:cNvSpPr>
                  <p:nvPr/>
                </p:nvSpPr>
                <p:spPr bwMode="auto">
                  <a:xfrm flipH="1" flipV="1">
                    <a:off x="2067" y="1586"/>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89" name="Line 124"/>
                  <p:cNvSpPr>
                    <a:spLocks noChangeShapeType="1"/>
                  </p:cNvSpPr>
                  <p:nvPr/>
                </p:nvSpPr>
                <p:spPr bwMode="auto">
                  <a:xfrm>
                    <a:off x="1923" y="1490"/>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90" name="Line 125"/>
                  <p:cNvSpPr>
                    <a:spLocks noChangeShapeType="1"/>
                  </p:cNvSpPr>
                  <p:nvPr/>
                </p:nvSpPr>
                <p:spPr bwMode="auto">
                  <a:xfrm>
                    <a:off x="1923" y="1537"/>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91" name="Line 126"/>
                  <p:cNvSpPr>
                    <a:spLocks noChangeShapeType="1"/>
                  </p:cNvSpPr>
                  <p:nvPr/>
                </p:nvSpPr>
                <p:spPr bwMode="auto">
                  <a:xfrm flipV="1">
                    <a:off x="2066" y="1444"/>
                    <a:ext cx="190"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51" name="Group 127"/>
                <p:cNvGrpSpPr>
                  <a:grpSpLocks/>
                </p:cNvGrpSpPr>
                <p:nvPr/>
              </p:nvGrpSpPr>
              <p:grpSpPr bwMode="auto">
                <a:xfrm rot="-8604482">
                  <a:off x="960" y="1056"/>
                  <a:ext cx="336" cy="192"/>
                  <a:chOff x="1920" y="1440"/>
                  <a:chExt cx="336" cy="192"/>
                </a:xfrm>
              </p:grpSpPr>
              <p:sp>
                <p:nvSpPr>
                  <p:cNvPr id="23680" name="Line 128"/>
                  <p:cNvSpPr>
                    <a:spLocks noChangeShapeType="1"/>
                  </p:cNvSpPr>
                  <p:nvPr/>
                </p:nvSpPr>
                <p:spPr bwMode="auto">
                  <a:xfrm>
                    <a:off x="2068" y="1534"/>
                    <a:ext cx="195" cy="5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81" name="Line 129"/>
                  <p:cNvSpPr>
                    <a:spLocks noChangeShapeType="1"/>
                  </p:cNvSpPr>
                  <p:nvPr/>
                </p:nvSpPr>
                <p:spPr bwMode="auto">
                  <a:xfrm flipH="1">
                    <a:off x="2120" y="1586"/>
                    <a:ext cx="144"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82" name="Line 130"/>
                  <p:cNvSpPr>
                    <a:spLocks noChangeShapeType="1"/>
                  </p:cNvSpPr>
                  <p:nvPr/>
                </p:nvSpPr>
                <p:spPr bwMode="auto">
                  <a:xfrm flipH="1" flipV="1">
                    <a:off x="2070" y="1585"/>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83" name="Line 131"/>
                  <p:cNvSpPr>
                    <a:spLocks noChangeShapeType="1"/>
                  </p:cNvSpPr>
                  <p:nvPr/>
                </p:nvSpPr>
                <p:spPr bwMode="auto">
                  <a:xfrm>
                    <a:off x="1926" y="1487"/>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84" name="Line 132"/>
                  <p:cNvSpPr>
                    <a:spLocks noChangeShapeType="1"/>
                  </p:cNvSpPr>
                  <p:nvPr/>
                </p:nvSpPr>
                <p:spPr bwMode="auto">
                  <a:xfrm>
                    <a:off x="1924" y="1534"/>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85" name="Line 133"/>
                  <p:cNvSpPr>
                    <a:spLocks noChangeShapeType="1"/>
                  </p:cNvSpPr>
                  <p:nvPr/>
                </p:nvSpPr>
                <p:spPr bwMode="auto">
                  <a:xfrm flipV="1">
                    <a:off x="2068" y="1438"/>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52" name="Group 134"/>
                <p:cNvGrpSpPr>
                  <a:grpSpLocks/>
                </p:cNvGrpSpPr>
                <p:nvPr/>
              </p:nvGrpSpPr>
              <p:grpSpPr bwMode="auto">
                <a:xfrm rot="2877144">
                  <a:off x="1728" y="1824"/>
                  <a:ext cx="336" cy="192"/>
                  <a:chOff x="1920" y="1440"/>
                  <a:chExt cx="336" cy="192"/>
                </a:xfrm>
              </p:grpSpPr>
              <p:sp>
                <p:nvSpPr>
                  <p:cNvPr id="23674" name="Line 135"/>
                  <p:cNvSpPr>
                    <a:spLocks noChangeShapeType="1"/>
                  </p:cNvSpPr>
                  <p:nvPr/>
                </p:nvSpPr>
                <p:spPr bwMode="auto">
                  <a:xfrm>
                    <a:off x="2055" y="1543"/>
                    <a:ext cx="190"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75" name="Line 136"/>
                  <p:cNvSpPr>
                    <a:spLocks noChangeShapeType="1"/>
                  </p:cNvSpPr>
                  <p:nvPr/>
                </p:nvSpPr>
                <p:spPr bwMode="auto">
                  <a:xfrm flipH="1">
                    <a:off x="2105" y="1588"/>
                    <a:ext cx="141"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76" name="Line 137"/>
                  <p:cNvSpPr>
                    <a:spLocks noChangeShapeType="1"/>
                  </p:cNvSpPr>
                  <p:nvPr/>
                </p:nvSpPr>
                <p:spPr bwMode="auto">
                  <a:xfrm flipH="1" flipV="1">
                    <a:off x="2056" y="1588"/>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77" name="Line 138"/>
                  <p:cNvSpPr>
                    <a:spLocks noChangeShapeType="1"/>
                  </p:cNvSpPr>
                  <p:nvPr/>
                </p:nvSpPr>
                <p:spPr bwMode="auto">
                  <a:xfrm>
                    <a:off x="1911" y="1493"/>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78" name="Line 139"/>
                  <p:cNvSpPr>
                    <a:spLocks noChangeShapeType="1"/>
                  </p:cNvSpPr>
                  <p:nvPr/>
                </p:nvSpPr>
                <p:spPr bwMode="auto">
                  <a:xfrm>
                    <a:off x="1912" y="1539"/>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79" name="Line 140"/>
                  <p:cNvSpPr>
                    <a:spLocks noChangeShapeType="1"/>
                  </p:cNvSpPr>
                  <p:nvPr/>
                </p:nvSpPr>
                <p:spPr bwMode="auto">
                  <a:xfrm flipV="1">
                    <a:off x="2055" y="1446"/>
                    <a:ext cx="190"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53" name="Group 141"/>
                <p:cNvGrpSpPr>
                  <a:grpSpLocks/>
                </p:cNvGrpSpPr>
                <p:nvPr/>
              </p:nvGrpSpPr>
              <p:grpSpPr bwMode="auto">
                <a:xfrm rot="-1751396">
                  <a:off x="1824" y="1056"/>
                  <a:ext cx="336" cy="192"/>
                  <a:chOff x="1920" y="1440"/>
                  <a:chExt cx="336" cy="192"/>
                </a:xfrm>
              </p:grpSpPr>
              <p:sp>
                <p:nvSpPr>
                  <p:cNvPr id="23668" name="Line 142"/>
                  <p:cNvSpPr>
                    <a:spLocks noChangeShapeType="1"/>
                  </p:cNvSpPr>
                  <p:nvPr/>
                </p:nvSpPr>
                <p:spPr bwMode="auto">
                  <a:xfrm>
                    <a:off x="2059" y="1533"/>
                    <a:ext cx="193" cy="5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69" name="Line 143"/>
                  <p:cNvSpPr>
                    <a:spLocks noChangeShapeType="1"/>
                  </p:cNvSpPr>
                  <p:nvPr/>
                </p:nvSpPr>
                <p:spPr bwMode="auto">
                  <a:xfrm flipH="1">
                    <a:off x="2108" y="1584"/>
                    <a:ext cx="144"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70" name="Line 144"/>
                  <p:cNvSpPr>
                    <a:spLocks noChangeShapeType="1"/>
                  </p:cNvSpPr>
                  <p:nvPr/>
                </p:nvSpPr>
                <p:spPr bwMode="auto">
                  <a:xfrm flipH="1" flipV="1">
                    <a:off x="2059" y="1584"/>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71" name="Line 145"/>
                  <p:cNvSpPr>
                    <a:spLocks noChangeShapeType="1"/>
                  </p:cNvSpPr>
                  <p:nvPr/>
                </p:nvSpPr>
                <p:spPr bwMode="auto">
                  <a:xfrm>
                    <a:off x="1916" y="1489"/>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72" name="Line 146"/>
                  <p:cNvSpPr>
                    <a:spLocks noChangeShapeType="1"/>
                  </p:cNvSpPr>
                  <p:nvPr/>
                </p:nvSpPr>
                <p:spPr bwMode="auto">
                  <a:xfrm>
                    <a:off x="1916" y="1536"/>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73" name="Line 147"/>
                  <p:cNvSpPr>
                    <a:spLocks noChangeShapeType="1"/>
                  </p:cNvSpPr>
                  <p:nvPr/>
                </p:nvSpPr>
                <p:spPr bwMode="auto">
                  <a:xfrm flipV="1">
                    <a:off x="2060" y="1437"/>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54" name="Group 148"/>
                <p:cNvGrpSpPr>
                  <a:grpSpLocks/>
                </p:cNvGrpSpPr>
                <p:nvPr/>
              </p:nvGrpSpPr>
              <p:grpSpPr bwMode="auto">
                <a:xfrm rot="-5400000">
                  <a:off x="1392" y="816"/>
                  <a:ext cx="336" cy="192"/>
                  <a:chOff x="1920" y="1440"/>
                  <a:chExt cx="336" cy="192"/>
                </a:xfrm>
              </p:grpSpPr>
              <p:sp>
                <p:nvSpPr>
                  <p:cNvPr id="23662" name="Line 149"/>
                  <p:cNvSpPr>
                    <a:spLocks noChangeShapeType="1"/>
                  </p:cNvSpPr>
                  <p:nvPr/>
                </p:nvSpPr>
                <p:spPr bwMode="auto">
                  <a:xfrm>
                    <a:off x="2064" y="1533"/>
                    <a:ext cx="190"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63" name="Line 150"/>
                  <p:cNvSpPr>
                    <a:spLocks noChangeShapeType="1"/>
                  </p:cNvSpPr>
                  <p:nvPr/>
                </p:nvSpPr>
                <p:spPr bwMode="auto">
                  <a:xfrm flipH="1">
                    <a:off x="2113" y="1578"/>
                    <a:ext cx="143"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64" name="Line 151"/>
                  <p:cNvSpPr>
                    <a:spLocks noChangeShapeType="1"/>
                  </p:cNvSpPr>
                  <p:nvPr/>
                </p:nvSpPr>
                <p:spPr bwMode="auto">
                  <a:xfrm flipH="1" flipV="1">
                    <a:off x="2064" y="1580"/>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65" name="Line 152"/>
                  <p:cNvSpPr>
                    <a:spLocks noChangeShapeType="1"/>
                  </p:cNvSpPr>
                  <p:nvPr/>
                </p:nvSpPr>
                <p:spPr bwMode="auto">
                  <a:xfrm>
                    <a:off x="1921" y="1484"/>
                    <a:ext cx="14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66" name="Line 153"/>
                  <p:cNvSpPr>
                    <a:spLocks noChangeShapeType="1"/>
                  </p:cNvSpPr>
                  <p:nvPr/>
                </p:nvSpPr>
                <p:spPr bwMode="auto">
                  <a:xfrm>
                    <a:off x="1920" y="1531"/>
                    <a:ext cx="14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67" name="Line 154"/>
                  <p:cNvSpPr>
                    <a:spLocks noChangeShapeType="1"/>
                  </p:cNvSpPr>
                  <p:nvPr/>
                </p:nvSpPr>
                <p:spPr bwMode="auto">
                  <a:xfrm flipV="1">
                    <a:off x="2063" y="1436"/>
                    <a:ext cx="190"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55" name="Group 155"/>
                <p:cNvGrpSpPr>
                  <a:grpSpLocks/>
                </p:cNvGrpSpPr>
                <p:nvPr/>
              </p:nvGrpSpPr>
              <p:grpSpPr bwMode="auto">
                <a:xfrm rot="9192353">
                  <a:off x="912" y="1632"/>
                  <a:ext cx="336" cy="192"/>
                  <a:chOff x="1920" y="1440"/>
                  <a:chExt cx="336" cy="192"/>
                </a:xfrm>
              </p:grpSpPr>
              <p:sp>
                <p:nvSpPr>
                  <p:cNvPr id="23656" name="Line 156"/>
                  <p:cNvSpPr>
                    <a:spLocks noChangeShapeType="1"/>
                  </p:cNvSpPr>
                  <p:nvPr/>
                </p:nvSpPr>
                <p:spPr bwMode="auto">
                  <a:xfrm>
                    <a:off x="2063" y="1547"/>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57" name="Line 157"/>
                  <p:cNvSpPr>
                    <a:spLocks noChangeShapeType="1"/>
                  </p:cNvSpPr>
                  <p:nvPr/>
                </p:nvSpPr>
                <p:spPr bwMode="auto">
                  <a:xfrm flipH="1">
                    <a:off x="2116" y="1588"/>
                    <a:ext cx="144"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58" name="Line 158"/>
                  <p:cNvSpPr>
                    <a:spLocks noChangeShapeType="1"/>
                  </p:cNvSpPr>
                  <p:nvPr/>
                </p:nvSpPr>
                <p:spPr bwMode="auto">
                  <a:xfrm flipH="1" flipV="1">
                    <a:off x="2066" y="1589"/>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59" name="Line 159"/>
                  <p:cNvSpPr>
                    <a:spLocks noChangeShapeType="1"/>
                  </p:cNvSpPr>
                  <p:nvPr/>
                </p:nvSpPr>
                <p:spPr bwMode="auto">
                  <a:xfrm>
                    <a:off x="1923" y="1495"/>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60" name="Line 160"/>
                  <p:cNvSpPr>
                    <a:spLocks noChangeShapeType="1"/>
                  </p:cNvSpPr>
                  <p:nvPr/>
                </p:nvSpPr>
                <p:spPr bwMode="auto">
                  <a:xfrm>
                    <a:off x="1924" y="1541"/>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61" name="Line 161"/>
                  <p:cNvSpPr>
                    <a:spLocks noChangeShapeType="1"/>
                  </p:cNvSpPr>
                  <p:nvPr/>
                </p:nvSpPr>
                <p:spPr bwMode="auto">
                  <a:xfrm flipV="1">
                    <a:off x="2064" y="1448"/>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grpSp>
            <p:nvGrpSpPr>
              <p:cNvPr id="23573" name="Group 162"/>
              <p:cNvGrpSpPr>
                <a:grpSpLocks/>
              </p:cNvGrpSpPr>
              <p:nvPr/>
            </p:nvGrpSpPr>
            <p:grpSpPr bwMode="auto">
              <a:xfrm rot="1022440">
                <a:off x="3120" y="672"/>
                <a:ext cx="1344" cy="1416"/>
                <a:chOff x="912" y="744"/>
                <a:chExt cx="1344" cy="1416"/>
              </a:xfrm>
            </p:grpSpPr>
            <p:sp>
              <p:nvSpPr>
                <p:cNvPr id="23598" name="Oval 163"/>
                <p:cNvSpPr>
                  <a:spLocks noChangeArrowheads="1"/>
                </p:cNvSpPr>
                <p:nvPr/>
              </p:nvSpPr>
              <p:spPr bwMode="auto">
                <a:xfrm>
                  <a:off x="1104" y="1005"/>
                  <a:ext cx="909" cy="915"/>
                </a:xfrm>
                <a:prstGeom prst="ellipse">
                  <a:avLst/>
                </a:prstGeom>
                <a:solidFill>
                  <a:srgbClr val="9999FF"/>
                </a:solidFill>
                <a:ln w="38100">
                  <a:solidFill>
                    <a:schemeClr val="accent2"/>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nvGrpSpPr>
                <p:cNvPr id="23599" name="Group 164"/>
                <p:cNvGrpSpPr>
                  <a:grpSpLocks/>
                </p:cNvGrpSpPr>
                <p:nvPr/>
              </p:nvGrpSpPr>
              <p:grpSpPr bwMode="auto">
                <a:xfrm>
                  <a:off x="1920" y="1440"/>
                  <a:ext cx="336" cy="192"/>
                  <a:chOff x="1920" y="1440"/>
                  <a:chExt cx="336" cy="192"/>
                </a:xfrm>
              </p:grpSpPr>
              <p:sp>
                <p:nvSpPr>
                  <p:cNvPr id="23642" name="Line 165"/>
                  <p:cNvSpPr>
                    <a:spLocks noChangeShapeType="1"/>
                  </p:cNvSpPr>
                  <p:nvPr/>
                </p:nvSpPr>
                <p:spPr bwMode="auto">
                  <a:xfrm>
                    <a:off x="2060" y="1533"/>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43" name="Line 166"/>
                  <p:cNvSpPr>
                    <a:spLocks noChangeShapeType="1"/>
                  </p:cNvSpPr>
                  <p:nvPr/>
                </p:nvSpPr>
                <p:spPr bwMode="auto">
                  <a:xfrm flipH="1">
                    <a:off x="2110" y="1582"/>
                    <a:ext cx="144"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44" name="Line 167"/>
                  <p:cNvSpPr>
                    <a:spLocks noChangeShapeType="1"/>
                  </p:cNvSpPr>
                  <p:nvPr/>
                </p:nvSpPr>
                <p:spPr bwMode="auto">
                  <a:xfrm flipH="1" flipV="1">
                    <a:off x="2063" y="1584"/>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45" name="Line 168"/>
                  <p:cNvSpPr>
                    <a:spLocks noChangeShapeType="1"/>
                  </p:cNvSpPr>
                  <p:nvPr/>
                </p:nvSpPr>
                <p:spPr bwMode="auto">
                  <a:xfrm>
                    <a:off x="1917" y="1488"/>
                    <a:ext cx="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46" name="Line 169"/>
                  <p:cNvSpPr>
                    <a:spLocks noChangeShapeType="1"/>
                  </p:cNvSpPr>
                  <p:nvPr/>
                </p:nvSpPr>
                <p:spPr bwMode="auto">
                  <a:xfrm>
                    <a:off x="1917" y="1533"/>
                    <a:ext cx="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47" name="Line 170"/>
                  <p:cNvSpPr>
                    <a:spLocks noChangeShapeType="1"/>
                  </p:cNvSpPr>
                  <p:nvPr/>
                </p:nvSpPr>
                <p:spPr bwMode="auto">
                  <a:xfrm flipV="1">
                    <a:off x="2059" y="1438"/>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00" name="Group 171"/>
                <p:cNvGrpSpPr>
                  <a:grpSpLocks/>
                </p:cNvGrpSpPr>
                <p:nvPr/>
              </p:nvGrpSpPr>
              <p:grpSpPr bwMode="auto">
                <a:xfrm rot="6302715">
                  <a:off x="1272" y="1896"/>
                  <a:ext cx="336" cy="192"/>
                  <a:chOff x="1920" y="1440"/>
                  <a:chExt cx="336" cy="192"/>
                </a:xfrm>
              </p:grpSpPr>
              <p:sp>
                <p:nvSpPr>
                  <p:cNvPr id="23636" name="Line 172"/>
                  <p:cNvSpPr>
                    <a:spLocks noChangeShapeType="1"/>
                  </p:cNvSpPr>
                  <p:nvPr/>
                </p:nvSpPr>
                <p:spPr bwMode="auto">
                  <a:xfrm>
                    <a:off x="2060" y="1537"/>
                    <a:ext cx="192"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37" name="Line 173"/>
                  <p:cNvSpPr>
                    <a:spLocks noChangeShapeType="1"/>
                  </p:cNvSpPr>
                  <p:nvPr/>
                </p:nvSpPr>
                <p:spPr bwMode="auto">
                  <a:xfrm flipH="1">
                    <a:off x="2109" y="1585"/>
                    <a:ext cx="143"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38" name="Line 174"/>
                  <p:cNvSpPr>
                    <a:spLocks noChangeShapeType="1"/>
                  </p:cNvSpPr>
                  <p:nvPr/>
                </p:nvSpPr>
                <p:spPr bwMode="auto">
                  <a:xfrm flipH="1" flipV="1">
                    <a:off x="2063" y="1585"/>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39" name="Line 175"/>
                  <p:cNvSpPr>
                    <a:spLocks noChangeShapeType="1"/>
                  </p:cNvSpPr>
                  <p:nvPr/>
                </p:nvSpPr>
                <p:spPr bwMode="auto">
                  <a:xfrm>
                    <a:off x="1917" y="1490"/>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40" name="Line 176"/>
                  <p:cNvSpPr>
                    <a:spLocks noChangeShapeType="1"/>
                  </p:cNvSpPr>
                  <p:nvPr/>
                </p:nvSpPr>
                <p:spPr bwMode="auto">
                  <a:xfrm>
                    <a:off x="1917" y="1537"/>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41" name="Line 177"/>
                  <p:cNvSpPr>
                    <a:spLocks noChangeShapeType="1"/>
                  </p:cNvSpPr>
                  <p:nvPr/>
                </p:nvSpPr>
                <p:spPr bwMode="auto">
                  <a:xfrm flipV="1">
                    <a:off x="2061" y="1444"/>
                    <a:ext cx="192"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01" name="Group 178"/>
                <p:cNvGrpSpPr>
                  <a:grpSpLocks/>
                </p:cNvGrpSpPr>
                <p:nvPr/>
              </p:nvGrpSpPr>
              <p:grpSpPr bwMode="auto">
                <a:xfrm rot="-8604482">
                  <a:off x="960" y="1056"/>
                  <a:ext cx="336" cy="192"/>
                  <a:chOff x="1920" y="1440"/>
                  <a:chExt cx="336" cy="192"/>
                </a:xfrm>
              </p:grpSpPr>
              <p:sp>
                <p:nvSpPr>
                  <p:cNvPr id="23630" name="Line 179"/>
                  <p:cNvSpPr>
                    <a:spLocks noChangeShapeType="1"/>
                  </p:cNvSpPr>
                  <p:nvPr/>
                </p:nvSpPr>
                <p:spPr bwMode="auto">
                  <a:xfrm>
                    <a:off x="2069" y="1538"/>
                    <a:ext cx="195"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31" name="Line 180"/>
                  <p:cNvSpPr>
                    <a:spLocks noChangeShapeType="1"/>
                  </p:cNvSpPr>
                  <p:nvPr/>
                </p:nvSpPr>
                <p:spPr bwMode="auto">
                  <a:xfrm flipH="1">
                    <a:off x="2116" y="1588"/>
                    <a:ext cx="145"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32" name="Line 181"/>
                  <p:cNvSpPr>
                    <a:spLocks noChangeShapeType="1"/>
                  </p:cNvSpPr>
                  <p:nvPr/>
                </p:nvSpPr>
                <p:spPr bwMode="auto">
                  <a:xfrm flipH="1" flipV="1">
                    <a:off x="2067" y="1586"/>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33" name="Line 182"/>
                  <p:cNvSpPr>
                    <a:spLocks noChangeShapeType="1"/>
                  </p:cNvSpPr>
                  <p:nvPr/>
                </p:nvSpPr>
                <p:spPr bwMode="auto">
                  <a:xfrm>
                    <a:off x="1927" y="1491"/>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34" name="Line 183"/>
                  <p:cNvSpPr>
                    <a:spLocks noChangeShapeType="1"/>
                  </p:cNvSpPr>
                  <p:nvPr/>
                </p:nvSpPr>
                <p:spPr bwMode="auto">
                  <a:xfrm>
                    <a:off x="1926" y="1539"/>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35" name="Line 184"/>
                  <p:cNvSpPr>
                    <a:spLocks noChangeShapeType="1"/>
                  </p:cNvSpPr>
                  <p:nvPr/>
                </p:nvSpPr>
                <p:spPr bwMode="auto">
                  <a:xfrm flipV="1">
                    <a:off x="2069" y="1440"/>
                    <a:ext cx="195"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02" name="Group 185"/>
                <p:cNvGrpSpPr>
                  <a:grpSpLocks/>
                </p:cNvGrpSpPr>
                <p:nvPr/>
              </p:nvGrpSpPr>
              <p:grpSpPr bwMode="auto">
                <a:xfrm rot="2877144">
                  <a:off x="1728" y="1824"/>
                  <a:ext cx="336" cy="192"/>
                  <a:chOff x="1920" y="1440"/>
                  <a:chExt cx="336" cy="192"/>
                </a:xfrm>
              </p:grpSpPr>
              <p:sp>
                <p:nvSpPr>
                  <p:cNvPr id="23624" name="Line 186"/>
                  <p:cNvSpPr>
                    <a:spLocks noChangeShapeType="1"/>
                  </p:cNvSpPr>
                  <p:nvPr/>
                </p:nvSpPr>
                <p:spPr bwMode="auto">
                  <a:xfrm>
                    <a:off x="2057" y="1541"/>
                    <a:ext cx="192"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25" name="Line 187"/>
                  <p:cNvSpPr>
                    <a:spLocks noChangeShapeType="1"/>
                  </p:cNvSpPr>
                  <p:nvPr/>
                </p:nvSpPr>
                <p:spPr bwMode="auto">
                  <a:xfrm flipH="1">
                    <a:off x="2108" y="1586"/>
                    <a:ext cx="141"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26" name="Line 188"/>
                  <p:cNvSpPr>
                    <a:spLocks noChangeShapeType="1"/>
                  </p:cNvSpPr>
                  <p:nvPr/>
                </p:nvSpPr>
                <p:spPr bwMode="auto">
                  <a:xfrm flipH="1" flipV="1">
                    <a:off x="2057" y="1586"/>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27" name="Line 189"/>
                  <p:cNvSpPr>
                    <a:spLocks noChangeShapeType="1"/>
                  </p:cNvSpPr>
                  <p:nvPr/>
                </p:nvSpPr>
                <p:spPr bwMode="auto">
                  <a:xfrm>
                    <a:off x="1913" y="1488"/>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28" name="Line 190"/>
                  <p:cNvSpPr>
                    <a:spLocks noChangeShapeType="1"/>
                  </p:cNvSpPr>
                  <p:nvPr/>
                </p:nvSpPr>
                <p:spPr bwMode="auto">
                  <a:xfrm>
                    <a:off x="1913" y="1536"/>
                    <a:ext cx="1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29" name="Line 191"/>
                  <p:cNvSpPr>
                    <a:spLocks noChangeShapeType="1"/>
                  </p:cNvSpPr>
                  <p:nvPr/>
                </p:nvSpPr>
                <p:spPr bwMode="auto">
                  <a:xfrm flipV="1">
                    <a:off x="2058" y="1443"/>
                    <a:ext cx="190"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03" name="Group 192"/>
                <p:cNvGrpSpPr>
                  <a:grpSpLocks/>
                </p:cNvGrpSpPr>
                <p:nvPr/>
              </p:nvGrpSpPr>
              <p:grpSpPr bwMode="auto">
                <a:xfrm rot="-1751396">
                  <a:off x="1824" y="1056"/>
                  <a:ext cx="336" cy="192"/>
                  <a:chOff x="1920" y="1440"/>
                  <a:chExt cx="336" cy="192"/>
                </a:xfrm>
              </p:grpSpPr>
              <p:sp>
                <p:nvSpPr>
                  <p:cNvPr id="23618" name="Line 193"/>
                  <p:cNvSpPr>
                    <a:spLocks noChangeShapeType="1"/>
                  </p:cNvSpPr>
                  <p:nvPr/>
                </p:nvSpPr>
                <p:spPr bwMode="auto">
                  <a:xfrm>
                    <a:off x="2063" y="1532"/>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19" name="Line 194"/>
                  <p:cNvSpPr>
                    <a:spLocks noChangeShapeType="1"/>
                  </p:cNvSpPr>
                  <p:nvPr/>
                </p:nvSpPr>
                <p:spPr bwMode="auto">
                  <a:xfrm flipH="1">
                    <a:off x="2112" y="1584"/>
                    <a:ext cx="144"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20" name="Line 195"/>
                  <p:cNvSpPr>
                    <a:spLocks noChangeShapeType="1"/>
                  </p:cNvSpPr>
                  <p:nvPr/>
                </p:nvSpPr>
                <p:spPr bwMode="auto">
                  <a:xfrm flipH="1" flipV="1">
                    <a:off x="2063" y="1581"/>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21" name="Line 196"/>
                  <p:cNvSpPr>
                    <a:spLocks noChangeShapeType="1"/>
                  </p:cNvSpPr>
                  <p:nvPr/>
                </p:nvSpPr>
                <p:spPr bwMode="auto">
                  <a:xfrm>
                    <a:off x="1919" y="1482"/>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22" name="Line 197"/>
                  <p:cNvSpPr>
                    <a:spLocks noChangeShapeType="1"/>
                  </p:cNvSpPr>
                  <p:nvPr/>
                </p:nvSpPr>
                <p:spPr bwMode="auto">
                  <a:xfrm>
                    <a:off x="1919" y="1532"/>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23" name="Line 198"/>
                  <p:cNvSpPr>
                    <a:spLocks noChangeShapeType="1"/>
                  </p:cNvSpPr>
                  <p:nvPr/>
                </p:nvSpPr>
                <p:spPr bwMode="auto">
                  <a:xfrm flipV="1">
                    <a:off x="2064" y="1434"/>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04" name="Group 199"/>
                <p:cNvGrpSpPr>
                  <a:grpSpLocks/>
                </p:cNvGrpSpPr>
                <p:nvPr/>
              </p:nvGrpSpPr>
              <p:grpSpPr bwMode="auto">
                <a:xfrm rot="-5400000">
                  <a:off x="1392" y="816"/>
                  <a:ext cx="336" cy="192"/>
                  <a:chOff x="1920" y="1440"/>
                  <a:chExt cx="336" cy="192"/>
                </a:xfrm>
              </p:grpSpPr>
              <p:sp>
                <p:nvSpPr>
                  <p:cNvPr id="23612" name="Line 200"/>
                  <p:cNvSpPr>
                    <a:spLocks noChangeShapeType="1"/>
                  </p:cNvSpPr>
                  <p:nvPr/>
                </p:nvSpPr>
                <p:spPr bwMode="auto">
                  <a:xfrm>
                    <a:off x="2063" y="1536"/>
                    <a:ext cx="192"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13" name="Line 201"/>
                  <p:cNvSpPr>
                    <a:spLocks noChangeShapeType="1"/>
                  </p:cNvSpPr>
                  <p:nvPr/>
                </p:nvSpPr>
                <p:spPr bwMode="auto">
                  <a:xfrm flipH="1">
                    <a:off x="2116" y="1581"/>
                    <a:ext cx="143"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14" name="Line 202"/>
                  <p:cNvSpPr>
                    <a:spLocks noChangeShapeType="1"/>
                  </p:cNvSpPr>
                  <p:nvPr/>
                </p:nvSpPr>
                <p:spPr bwMode="auto">
                  <a:xfrm flipH="1" flipV="1">
                    <a:off x="2067" y="1583"/>
                    <a:ext cx="49" cy="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15" name="Line 203"/>
                  <p:cNvSpPr>
                    <a:spLocks noChangeShapeType="1"/>
                  </p:cNvSpPr>
                  <p:nvPr/>
                </p:nvSpPr>
                <p:spPr bwMode="auto">
                  <a:xfrm>
                    <a:off x="1925" y="1486"/>
                    <a:ext cx="14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16" name="Line 204"/>
                  <p:cNvSpPr>
                    <a:spLocks noChangeShapeType="1"/>
                  </p:cNvSpPr>
                  <p:nvPr/>
                </p:nvSpPr>
                <p:spPr bwMode="auto">
                  <a:xfrm>
                    <a:off x="1925" y="1535"/>
                    <a:ext cx="14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17" name="Line 205"/>
                  <p:cNvSpPr>
                    <a:spLocks noChangeShapeType="1"/>
                  </p:cNvSpPr>
                  <p:nvPr/>
                </p:nvSpPr>
                <p:spPr bwMode="auto">
                  <a:xfrm flipV="1">
                    <a:off x="2067" y="1440"/>
                    <a:ext cx="192"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23605" name="Group 206"/>
                <p:cNvGrpSpPr>
                  <a:grpSpLocks/>
                </p:cNvGrpSpPr>
                <p:nvPr/>
              </p:nvGrpSpPr>
              <p:grpSpPr bwMode="auto">
                <a:xfrm rot="9192353">
                  <a:off x="912" y="1632"/>
                  <a:ext cx="336" cy="192"/>
                  <a:chOff x="1920" y="1440"/>
                  <a:chExt cx="336" cy="192"/>
                </a:xfrm>
              </p:grpSpPr>
              <p:sp>
                <p:nvSpPr>
                  <p:cNvPr id="23606" name="Line 207"/>
                  <p:cNvSpPr>
                    <a:spLocks noChangeShapeType="1"/>
                  </p:cNvSpPr>
                  <p:nvPr/>
                </p:nvSpPr>
                <p:spPr bwMode="auto">
                  <a:xfrm>
                    <a:off x="2060" y="1544"/>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07" name="Line 208"/>
                  <p:cNvSpPr>
                    <a:spLocks noChangeShapeType="1"/>
                  </p:cNvSpPr>
                  <p:nvPr/>
                </p:nvSpPr>
                <p:spPr bwMode="auto">
                  <a:xfrm flipH="1">
                    <a:off x="2115" y="1589"/>
                    <a:ext cx="144"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08" name="Line 209"/>
                  <p:cNvSpPr>
                    <a:spLocks noChangeShapeType="1"/>
                  </p:cNvSpPr>
                  <p:nvPr/>
                </p:nvSpPr>
                <p:spPr bwMode="auto">
                  <a:xfrm flipH="1" flipV="1">
                    <a:off x="2067" y="1589"/>
                    <a:ext cx="49" cy="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09" name="Line 210"/>
                  <p:cNvSpPr>
                    <a:spLocks noChangeShapeType="1"/>
                  </p:cNvSpPr>
                  <p:nvPr/>
                </p:nvSpPr>
                <p:spPr bwMode="auto">
                  <a:xfrm>
                    <a:off x="1922" y="1493"/>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10" name="Line 211"/>
                  <p:cNvSpPr>
                    <a:spLocks noChangeShapeType="1"/>
                  </p:cNvSpPr>
                  <p:nvPr/>
                </p:nvSpPr>
                <p:spPr bwMode="auto">
                  <a:xfrm>
                    <a:off x="1922" y="1539"/>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611" name="Line 212"/>
                  <p:cNvSpPr>
                    <a:spLocks noChangeShapeType="1"/>
                  </p:cNvSpPr>
                  <p:nvPr/>
                </p:nvSpPr>
                <p:spPr bwMode="auto">
                  <a:xfrm flipV="1">
                    <a:off x="2063" y="1447"/>
                    <a:ext cx="193" cy="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grpSp>
          <p:grpSp>
            <p:nvGrpSpPr>
              <p:cNvPr id="23574" name="Group 213"/>
              <p:cNvGrpSpPr>
                <a:grpSpLocks/>
              </p:cNvGrpSpPr>
              <p:nvPr/>
            </p:nvGrpSpPr>
            <p:grpSpPr bwMode="auto">
              <a:xfrm rot="3978773">
                <a:off x="3662" y="2242"/>
                <a:ext cx="989" cy="154"/>
                <a:chOff x="2256" y="1392"/>
                <a:chExt cx="1344" cy="192"/>
              </a:xfrm>
            </p:grpSpPr>
            <p:sp>
              <p:nvSpPr>
                <p:cNvPr id="23595" name="Oval 214"/>
                <p:cNvSpPr>
                  <a:spLocks noChangeArrowheads="1"/>
                </p:cNvSpPr>
                <p:nvPr/>
              </p:nvSpPr>
              <p:spPr bwMode="auto">
                <a:xfrm>
                  <a:off x="2251" y="1439"/>
                  <a:ext cx="624" cy="9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96" name="Oval 215"/>
                <p:cNvSpPr>
                  <a:spLocks noChangeArrowheads="1"/>
                </p:cNvSpPr>
                <p:nvPr/>
              </p:nvSpPr>
              <p:spPr bwMode="auto">
                <a:xfrm>
                  <a:off x="2827" y="1391"/>
                  <a:ext cx="240" cy="19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97" name="Oval 216"/>
                <p:cNvSpPr>
                  <a:spLocks noChangeArrowheads="1"/>
                </p:cNvSpPr>
                <p:nvPr/>
              </p:nvSpPr>
              <p:spPr bwMode="auto">
                <a:xfrm>
                  <a:off x="2970" y="1440"/>
                  <a:ext cx="624" cy="9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grpSp>
            <p:nvGrpSpPr>
              <p:cNvPr id="23575" name="Group 217"/>
              <p:cNvGrpSpPr>
                <a:grpSpLocks/>
              </p:cNvGrpSpPr>
              <p:nvPr/>
            </p:nvGrpSpPr>
            <p:grpSpPr bwMode="auto">
              <a:xfrm>
                <a:off x="3120" y="3120"/>
                <a:ext cx="1075" cy="154"/>
                <a:chOff x="2256" y="1392"/>
                <a:chExt cx="1344" cy="192"/>
              </a:xfrm>
            </p:grpSpPr>
            <p:sp>
              <p:nvSpPr>
                <p:cNvPr id="23592" name="Oval 218"/>
                <p:cNvSpPr>
                  <a:spLocks noChangeArrowheads="1"/>
                </p:cNvSpPr>
                <p:nvPr/>
              </p:nvSpPr>
              <p:spPr bwMode="auto">
                <a:xfrm>
                  <a:off x="2257" y="1442"/>
                  <a:ext cx="623" cy="9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93" name="Oval 219"/>
                <p:cNvSpPr>
                  <a:spLocks noChangeArrowheads="1"/>
                </p:cNvSpPr>
                <p:nvPr/>
              </p:nvSpPr>
              <p:spPr bwMode="auto">
                <a:xfrm>
                  <a:off x="2832" y="1393"/>
                  <a:ext cx="241" cy="19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94" name="Oval 220"/>
                <p:cNvSpPr>
                  <a:spLocks noChangeArrowheads="1"/>
                </p:cNvSpPr>
                <p:nvPr/>
              </p:nvSpPr>
              <p:spPr bwMode="auto">
                <a:xfrm>
                  <a:off x="2978" y="1442"/>
                  <a:ext cx="623" cy="9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grpSp>
            <p:nvGrpSpPr>
              <p:cNvPr id="23576" name="Group 221"/>
              <p:cNvGrpSpPr>
                <a:grpSpLocks/>
              </p:cNvGrpSpPr>
              <p:nvPr/>
            </p:nvGrpSpPr>
            <p:grpSpPr bwMode="auto">
              <a:xfrm rot="-3062937">
                <a:off x="2611" y="2237"/>
                <a:ext cx="1075" cy="154"/>
                <a:chOff x="2256" y="1392"/>
                <a:chExt cx="1344" cy="192"/>
              </a:xfrm>
            </p:grpSpPr>
            <p:sp>
              <p:nvSpPr>
                <p:cNvPr id="23589" name="Oval 222"/>
                <p:cNvSpPr>
                  <a:spLocks noChangeArrowheads="1"/>
                </p:cNvSpPr>
                <p:nvPr/>
              </p:nvSpPr>
              <p:spPr bwMode="auto">
                <a:xfrm>
                  <a:off x="2256" y="1435"/>
                  <a:ext cx="623" cy="9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90" name="Oval 223"/>
                <p:cNvSpPr>
                  <a:spLocks noChangeArrowheads="1"/>
                </p:cNvSpPr>
                <p:nvPr/>
              </p:nvSpPr>
              <p:spPr bwMode="auto">
                <a:xfrm>
                  <a:off x="2829" y="1391"/>
                  <a:ext cx="240" cy="19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91" name="Oval 224"/>
                <p:cNvSpPr>
                  <a:spLocks noChangeArrowheads="1"/>
                </p:cNvSpPr>
                <p:nvPr/>
              </p:nvSpPr>
              <p:spPr bwMode="auto">
                <a:xfrm>
                  <a:off x="2979" y="1436"/>
                  <a:ext cx="621" cy="9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grpSp>
            <p:nvGrpSpPr>
              <p:cNvPr id="23577" name="Group 225"/>
              <p:cNvGrpSpPr>
                <a:grpSpLocks/>
              </p:cNvGrpSpPr>
              <p:nvPr/>
            </p:nvGrpSpPr>
            <p:grpSpPr bwMode="auto">
              <a:xfrm rot="2186034">
                <a:off x="2448" y="528"/>
                <a:ext cx="1075" cy="154"/>
                <a:chOff x="2256" y="1392"/>
                <a:chExt cx="1344" cy="192"/>
              </a:xfrm>
            </p:grpSpPr>
            <p:sp>
              <p:nvSpPr>
                <p:cNvPr id="23586" name="Oval 226"/>
                <p:cNvSpPr>
                  <a:spLocks noChangeArrowheads="1"/>
                </p:cNvSpPr>
                <p:nvPr/>
              </p:nvSpPr>
              <p:spPr bwMode="auto">
                <a:xfrm>
                  <a:off x="2250" y="1440"/>
                  <a:ext cx="623" cy="9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87" name="Oval 227"/>
                <p:cNvSpPr>
                  <a:spLocks noChangeArrowheads="1"/>
                </p:cNvSpPr>
                <p:nvPr/>
              </p:nvSpPr>
              <p:spPr bwMode="auto">
                <a:xfrm>
                  <a:off x="2826" y="1389"/>
                  <a:ext cx="241" cy="19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88" name="Oval 228"/>
                <p:cNvSpPr>
                  <a:spLocks noChangeArrowheads="1"/>
                </p:cNvSpPr>
                <p:nvPr/>
              </p:nvSpPr>
              <p:spPr bwMode="auto">
                <a:xfrm>
                  <a:off x="2973" y="1440"/>
                  <a:ext cx="623" cy="9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grpSp>
            <p:nvGrpSpPr>
              <p:cNvPr id="23578" name="Group 229"/>
              <p:cNvGrpSpPr>
                <a:grpSpLocks/>
              </p:cNvGrpSpPr>
              <p:nvPr/>
            </p:nvGrpSpPr>
            <p:grpSpPr bwMode="auto">
              <a:xfrm>
                <a:off x="4272" y="1104"/>
                <a:ext cx="1075" cy="154"/>
                <a:chOff x="2256" y="1392"/>
                <a:chExt cx="1344" cy="192"/>
              </a:xfrm>
            </p:grpSpPr>
            <p:sp>
              <p:nvSpPr>
                <p:cNvPr id="23583" name="Oval 230"/>
                <p:cNvSpPr>
                  <a:spLocks noChangeArrowheads="1"/>
                </p:cNvSpPr>
                <p:nvPr/>
              </p:nvSpPr>
              <p:spPr bwMode="auto">
                <a:xfrm>
                  <a:off x="2256" y="1440"/>
                  <a:ext cx="623" cy="9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84" name="Oval 231"/>
                <p:cNvSpPr>
                  <a:spLocks noChangeArrowheads="1"/>
                </p:cNvSpPr>
                <p:nvPr/>
              </p:nvSpPr>
              <p:spPr bwMode="auto">
                <a:xfrm>
                  <a:off x="2831" y="1391"/>
                  <a:ext cx="241" cy="19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85" name="Oval 232"/>
                <p:cNvSpPr>
                  <a:spLocks noChangeArrowheads="1"/>
                </p:cNvSpPr>
                <p:nvPr/>
              </p:nvSpPr>
              <p:spPr bwMode="auto">
                <a:xfrm>
                  <a:off x="2977" y="1440"/>
                  <a:ext cx="623" cy="9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grpSp>
            <p:nvGrpSpPr>
              <p:cNvPr id="23579" name="Group 233"/>
              <p:cNvGrpSpPr>
                <a:grpSpLocks/>
              </p:cNvGrpSpPr>
              <p:nvPr/>
            </p:nvGrpSpPr>
            <p:grpSpPr bwMode="auto">
              <a:xfrm>
                <a:off x="864" y="3072"/>
                <a:ext cx="1075" cy="154"/>
                <a:chOff x="2256" y="1392"/>
                <a:chExt cx="1344" cy="192"/>
              </a:xfrm>
            </p:grpSpPr>
            <p:sp>
              <p:nvSpPr>
                <p:cNvPr id="23580" name="Oval 234"/>
                <p:cNvSpPr>
                  <a:spLocks noChangeArrowheads="1"/>
                </p:cNvSpPr>
                <p:nvPr/>
              </p:nvSpPr>
              <p:spPr bwMode="auto">
                <a:xfrm>
                  <a:off x="2256" y="1441"/>
                  <a:ext cx="623" cy="9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81" name="Oval 235"/>
                <p:cNvSpPr>
                  <a:spLocks noChangeArrowheads="1"/>
                </p:cNvSpPr>
                <p:nvPr/>
              </p:nvSpPr>
              <p:spPr bwMode="auto">
                <a:xfrm>
                  <a:off x="2831" y="1392"/>
                  <a:ext cx="241" cy="19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82" name="Oval 236"/>
                <p:cNvSpPr>
                  <a:spLocks noChangeArrowheads="1"/>
                </p:cNvSpPr>
                <p:nvPr/>
              </p:nvSpPr>
              <p:spPr bwMode="auto">
                <a:xfrm>
                  <a:off x="2977" y="1441"/>
                  <a:ext cx="623" cy="9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grpSp>
        <p:grpSp>
          <p:nvGrpSpPr>
            <p:cNvPr id="23564" name="Group 237"/>
            <p:cNvGrpSpPr>
              <a:grpSpLocks/>
            </p:cNvGrpSpPr>
            <p:nvPr/>
          </p:nvGrpSpPr>
          <p:grpSpPr bwMode="auto">
            <a:xfrm>
              <a:off x="4083" y="1871"/>
              <a:ext cx="644" cy="93"/>
              <a:chOff x="2256" y="1392"/>
              <a:chExt cx="1344" cy="192"/>
            </a:xfrm>
          </p:grpSpPr>
          <p:sp>
            <p:nvSpPr>
              <p:cNvPr id="23566" name="Oval 238"/>
              <p:cNvSpPr>
                <a:spLocks noChangeArrowheads="1"/>
              </p:cNvSpPr>
              <p:nvPr/>
            </p:nvSpPr>
            <p:spPr bwMode="auto">
              <a:xfrm>
                <a:off x="2256" y="1440"/>
                <a:ext cx="624" cy="9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67" name="Oval 239"/>
              <p:cNvSpPr>
                <a:spLocks noChangeArrowheads="1"/>
              </p:cNvSpPr>
              <p:nvPr/>
            </p:nvSpPr>
            <p:spPr bwMode="auto">
              <a:xfrm>
                <a:off x="2832" y="1392"/>
                <a:ext cx="241"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sp>
            <p:nvSpPr>
              <p:cNvPr id="23568" name="Oval 240"/>
              <p:cNvSpPr>
                <a:spLocks noChangeArrowheads="1"/>
              </p:cNvSpPr>
              <p:nvPr/>
            </p:nvSpPr>
            <p:spPr bwMode="auto">
              <a:xfrm>
                <a:off x="2977" y="1440"/>
                <a:ext cx="625" cy="9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800"/>
              </a:p>
            </p:txBody>
          </p:sp>
        </p:grpSp>
        <p:sp>
          <p:nvSpPr>
            <p:cNvPr id="23565" name="Text Box 241"/>
            <p:cNvSpPr txBox="1">
              <a:spLocks noChangeArrowheads="1"/>
            </p:cNvSpPr>
            <p:nvPr/>
          </p:nvSpPr>
          <p:spPr bwMode="auto">
            <a:xfrm>
              <a:off x="4707" y="1823"/>
              <a:ext cx="69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fr-FR" sz="1600" b="1">
                  <a:solidFill>
                    <a:srgbClr val="FF0000"/>
                  </a:solidFill>
                </a:rPr>
                <a:t>Fibrinogène</a:t>
              </a:r>
            </a:p>
          </p:txBody>
        </p:sp>
      </p:grpSp>
      <p:grpSp>
        <p:nvGrpSpPr>
          <p:cNvPr id="23555" name="Group 242"/>
          <p:cNvGrpSpPr>
            <a:grpSpLocks/>
          </p:cNvGrpSpPr>
          <p:nvPr/>
        </p:nvGrpSpPr>
        <p:grpSpPr bwMode="auto">
          <a:xfrm>
            <a:off x="5867400" y="3500438"/>
            <a:ext cx="533400" cy="304800"/>
            <a:chOff x="1920" y="1440"/>
            <a:chExt cx="336" cy="192"/>
          </a:xfrm>
        </p:grpSpPr>
        <p:sp>
          <p:nvSpPr>
            <p:cNvPr id="23557" name="Line 243"/>
            <p:cNvSpPr>
              <a:spLocks noChangeShapeType="1"/>
            </p:cNvSpPr>
            <p:nvPr/>
          </p:nvSpPr>
          <p:spPr bwMode="auto">
            <a:xfrm>
              <a:off x="2064" y="1536"/>
              <a:ext cx="192" cy="48"/>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558" name="Line 244"/>
            <p:cNvSpPr>
              <a:spLocks noChangeShapeType="1"/>
            </p:cNvSpPr>
            <p:nvPr/>
          </p:nvSpPr>
          <p:spPr bwMode="auto">
            <a:xfrm flipH="1">
              <a:off x="2112" y="1584"/>
              <a:ext cx="144" cy="48"/>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559" name="Line 245"/>
            <p:cNvSpPr>
              <a:spLocks noChangeShapeType="1"/>
            </p:cNvSpPr>
            <p:nvPr/>
          </p:nvSpPr>
          <p:spPr bwMode="auto">
            <a:xfrm flipH="1" flipV="1">
              <a:off x="2064" y="1584"/>
              <a:ext cx="48" cy="48"/>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560" name="Line 246"/>
            <p:cNvSpPr>
              <a:spLocks noChangeShapeType="1"/>
            </p:cNvSpPr>
            <p:nvPr/>
          </p:nvSpPr>
          <p:spPr bwMode="auto">
            <a:xfrm>
              <a:off x="1920" y="1488"/>
              <a:ext cx="144"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561" name="Line 247"/>
            <p:cNvSpPr>
              <a:spLocks noChangeShapeType="1"/>
            </p:cNvSpPr>
            <p:nvPr/>
          </p:nvSpPr>
          <p:spPr bwMode="auto">
            <a:xfrm>
              <a:off x="1920" y="1536"/>
              <a:ext cx="144"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3562" name="Line 248"/>
            <p:cNvSpPr>
              <a:spLocks noChangeShapeType="1"/>
            </p:cNvSpPr>
            <p:nvPr/>
          </p:nvSpPr>
          <p:spPr bwMode="auto">
            <a:xfrm flipV="1">
              <a:off x="2064" y="1440"/>
              <a:ext cx="192" cy="48"/>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sp>
        <p:nvSpPr>
          <p:cNvPr id="23556" name="Text Box 249"/>
          <p:cNvSpPr txBox="1">
            <a:spLocks noChangeArrowheads="1"/>
          </p:cNvSpPr>
          <p:nvPr/>
        </p:nvSpPr>
        <p:spPr bwMode="auto">
          <a:xfrm>
            <a:off x="6496050" y="3521075"/>
            <a:ext cx="235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t>Récepteur GPIIb-IIIa</a:t>
            </a:r>
          </a:p>
        </p:txBody>
      </p:sp>
    </p:spTree>
  </p:cSld>
  <p:clrMapOvr>
    <a:masterClrMapping/>
  </p:clrMapOvr>
  <p:transition spd="slow">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La </a:t>
            </a:r>
            <a:r>
              <a:rPr lang="fr-FR" b="1" dirty="0" err="1" smtClean="0"/>
              <a:t>desmopressine</a:t>
            </a:r>
            <a:r>
              <a:rPr lang="fr-FR" smtClean="0"/>
              <a:t> </a:t>
            </a:r>
            <a:endParaRPr lang="fr-FR" dirty="0"/>
          </a:p>
        </p:txBody>
      </p:sp>
      <p:sp>
        <p:nvSpPr>
          <p:cNvPr id="116738" name="Content Placeholder 2"/>
          <p:cNvSpPr>
            <a:spLocks noGrp="1"/>
          </p:cNvSpPr>
          <p:nvPr>
            <p:ph idx="1"/>
          </p:nvPr>
        </p:nvSpPr>
        <p:spPr/>
        <p:txBody>
          <a:bodyPr/>
          <a:lstStyle/>
          <a:p>
            <a:pPr algn="just">
              <a:buFontTx/>
              <a:buChar char="-"/>
            </a:pPr>
            <a:r>
              <a:rPr lang="fr-FR" altLang="fr-FR" smtClean="0">
                <a:latin typeface="Chalkboard" pitchFamily="1" charset="0"/>
                <a:ea typeface="ＭＳ Ｐゴシック" pitchFamily="34" charset="-128"/>
                <a:sym typeface="Symbol" pitchFamily="18" charset="2"/>
              </a:rPr>
              <a:t>Le choix de la voie d’administration est fonction du degré d’urgence </a:t>
            </a:r>
          </a:p>
          <a:p>
            <a:pPr algn="just">
              <a:buFontTx/>
              <a:buChar char="-"/>
            </a:pPr>
            <a:r>
              <a:rPr lang="fr-FR" altLang="fr-FR" smtClean="0">
                <a:latin typeface="Chalkboard" pitchFamily="1" charset="0"/>
                <a:ea typeface="ＭＳ Ｐゴシック" pitchFamily="34" charset="-128"/>
                <a:sym typeface="Symbol" pitchFamily="18" charset="2"/>
              </a:rPr>
              <a:t>Dose optimale:</a:t>
            </a:r>
          </a:p>
          <a:p>
            <a:pPr algn="just">
              <a:buFont typeface="Times" pitchFamily="1" charset="0"/>
              <a:buChar char="•"/>
            </a:pPr>
            <a:r>
              <a:rPr lang="fr-FR" altLang="fr-FR" smtClean="0">
                <a:latin typeface="Chalkboard" pitchFamily="1" charset="0"/>
                <a:ea typeface="ＭＳ Ｐゴシック" pitchFamily="34" charset="-128"/>
                <a:sym typeface="Symbol" pitchFamily="18" charset="2"/>
              </a:rPr>
              <a:t>IV ou S/C = 0.3 g/Kg</a:t>
            </a:r>
          </a:p>
          <a:p>
            <a:pPr algn="just">
              <a:buFont typeface="Times" pitchFamily="1" charset="0"/>
              <a:buChar char="•"/>
            </a:pPr>
            <a:r>
              <a:rPr lang="fr-FR" altLang="fr-FR" smtClean="0">
                <a:latin typeface="Chalkboard" pitchFamily="1" charset="0"/>
                <a:ea typeface="ＭＳ Ｐゴシック" pitchFamily="34" charset="-128"/>
                <a:sym typeface="Symbol" pitchFamily="18" charset="2"/>
              </a:rPr>
              <a:t>En spray nasal: 150 g (poids &lt; 50 Kg), 300 g (poids &gt; 50 Kg)</a:t>
            </a:r>
          </a:p>
          <a:p>
            <a:endParaRPr lang="fr-FR" altLang="fr-FR" smtClean="0">
              <a:ea typeface="ＭＳ Ｐゴシック" pitchFamily="34" charset="-128"/>
            </a:endParaRPr>
          </a:p>
          <a:p>
            <a:endParaRPr lang="fr-FR" altLang="fr-FR" smtClean="0">
              <a:ea typeface="ＭＳ Ｐゴシック" pitchFamily="34" charset="-128"/>
            </a:endParaRPr>
          </a:p>
        </p:txBody>
      </p:sp>
    </p:spTree>
  </p:cSld>
  <p:clrMapOvr>
    <a:masterClrMapping/>
  </p:clrMapOvr>
  <p:transition spd="slow">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a:xfrm rot="19140000">
            <a:off x="817563" y="1730375"/>
            <a:ext cx="5648325" cy="1204913"/>
          </a:xfrm>
        </p:spPr>
        <p:txBody>
          <a:bodyPr/>
          <a:lstStyle/>
          <a:p>
            <a:pPr eaLnBrk="1" fontAlgn="auto" hangingPunct="1">
              <a:spcAft>
                <a:spcPts val="0"/>
              </a:spcAft>
              <a:defRPr/>
            </a:pPr>
            <a:r>
              <a:rPr lang="fr-CA" b="1" dirty="0" err="1" smtClean="0">
                <a:ea typeface="+mj-ea"/>
                <a:cs typeface="+mj-cs"/>
              </a:rPr>
              <a:t>Anticoagulation</a:t>
            </a:r>
            <a:r>
              <a:rPr lang="fr-CA" b="1" dirty="0" smtClean="0">
                <a:ea typeface="+mj-ea"/>
                <a:cs typeface="+mj-cs"/>
              </a:rPr>
              <a:t>  et saignement</a:t>
            </a:r>
            <a:endParaRPr lang="fr-CA" b="1" dirty="0">
              <a:ea typeface="+mj-ea"/>
              <a:cs typeface="+mj-cs"/>
            </a:endParaRPr>
          </a:p>
        </p:txBody>
      </p:sp>
    </p:spTree>
  </p:cSld>
  <p:clrMapOvr>
    <a:masterClrMapping/>
  </p:clrMapOvr>
  <p:transition spd="slow">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bwMode="auto">
          <a:xfrm>
            <a:off x="457200" y="274638"/>
            <a:ext cx="8232775" cy="949325"/>
          </a:xfrm>
        </p:spPr>
        <p:txBody>
          <a:bodyPr wrap="square" lIns="90000" tIns="46800" rIns="90000" bIns="46800" numCol="1" anchor="t" anchorCtr="0" compatLnSpc="1">
            <a:prstTxWarp prst="textNoShape">
              <a:avLst/>
            </a:prstTxWarp>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cap="none" smtClean="0">
                <a:ea typeface="ＭＳ Ｐゴシック" pitchFamily="34" charset="-128"/>
              </a:rPr>
              <a:t>Modes d’actions des anticoagulants</a:t>
            </a:r>
          </a:p>
        </p:txBody>
      </p:sp>
      <p:sp>
        <p:nvSpPr>
          <p:cNvPr id="50179" name="Rectangle 3"/>
          <p:cNvSpPr>
            <a:spLocks noGrp="1" noChangeArrowheads="1"/>
          </p:cNvSpPr>
          <p:nvPr>
            <p:ph idx="1"/>
          </p:nvPr>
        </p:nvSpPr>
        <p:spPr>
          <a:xfrm>
            <a:off x="457200" y="1600200"/>
            <a:ext cx="8229600" cy="4852988"/>
          </a:xfrm>
        </p:spPr>
        <p:txBody>
          <a:bodyPr lIns="90000" tIns="46800" rIns="90000" bIns="46800"/>
          <a:lstStyle/>
          <a:p>
            <a:pPr defTabSz="449263"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solidFill>
                  <a:srgbClr val="AFBF39"/>
                </a:solidFill>
                <a:latin typeface="Bookman Old Style" pitchFamily="18" charset="0"/>
                <a:ea typeface="ＭＳ Ｐゴシック" pitchFamily="34" charset="-128"/>
              </a:rPr>
              <a:t>AVK</a:t>
            </a:r>
            <a:r>
              <a:rPr lang="fr-FR" altLang="fr-FR" smtClean="0">
                <a:latin typeface="Bookman Old Style" pitchFamily="18" charset="0"/>
                <a:ea typeface="ＭＳ Ｐゴシック" pitchFamily="34" charset="-128"/>
              </a:rPr>
              <a:t> : blocage synthèse des facteurs de coagulation vitamine-K dépendants: II, VII, IX, X</a:t>
            </a:r>
          </a:p>
          <a:p>
            <a:pPr defTabSz="449263"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mtClean="0">
              <a:latin typeface="Bookman Old Style" pitchFamily="18" charset="0"/>
              <a:ea typeface="ＭＳ Ｐゴシック" pitchFamily="34" charset="-128"/>
            </a:endParaRPr>
          </a:p>
          <a:p>
            <a:pPr defTabSz="449263"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solidFill>
                  <a:srgbClr val="AFBF39"/>
                </a:solidFill>
                <a:latin typeface="Bookman Old Style" pitchFamily="18" charset="0"/>
                <a:ea typeface="ＭＳ Ｐゴシック" pitchFamily="34" charset="-128"/>
              </a:rPr>
              <a:t>Héparines</a:t>
            </a:r>
            <a:r>
              <a:rPr lang="fr-FR" altLang="fr-FR" smtClean="0">
                <a:latin typeface="Bookman Old Style" pitchFamily="18" charset="0"/>
                <a:ea typeface="ＭＳ Ｐゴシック" pitchFamily="34" charset="-128"/>
              </a:rPr>
              <a:t> : inhibition du facteur Xa</a:t>
            </a:r>
          </a:p>
          <a:p>
            <a:pPr defTabSz="449263"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mtClean="0">
              <a:latin typeface="Bookman Old Style" pitchFamily="18" charset="0"/>
              <a:ea typeface="ＭＳ Ｐゴシック" pitchFamily="34" charset="-128"/>
            </a:endParaRPr>
          </a:p>
          <a:p>
            <a:pPr defTabSz="449263"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solidFill>
                  <a:srgbClr val="AFBF39"/>
                </a:solidFill>
                <a:latin typeface="Bookman Old Style" pitchFamily="18" charset="0"/>
                <a:ea typeface="ＭＳ Ｐゴシック" pitchFamily="34" charset="-128"/>
              </a:rPr>
              <a:t>HNF</a:t>
            </a:r>
            <a:r>
              <a:rPr lang="fr-FR" altLang="fr-FR" smtClean="0">
                <a:latin typeface="Bookman Old Style" pitchFamily="18" charset="0"/>
                <a:ea typeface="ＭＳ Ｐゴシック" pitchFamily="34" charset="-128"/>
              </a:rPr>
              <a:t> : inhibition de la thrombine</a:t>
            </a:r>
          </a:p>
          <a:p>
            <a:pPr defTabSz="449263" eaLnBrk="1" hangingPunct="1">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mtClean="0">
              <a:ea typeface="ＭＳ Ｐゴシック" pitchFamily="34" charset="-128"/>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50179">
                                            <p:txEl>
                                              <p:pRg st="0" end="0"/>
                                            </p:txEl>
                                          </p:spTgt>
                                        </p:tgtEl>
                                        <p:attrNameLst>
                                          <p:attrName>style.visibility</p:attrName>
                                        </p:attrNameLst>
                                      </p:cBhvr>
                                      <p:to>
                                        <p:strVal val="visible"/>
                                      </p:to>
                                    </p:set>
                                    <p:animEffect transition="in" filter="fade">
                                      <p:cBhvr additive="repl">
                                        <p:cTn id="7" dur="20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50179">
                                            <p:txEl>
                                              <p:pRg st="2" end="2"/>
                                            </p:txEl>
                                          </p:spTgt>
                                        </p:tgtEl>
                                        <p:attrNameLst>
                                          <p:attrName>style.visibility</p:attrName>
                                        </p:attrNameLst>
                                      </p:cBhvr>
                                      <p:to>
                                        <p:strVal val="visible"/>
                                      </p:to>
                                    </p:set>
                                    <p:animEffect transition="in" filter="fade">
                                      <p:cBhvr additive="repl">
                                        <p:cTn id="12" dur="2000"/>
                                        <p:tgtEl>
                                          <p:spTgt spid="501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50179">
                                            <p:txEl>
                                              <p:pRg st="4" end="4"/>
                                            </p:txEl>
                                          </p:spTgt>
                                        </p:tgtEl>
                                        <p:attrNameLst>
                                          <p:attrName>style.visibility</p:attrName>
                                        </p:attrNameLst>
                                      </p:cBhvr>
                                      <p:to>
                                        <p:strVal val="visible"/>
                                      </p:to>
                                    </p:set>
                                    <p:animEffect transition="in" filter="fade">
                                      <p:cBhvr additive="repl">
                                        <p:cTn id="17" dur="20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32775" cy="949325"/>
          </a:xfrm>
          <a:extLst/>
        </p:spPr>
        <p:txBody>
          <a:bodyPr lIns="90000" tIns="46800" rIns="90000" bIns="46800" anchor="t"/>
          <a:lstStyle/>
          <a:p>
            <a:pPr defTabSz="449263"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ea typeface="+mj-ea"/>
                <a:cs typeface="+mj-cs"/>
              </a:rPr>
              <a:t>AVK</a:t>
            </a:r>
          </a:p>
        </p:txBody>
      </p:sp>
      <p:sp>
        <p:nvSpPr>
          <p:cNvPr id="120834" name="Rectangle 3"/>
          <p:cNvSpPr>
            <a:spLocks noGrp="1" noChangeArrowheads="1"/>
          </p:cNvSpPr>
          <p:nvPr>
            <p:ph idx="1"/>
          </p:nvPr>
        </p:nvSpPr>
        <p:spPr>
          <a:xfrm>
            <a:off x="457200" y="1600200"/>
            <a:ext cx="8232775" cy="4529138"/>
          </a:xfrm>
        </p:spPr>
        <p:txBody>
          <a:bodyPr lIns="90000" tIns="46800" rIns="90000" bIns="46800"/>
          <a:lstStyle/>
          <a:p>
            <a:pPr marL="339725" indent="-339725" defTabSz="449263" eaLnBrk="1" hangingPunct="1">
              <a:buClr>
                <a:srgbClr val="CC9900"/>
              </a:buClr>
              <a:buSzPct val="65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mtClean="0">
                <a:latin typeface="Bookman Old Style" pitchFamily="18" charset="0"/>
                <a:ea typeface="ＭＳ Ｐゴシック" pitchFamily="34" charset="-128"/>
              </a:rPr>
              <a:t>Agonistes de la vitamine K</a:t>
            </a:r>
          </a:p>
          <a:p>
            <a:pPr marL="339725" indent="-339725" defTabSz="449263" eaLnBrk="1" hangingPunct="1">
              <a:buFontTx/>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mtClean="0">
              <a:latin typeface="Bookman Old Style" pitchFamily="18" charset="0"/>
              <a:ea typeface="ＭＳ Ｐゴシック" pitchFamily="34" charset="-128"/>
            </a:endParaRPr>
          </a:p>
          <a:p>
            <a:pPr marL="339725" indent="-339725" defTabSz="449263" eaLnBrk="1" hangingPunct="1">
              <a:buClr>
                <a:srgbClr val="CC9900"/>
              </a:buClr>
              <a:buSzPct val="65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mtClean="0">
                <a:latin typeface="Bookman Old Style" pitchFamily="18" charset="0"/>
                <a:ea typeface="ＭＳ Ｐゴシック" pitchFamily="34" charset="-128"/>
              </a:rPr>
              <a:t>Bloquent l’action des enzymes K-époxyde-réductase et K-réductase qui donnent en temps normal naissance à des protéines carboxylées puis aux facteurs de coagulation vit K dépendant</a:t>
            </a:r>
          </a:p>
        </p:txBody>
      </p:sp>
    </p:spTree>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bwMode="auto">
          <a:xfrm>
            <a:off x="457200" y="274638"/>
            <a:ext cx="8232775" cy="949325"/>
          </a:xfrm>
        </p:spPr>
        <p:txBody>
          <a:bodyPr wrap="square" lIns="90000" tIns="46800" rIns="90000" bIns="46800" numCol="1" anchor="t" anchorCtr="0" compatLnSpc="1">
            <a:prstTxWarp prst="textNoShape">
              <a:avLst/>
            </a:prstTxWarp>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cap="none" smtClean="0">
                <a:ea typeface="ＭＳ Ｐゴシック" pitchFamily="34" charset="-128"/>
              </a:rPr>
              <a:t>Héparines</a:t>
            </a:r>
          </a:p>
        </p:txBody>
      </p:sp>
      <p:sp>
        <p:nvSpPr>
          <p:cNvPr id="122882" name="Rectangle 3"/>
          <p:cNvSpPr>
            <a:spLocks noGrp="1" noChangeArrowheads="1"/>
          </p:cNvSpPr>
          <p:nvPr>
            <p:ph idx="1"/>
          </p:nvPr>
        </p:nvSpPr>
        <p:spPr>
          <a:xfrm>
            <a:off x="457200" y="1600200"/>
            <a:ext cx="8232775" cy="4529138"/>
          </a:xfrm>
        </p:spPr>
        <p:txBody>
          <a:bodyPr lIns="90000" tIns="46800" rIns="90000" bIns="46800"/>
          <a:lstStyle/>
          <a:p>
            <a:pPr marL="339725" indent="-339725" defTabSz="449263" eaLnBrk="1" hangingPunct="1">
              <a:buClr>
                <a:srgbClr val="CC9900"/>
              </a:buClr>
              <a:buSzPct val="65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mtClean="0">
                <a:latin typeface="Bookman Old Style" pitchFamily="18" charset="0"/>
                <a:ea typeface="ＭＳ Ｐゴシック" pitchFamily="34" charset="-128"/>
              </a:rPr>
              <a:t>Activation de l’antithrombine III qui bloque le facteur Xa</a:t>
            </a:r>
          </a:p>
          <a:p>
            <a:pPr marL="339725" indent="-339725" defTabSz="449263" eaLnBrk="1" hangingPunct="1">
              <a:buFontTx/>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mtClean="0">
              <a:latin typeface="Bookman Old Style" pitchFamily="18" charset="0"/>
              <a:ea typeface="ＭＳ Ｐゴシック" pitchFamily="34" charset="-128"/>
            </a:endParaRPr>
          </a:p>
          <a:p>
            <a:pPr marL="339725" indent="-339725" defTabSz="449263" eaLnBrk="1" hangingPunct="1">
              <a:buClr>
                <a:srgbClr val="CC9900"/>
              </a:buClr>
              <a:buSzPct val="65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mtClean="0">
                <a:solidFill>
                  <a:srgbClr val="AFBF39"/>
                </a:solidFill>
                <a:latin typeface="Bookman Old Style" pitchFamily="18" charset="0"/>
                <a:ea typeface="ＭＳ Ｐゴシック" pitchFamily="34" charset="-128"/>
              </a:rPr>
              <a:t>HNF</a:t>
            </a:r>
            <a:r>
              <a:rPr lang="fr-FR" altLang="fr-FR" smtClean="0">
                <a:latin typeface="Bookman Old Style" pitchFamily="18" charset="0"/>
                <a:ea typeface="ＭＳ Ｐゴシック" pitchFamily="34" charset="-128"/>
              </a:rPr>
              <a:t>: inhibition de la thrombine (IIa) via un deuxième co-facteur</a:t>
            </a:r>
          </a:p>
          <a:p>
            <a:pPr marL="339725" indent="-339725" defTabSz="449263" eaLnBrk="1" hangingPunct="1">
              <a:buFontTx/>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mtClean="0">
              <a:latin typeface="Bookman Old Style" pitchFamily="18" charset="0"/>
              <a:ea typeface="ＭＳ Ｐゴシック" pitchFamily="34" charset="-128"/>
            </a:endParaRPr>
          </a:p>
          <a:p>
            <a:pPr marL="339725" indent="-339725" defTabSz="449263" eaLnBrk="1" hangingPunct="1">
              <a:buClr>
                <a:srgbClr val="CC9900"/>
              </a:buClr>
              <a:buSzPct val="65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mtClean="0">
                <a:solidFill>
                  <a:srgbClr val="AFBF39"/>
                </a:solidFill>
                <a:latin typeface="Bookman Old Style" pitchFamily="18" charset="0"/>
                <a:ea typeface="ＭＳ Ｐゴシック" pitchFamily="34" charset="-128"/>
              </a:rPr>
              <a:t>HBPM</a:t>
            </a:r>
            <a:r>
              <a:rPr lang="fr-FR" altLang="fr-FR" smtClean="0">
                <a:latin typeface="Bookman Old Style" pitchFamily="18" charset="0"/>
                <a:ea typeface="ＭＳ Ｐゴシック" pitchFamily="34" charset="-128"/>
              </a:rPr>
              <a:t>: pas d’activité anti-IIa car chaîne trop courte</a:t>
            </a:r>
          </a:p>
        </p:txBody>
      </p:sp>
    </p:spTree>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304800"/>
            <a:ext cx="7772400" cy="838200"/>
          </a:xfrm>
          <a:ln>
            <a:solidFill>
              <a:schemeClr val="accent2"/>
            </a:solidFill>
            <a:miter lim="800000"/>
            <a:headEnd/>
            <a:tailEnd/>
          </a:ln>
        </p:spPr>
        <p:txBody>
          <a:bodyPr/>
          <a:lstStyle/>
          <a:p>
            <a:pPr eaLnBrk="1" fontAlgn="auto" hangingPunct="1">
              <a:spcAft>
                <a:spcPts val="0"/>
              </a:spcAft>
              <a:defRPr/>
            </a:pPr>
            <a:r>
              <a:rPr lang="fr-FR" sz="3200" b="1" dirty="0">
                <a:ea typeface="+mj-ea"/>
                <a:cs typeface="+mj-cs"/>
              </a:rPr>
              <a:t>CAT devant un surdosage en </a:t>
            </a:r>
            <a:r>
              <a:rPr lang="fr-FR" sz="3200" b="1" dirty="0" smtClean="0">
                <a:ea typeface="+mj-ea"/>
                <a:cs typeface="+mj-cs"/>
              </a:rPr>
              <a:t>AVK</a:t>
            </a:r>
            <a:endParaRPr lang="fr-FR" sz="3200" dirty="0">
              <a:ea typeface="+mj-ea"/>
              <a:cs typeface="+mj-cs"/>
            </a:endParaRPr>
          </a:p>
        </p:txBody>
      </p:sp>
      <p:sp>
        <p:nvSpPr>
          <p:cNvPr id="124930" name="Rectangle 3"/>
          <p:cNvSpPr>
            <a:spLocks noGrp="1" noChangeArrowheads="1"/>
          </p:cNvSpPr>
          <p:nvPr>
            <p:ph idx="1"/>
          </p:nvPr>
        </p:nvSpPr>
        <p:spPr>
          <a:xfrm>
            <a:off x="381000" y="1196975"/>
            <a:ext cx="8512175" cy="4464050"/>
          </a:xfrm>
        </p:spPr>
        <p:txBody>
          <a:bodyPr/>
          <a:lstStyle/>
          <a:p>
            <a:pPr eaLnBrk="1" hangingPunct="1"/>
            <a:r>
              <a:rPr lang="fr-FR" altLang="fr-FR" dirty="0" smtClean="0">
                <a:ea typeface="ＭＳ Ｐゴシック" pitchFamily="34" charset="-128"/>
              </a:rPr>
              <a:t>1°)  Hémorragie minime (gingivorragie, ecchymoses): </a:t>
            </a:r>
          </a:p>
          <a:p>
            <a:pPr lvl="1" eaLnBrk="1" hangingPunct="1"/>
            <a:r>
              <a:rPr lang="fr-FR" altLang="fr-FR" dirty="0" smtClean="0">
                <a:ea typeface="ＭＳ Ｐゴシック" pitchFamily="34" charset="-128"/>
              </a:rPr>
              <a:t>suspendre le Tt 24 h et reprendre à dose moindre</a:t>
            </a:r>
          </a:p>
          <a:p>
            <a:pPr eaLnBrk="1" hangingPunct="1"/>
            <a:endParaRPr lang="fr-FR" altLang="fr-FR" dirty="0" smtClean="0">
              <a:ea typeface="ＭＳ Ｐゴシック" pitchFamily="34" charset="-128"/>
            </a:endParaRPr>
          </a:p>
          <a:p>
            <a:pPr eaLnBrk="1" hangingPunct="1"/>
            <a:r>
              <a:rPr lang="fr-FR" altLang="fr-FR" dirty="0" smtClean="0">
                <a:ea typeface="ＭＳ Ｐゴシック" pitchFamily="34" charset="-128"/>
              </a:rPr>
              <a:t>2°)  hémorragie sévère ou hématome profond non contrôlé:</a:t>
            </a:r>
          </a:p>
          <a:p>
            <a:pPr lvl="1" eaLnBrk="1" hangingPunct="1"/>
            <a:r>
              <a:rPr lang="fr-FR" altLang="fr-FR" dirty="0" smtClean="0">
                <a:ea typeface="ＭＳ Ｐゴシック" pitchFamily="34" charset="-128"/>
              </a:rPr>
              <a:t>arrêter AVK</a:t>
            </a:r>
          </a:p>
          <a:p>
            <a:pPr lvl="1" algn="just" eaLnBrk="1" hangingPunct="1"/>
            <a:r>
              <a:rPr lang="fr-FR" altLang="fr-FR" dirty="0" smtClean="0">
                <a:ea typeface="ＭＳ Ｐゴシック" pitchFamily="34" charset="-128"/>
              </a:rPr>
              <a:t>injection IV lente de 5 à 10 mg de vit K (correction en 12 à 24h)</a:t>
            </a:r>
          </a:p>
          <a:p>
            <a:pPr lvl="1" algn="just" eaLnBrk="1" hangingPunct="1"/>
            <a:r>
              <a:rPr lang="fr-FR" altLang="fr-FR" dirty="0" smtClean="0">
                <a:ea typeface="ＭＳ Ｐゴシック" pitchFamily="34" charset="-128"/>
              </a:rPr>
              <a:t>ou si urgence: PFC (environ 6)</a:t>
            </a:r>
          </a:p>
          <a:p>
            <a:pPr lvl="1" algn="just" eaLnBrk="1" hangingPunct="1"/>
            <a:r>
              <a:rPr lang="fr-FR" altLang="fr-FR" dirty="0" smtClean="0">
                <a:ea typeface="ＭＳ Ｐゴシック" pitchFamily="34" charset="-128"/>
              </a:rPr>
              <a:t>Si saignement </a:t>
            </a:r>
            <a:r>
              <a:rPr lang="fr-FR" altLang="fr-FR" dirty="0" err="1" smtClean="0">
                <a:ea typeface="ＭＳ Ｐゴシック" pitchFamily="34" charset="-128"/>
              </a:rPr>
              <a:t>Intra-cranien</a:t>
            </a:r>
            <a:r>
              <a:rPr lang="fr-FR" altLang="fr-FR" dirty="0" smtClean="0">
                <a:ea typeface="ＭＳ Ｐゴシック" pitchFamily="34" charset="-128"/>
              </a:rPr>
              <a:t> ou extrême: injection d’</a:t>
            </a:r>
            <a:r>
              <a:rPr lang="fr-FR" altLang="fr-FR" dirty="0" err="1" smtClean="0">
                <a:ea typeface="ＭＳ Ｐゴシック" pitchFamily="34" charset="-128"/>
              </a:rPr>
              <a:t>octaplex</a:t>
            </a:r>
            <a:r>
              <a:rPr lang="fr-FR" altLang="fr-FR" dirty="0" smtClean="0">
                <a:ea typeface="ＭＳ Ｐゴシック" pitchFamily="34" charset="-128"/>
              </a:rPr>
              <a:t>. Action immédiate</a:t>
            </a:r>
          </a:p>
          <a:p>
            <a:pPr lvl="1" algn="just" eaLnBrk="1" hangingPunct="1"/>
            <a:endParaRPr lang="fr-FR" altLang="fr-FR" dirty="0" smtClean="0">
              <a:ea typeface="ＭＳ Ｐゴシック" pitchFamily="34" charset="-128"/>
            </a:endParaRPr>
          </a:p>
          <a:p>
            <a:pPr lvl="1" algn="just" eaLnBrk="1" hangingPunct="1">
              <a:buFont typeface="Wingdings" pitchFamily="2" charset="2"/>
              <a:buNone/>
            </a:pPr>
            <a:r>
              <a:rPr lang="fr-FR" altLang="fr-FR" dirty="0" smtClean="0">
                <a:ea typeface="ＭＳ Ｐゴシック" pitchFamily="34" charset="-128"/>
              </a:rPr>
              <a:t>NB: une hématurie macroscopique chez un patient sous AVK doit faire suspecter un surdosage et prescrire un contrôle d ’INR</a:t>
            </a:r>
          </a:p>
          <a:p>
            <a:pPr lvl="1" eaLnBrk="1" hangingPunct="1"/>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92150"/>
            <a:ext cx="7564437"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150" y="1727200"/>
            <a:ext cx="5651500" cy="1206500"/>
          </a:xfrm>
        </p:spPr>
        <p:txBody>
          <a:bodyPr/>
          <a:lstStyle/>
          <a:p>
            <a:pPr>
              <a:defRPr/>
            </a:pPr>
            <a:r>
              <a:rPr lang="fr-CA"/>
              <a:t>Octaplex</a:t>
            </a:r>
            <a:endParaRPr lang="fr-FR"/>
          </a:p>
        </p:txBody>
      </p:sp>
    </p:spTree>
  </p:cSld>
  <p:clrMapOvr>
    <a:masterClrMapping/>
  </p:clrMapOvr>
  <p:transition spd="slow">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bwMode="auto"/>
        <p:txBody>
          <a:bodyPr wrap="square" numCol="1" anchorCtr="0" compatLnSpc="1">
            <a:prstTxWarp prst="textNoShape">
              <a:avLst/>
            </a:prstTxWarp>
          </a:bodyPr>
          <a:lstStyle/>
          <a:p>
            <a:r>
              <a:rPr lang="fr-CA" altLang="fr-FR" cap="none" smtClean="0">
                <a:ea typeface="ＭＳ Ｐゴシック" pitchFamily="34" charset="-128"/>
              </a:rPr>
              <a:t>OCTAPLEX®</a:t>
            </a:r>
            <a:endParaRPr lang="fr-FR" altLang="fr-FR" cap="none" smtClean="0">
              <a:ea typeface="ＭＳ Ｐゴシック" pitchFamily="34" charset="-128"/>
            </a:endParaRPr>
          </a:p>
        </p:txBody>
      </p:sp>
      <p:sp>
        <p:nvSpPr>
          <p:cNvPr id="128002" name="Content Placeholder 2"/>
          <p:cNvSpPr>
            <a:spLocks noGrp="1"/>
          </p:cNvSpPr>
          <p:nvPr>
            <p:ph idx="1"/>
          </p:nvPr>
        </p:nvSpPr>
        <p:spPr/>
        <p:txBody>
          <a:bodyPr/>
          <a:lstStyle/>
          <a:p>
            <a:r>
              <a:rPr lang="fr-CA" altLang="fr-FR" smtClean="0">
                <a:ea typeface="ＭＳ Ｐゴシック" pitchFamily="34" charset="-128"/>
              </a:rPr>
              <a:t>Octaplex® est un concentré de complexe prothrombique contenant quatre facteurs de coagulation. il est issu de plasma humain soumis à un traitement par solvant-détergent ou à une nanofiltration pour inactiver et éliminer les virus, bactéries et parasites et contient non seulement les facteurs procoagulants dépendants de la vitamine K (II, VII, IX et X), mais aussi, à des degrés variables, les facteurs anticoagulants suivants:  protéine C, protéine S et héparine.</a:t>
            </a:r>
            <a:endParaRPr lang="fr-FR" altLang="fr-FR" smtClean="0">
              <a:ea typeface="ＭＳ Ｐゴシック" pitchFamily="34" charset="-128"/>
            </a:endParaRPr>
          </a:p>
        </p:txBody>
      </p:sp>
      <p:pic>
        <p:nvPicPr>
          <p:cNvPr id="1280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57563"/>
            <a:ext cx="8135937"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r-FR"/>
          </a:p>
        </p:txBody>
      </p:sp>
      <p:sp>
        <p:nvSpPr>
          <p:cNvPr id="129026" name="Content Placeholder 2"/>
          <p:cNvSpPr>
            <a:spLocks noGrp="1"/>
          </p:cNvSpPr>
          <p:nvPr>
            <p:ph idx="1"/>
          </p:nvPr>
        </p:nvSpPr>
        <p:spPr>
          <a:xfrm>
            <a:off x="395288" y="333375"/>
            <a:ext cx="7948612" cy="5759450"/>
          </a:xfrm>
        </p:spPr>
        <p:txBody>
          <a:bodyPr/>
          <a:lstStyle/>
          <a:p>
            <a:pPr algn="just"/>
            <a:r>
              <a:rPr lang="fr-CA" altLang="fr-FR" smtClean="0">
                <a:solidFill>
                  <a:srgbClr val="FF0000"/>
                </a:solidFill>
                <a:ea typeface="ＭＳ Ｐゴシック" pitchFamily="34" charset="-128"/>
              </a:rPr>
              <a:t>Octaplex recommandé dans les situations suivantes :</a:t>
            </a:r>
          </a:p>
          <a:p>
            <a:pPr algn="just"/>
            <a:r>
              <a:rPr lang="fr-CA" altLang="fr-FR" smtClean="0">
                <a:ea typeface="ＭＳ Ｐゴシック" pitchFamily="34" charset="-128"/>
              </a:rPr>
              <a:t>A. Neutralisation des effets d</a:t>
            </a:r>
            <a:r>
              <a:rPr lang="ja-JP" altLang="fr-CA" smtClean="0">
                <a:ea typeface="ＭＳ Ｐゴシック" pitchFamily="34" charset="-128"/>
              </a:rPr>
              <a:t>’</a:t>
            </a:r>
            <a:r>
              <a:rPr lang="fr-CA" altLang="ja-JP" smtClean="0">
                <a:ea typeface="ＭＳ Ｐゴシック" pitchFamily="34" charset="-128"/>
              </a:rPr>
              <a:t>un traitement par la warfarine ou correction d</a:t>
            </a:r>
            <a:r>
              <a:rPr lang="ja-JP" altLang="fr-CA" smtClean="0">
                <a:ea typeface="ＭＳ Ｐゴシック" pitchFamily="34" charset="-128"/>
              </a:rPr>
              <a:t>’</a:t>
            </a:r>
            <a:r>
              <a:rPr lang="fr-CA" altLang="ja-JP" smtClean="0">
                <a:ea typeface="ＭＳ Ｐゴシック" pitchFamily="34" charset="-128"/>
              </a:rPr>
              <a:t>un déficit en vitamine K chez un patient présentant des hémorragies</a:t>
            </a:r>
          </a:p>
          <a:p>
            <a:pPr algn="just"/>
            <a:r>
              <a:rPr lang="fr-CA" altLang="fr-FR" smtClean="0">
                <a:ea typeface="ＭＳ Ｐゴシック" pitchFamily="34" charset="-128"/>
              </a:rPr>
              <a:t>B. Neutralisation des effets d</a:t>
            </a:r>
            <a:r>
              <a:rPr lang="ja-JP" altLang="fr-CA" smtClean="0">
                <a:ea typeface="ＭＳ Ｐゴシック" pitchFamily="34" charset="-128"/>
              </a:rPr>
              <a:t>’</a:t>
            </a:r>
            <a:r>
              <a:rPr lang="fr-CA" altLang="ja-JP" smtClean="0">
                <a:ea typeface="ＭＳ Ｐゴシック" pitchFamily="34" charset="-128"/>
              </a:rPr>
              <a:t>un traitement par la warfarine ou correction d</a:t>
            </a:r>
            <a:r>
              <a:rPr lang="ja-JP" altLang="fr-CA" smtClean="0">
                <a:ea typeface="ＭＳ Ｐゴシック" pitchFamily="34" charset="-128"/>
              </a:rPr>
              <a:t>’</a:t>
            </a:r>
            <a:r>
              <a:rPr lang="fr-CA" altLang="ja-JP" smtClean="0">
                <a:ea typeface="ＭＳ Ｐゴシック" pitchFamily="34" charset="-128"/>
              </a:rPr>
              <a:t>un déficit en vitamine K chez un patient nécessitant une intervention chirurgicale urgente (dans les six heures suivantes)</a:t>
            </a:r>
          </a:p>
          <a:p>
            <a:pPr algn="just"/>
            <a:r>
              <a:rPr lang="fr-FR" altLang="fr-FR" smtClean="0">
                <a:solidFill>
                  <a:srgbClr val="FF0000"/>
                </a:solidFill>
                <a:ea typeface="ＭＳ Ｐゴシック" pitchFamily="34" charset="-128"/>
              </a:rPr>
              <a:t>Contre-indication :</a:t>
            </a:r>
          </a:p>
          <a:p>
            <a:pPr algn="just"/>
            <a:r>
              <a:rPr lang="fr-CA" altLang="fr-FR" smtClean="0">
                <a:ea typeface="ＭＳ Ｐゴシック" pitchFamily="34" charset="-128"/>
              </a:rPr>
              <a:t>A. Patient ayant des antécédents de thrombocytopénie induite par l</a:t>
            </a:r>
            <a:r>
              <a:rPr lang="ja-JP" altLang="fr-CA" smtClean="0">
                <a:ea typeface="ＭＳ Ｐゴシック" pitchFamily="34" charset="-128"/>
              </a:rPr>
              <a:t>’</a:t>
            </a:r>
            <a:r>
              <a:rPr lang="fr-CA" altLang="ja-JP" smtClean="0">
                <a:ea typeface="ＭＳ Ｐゴシック" pitchFamily="34" charset="-128"/>
              </a:rPr>
              <a:t>héparine</a:t>
            </a:r>
          </a:p>
          <a:p>
            <a:pPr algn="just"/>
            <a:r>
              <a:rPr lang="fr-CA" altLang="fr-FR" smtClean="0">
                <a:solidFill>
                  <a:srgbClr val="FF0000"/>
                </a:solidFill>
                <a:ea typeface="ＭＳ Ｐゴシック" pitchFamily="34" charset="-128"/>
              </a:rPr>
              <a:t>Non recommandés dans les situations suivantes :</a:t>
            </a:r>
          </a:p>
          <a:p>
            <a:pPr algn="just"/>
            <a:r>
              <a:rPr lang="fr-CA" altLang="fr-FR" smtClean="0">
                <a:ea typeface="ＭＳ Ｐゴシック" pitchFamily="34" charset="-128"/>
              </a:rPr>
              <a:t>A. Neutralisation non urgente des effets d</a:t>
            </a:r>
            <a:r>
              <a:rPr lang="ja-JP" altLang="fr-CA" smtClean="0">
                <a:ea typeface="ＭＳ Ｐゴシック" pitchFamily="34" charset="-128"/>
              </a:rPr>
              <a:t>’</a:t>
            </a:r>
            <a:r>
              <a:rPr lang="fr-CA" altLang="ja-JP" smtClean="0">
                <a:ea typeface="ＭＳ Ｐゴシック" pitchFamily="34" charset="-128"/>
              </a:rPr>
              <a:t>un traitement par anticoagulants oraux </a:t>
            </a:r>
            <a:r>
              <a:rPr lang="fr-FR" altLang="ja-JP" smtClean="0">
                <a:ea typeface="ＭＳ Ｐゴシック" pitchFamily="34" charset="-128"/>
              </a:rPr>
              <a:t>avant un acte invasif</a:t>
            </a:r>
          </a:p>
          <a:p>
            <a:pPr algn="just"/>
            <a:r>
              <a:rPr lang="fr-CA" altLang="fr-FR" smtClean="0">
                <a:ea typeface="ＭＳ Ｐゴシック" pitchFamily="34" charset="-128"/>
              </a:rPr>
              <a:t>B. Correction d</a:t>
            </a:r>
            <a:r>
              <a:rPr lang="ja-JP" altLang="fr-CA" smtClean="0">
                <a:ea typeface="ＭＳ Ｐゴシック" pitchFamily="34" charset="-128"/>
              </a:rPr>
              <a:t>’</a:t>
            </a:r>
            <a:r>
              <a:rPr lang="fr-CA" altLang="ja-JP" smtClean="0">
                <a:ea typeface="ＭＳ Ｐゴシック" pitchFamily="34" charset="-128"/>
              </a:rPr>
              <a:t>un RIN élevé lorsqu</a:t>
            </a:r>
            <a:r>
              <a:rPr lang="ja-JP" altLang="fr-CA" smtClean="0">
                <a:ea typeface="ＭＳ Ｐゴシック" pitchFamily="34" charset="-128"/>
              </a:rPr>
              <a:t>’</a:t>
            </a:r>
            <a:r>
              <a:rPr lang="fr-CA" altLang="ja-JP" smtClean="0">
                <a:ea typeface="ＭＳ Ｐゴシック" pitchFamily="34" charset="-128"/>
              </a:rPr>
              <a:t>il n</a:t>
            </a:r>
            <a:r>
              <a:rPr lang="ja-JP" altLang="fr-CA" smtClean="0">
                <a:ea typeface="ＭＳ Ｐゴシック" pitchFamily="34" charset="-128"/>
              </a:rPr>
              <a:t>’</a:t>
            </a:r>
            <a:r>
              <a:rPr lang="fr-CA" altLang="ja-JP" smtClean="0">
                <a:ea typeface="ＭＳ Ｐゴシック" pitchFamily="34" charset="-128"/>
              </a:rPr>
              <a:t>y a pas de saignement et qu</a:t>
            </a:r>
            <a:r>
              <a:rPr lang="ja-JP" altLang="fr-CA" smtClean="0">
                <a:ea typeface="ＭＳ Ｐゴシック" pitchFamily="34" charset="-128"/>
              </a:rPr>
              <a:t>’</a:t>
            </a:r>
            <a:r>
              <a:rPr lang="fr-CA" altLang="ja-JP" smtClean="0">
                <a:ea typeface="ＭＳ Ｐゴシック" pitchFamily="34" charset="-128"/>
              </a:rPr>
              <a:t>une intervention chirurgicale n</a:t>
            </a:r>
            <a:r>
              <a:rPr lang="ja-JP" altLang="fr-CA" smtClean="0">
                <a:ea typeface="ＭＳ Ｐゴシック" pitchFamily="34" charset="-128"/>
              </a:rPr>
              <a:t>’</a:t>
            </a:r>
            <a:r>
              <a:rPr lang="fr-CA" altLang="ja-JP" smtClean="0">
                <a:ea typeface="ＭＳ Ｐゴシック" pitchFamily="34" charset="-128"/>
              </a:rPr>
              <a:t>est pas nécessaire</a:t>
            </a:r>
          </a:p>
          <a:p>
            <a:pPr algn="just"/>
            <a:r>
              <a:rPr lang="fr-CA" altLang="fr-FR" smtClean="0">
                <a:ea typeface="ＭＳ Ｐゴシック" pitchFamily="34" charset="-128"/>
              </a:rPr>
              <a:t>• Pour le traitement d</a:t>
            </a:r>
            <a:r>
              <a:rPr lang="ja-JP" altLang="fr-CA" smtClean="0">
                <a:ea typeface="ＭＳ Ｐゴシック" pitchFamily="34" charset="-128"/>
              </a:rPr>
              <a:t>’</a:t>
            </a:r>
            <a:r>
              <a:rPr lang="fr-CA" altLang="ja-JP" smtClean="0">
                <a:ea typeface="ＭＳ Ｐゴシック" pitchFamily="34" charset="-128"/>
              </a:rPr>
              <a:t>un surdosage d</a:t>
            </a:r>
            <a:r>
              <a:rPr lang="ja-JP" altLang="fr-CA" smtClean="0">
                <a:ea typeface="ＭＳ Ｐゴシック" pitchFamily="34" charset="-128"/>
              </a:rPr>
              <a:t>’</a:t>
            </a:r>
            <a:r>
              <a:rPr lang="fr-CA" altLang="ja-JP" smtClean="0">
                <a:ea typeface="ＭＳ Ｐゴシック" pitchFamily="34" charset="-128"/>
              </a:rPr>
              <a:t>antagonistes de la vitamine K lorsque le RIN est élevé mais qu</a:t>
            </a:r>
            <a:r>
              <a:rPr lang="ja-JP" altLang="fr-CA" smtClean="0">
                <a:ea typeface="ＭＳ Ｐゴシック" pitchFamily="34" charset="-128"/>
              </a:rPr>
              <a:t>’</a:t>
            </a:r>
            <a:r>
              <a:rPr lang="fr-CA" altLang="ja-JP" smtClean="0">
                <a:ea typeface="ＭＳ Ｐゴシック" pitchFamily="34" charset="-128"/>
              </a:rPr>
              <a:t>il n</a:t>
            </a:r>
            <a:r>
              <a:rPr lang="ja-JP" altLang="fr-CA" smtClean="0">
                <a:ea typeface="ＭＳ Ｐゴシック" pitchFamily="34" charset="-128"/>
              </a:rPr>
              <a:t>’</a:t>
            </a:r>
            <a:r>
              <a:rPr lang="fr-CA" altLang="ja-JP" smtClean="0">
                <a:ea typeface="ＭＳ Ｐゴシック" pitchFamily="34" charset="-128"/>
              </a:rPr>
              <a:t>y a pas de saignement, se reporter aux recommandations de 2008 de l</a:t>
            </a:r>
            <a:r>
              <a:rPr lang="ja-JP" altLang="fr-CA" smtClean="0">
                <a:ea typeface="ＭＳ Ｐゴシック" pitchFamily="34" charset="-128"/>
              </a:rPr>
              <a:t>’</a:t>
            </a:r>
            <a:r>
              <a:rPr lang="fr-CA" altLang="ja-JP" smtClean="0">
                <a:ea typeface="ＭＳ Ｐゴシック" pitchFamily="34" charset="-128"/>
              </a:rPr>
              <a:t>ACCP.</a:t>
            </a:r>
          </a:p>
          <a:p>
            <a:pPr algn="just"/>
            <a:r>
              <a:rPr lang="fr-FR" altLang="fr-FR" smtClean="0">
                <a:ea typeface="ＭＳ Ｐゴシック" pitchFamily="34" charset="-128"/>
              </a:rPr>
              <a:t>C. Transfusion massive</a:t>
            </a:r>
          </a:p>
          <a:p>
            <a:pPr algn="just"/>
            <a:r>
              <a:rPr lang="fr-CA" altLang="fr-FR" smtClean="0">
                <a:ea typeface="ＭＳ Ｐゴシック" pitchFamily="34" charset="-128"/>
              </a:rPr>
              <a:t>D. Coagulopathie associée à une dysfonction hépatique</a:t>
            </a:r>
          </a:p>
          <a:p>
            <a:pPr algn="just"/>
            <a:r>
              <a:rPr lang="fr-CA" altLang="fr-FR" smtClean="0">
                <a:ea typeface="ＭＳ Ｐゴシック" pitchFamily="34" charset="-128"/>
              </a:rPr>
              <a:t>E. Patient ayant des antécédents récents de thrombose, d</a:t>
            </a:r>
            <a:r>
              <a:rPr lang="ja-JP" altLang="fr-CA" smtClean="0">
                <a:ea typeface="ＭＳ Ｐゴシック" pitchFamily="34" charset="-128"/>
              </a:rPr>
              <a:t>’</a:t>
            </a:r>
            <a:r>
              <a:rPr lang="fr-CA" altLang="ja-JP" smtClean="0">
                <a:ea typeface="ＭＳ Ｐゴシック" pitchFamily="34" charset="-128"/>
              </a:rPr>
              <a:t>infarctus du myocarde ou </a:t>
            </a:r>
            <a:r>
              <a:rPr lang="fr-FR" altLang="ja-JP" smtClean="0">
                <a:ea typeface="ＭＳ Ｐゴシック" pitchFamily="34" charset="-128"/>
              </a:rPr>
              <a:t>de coagulation intravasculaire disséminée</a:t>
            </a:r>
            <a:endParaRPr lang="fr-FR" altLang="fr-FR" smtClean="0">
              <a:ea typeface="ＭＳ Ｐゴシック" pitchFamily="34" charset="-128"/>
            </a:endParaRP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8313" y="0"/>
            <a:ext cx="8229600" cy="1143000"/>
          </a:xfrm>
        </p:spPr>
        <p:txBody>
          <a:bodyPr/>
          <a:lstStyle/>
          <a:p>
            <a:pPr eaLnBrk="1" fontAlgn="auto" hangingPunct="1">
              <a:spcAft>
                <a:spcPts val="0"/>
              </a:spcAft>
              <a:defRPr/>
            </a:pPr>
            <a:r>
              <a:rPr lang="fr-FR" b="1" u="sng">
                <a:solidFill>
                  <a:srgbClr val="FF0000"/>
                </a:solidFill>
                <a:ea typeface="+mj-ea"/>
                <a:cs typeface="+mj-cs"/>
                <a:sym typeface="Symbol" charset="0"/>
              </a:rPr>
              <a:t>LA COAGULATION</a:t>
            </a:r>
          </a:p>
        </p:txBody>
      </p:sp>
      <p:grpSp>
        <p:nvGrpSpPr>
          <p:cNvPr id="24578" name="Group 3"/>
          <p:cNvGrpSpPr>
            <a:grpSpLocks/>
          </p:cNvGrpSpPr>
          <p:nvPr/>
        </p:nvGrpSpPr>
        <p:grpSpPr bwMode="auto">
          <a:xfrm>
            <a:off x="0" y="3357563"/>
            <a:ext cx="8758238" cy="3170237"/>
            <a:chOff x="0" y="2069"/>
            <a:chExt cx="5517" cy="1997"/>
          </a:xfrm>
        </p:grpSpPr>
        <p:sp>
          <p:nvSpPr>
            <p:cNvPr id="24582" name="Text Box 4"/>
            <p:cNvSpPr txBox="1">
              <a:spLocks noChangeArrowheads="1"/>
            </p:cNvSpPr>
            <p:nvPr/>
          </p:nvSpPr>
          <p:spPr bwMode="auto">
            <a:xfrm>
              <a:off x="0" y="2115"/>
              <a:ext cx="18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a:t>Précurseur= facteur</a:t>
              </a:r>
            </a:p>
          </p:txBody>
        </p:sp>
        <p:grpSp>
          <p:nvGrpSpPr>
            <p:cNvPr id="24583" name="Group 5"/>
            <p:cNvGrpSpPr>
              <a:grpSpLocks/>
            </p:cNvGrpSpPr>
            <p:nvPr/>
          </p:nvGrpSpPr>
          <p:grpSpPr bwMode="auto">
            <a:xfrm>
              <a:off x="1791" y="2069"/>
              <a:ext cx="3726" cy="1997"/>
              <a:chOff x="1791" y="2069"/>
              <a:chExt cx="3726" cy="1997"/>
            </a:xfrm>
          </p:grpSpPr>
          <p:sp>
            <p:nvSpPr>
              <p:cNvPr id="24584" name="Text Box 6"/>
              <p:cNvSpPr txBox="1">
                <a:spLocks noChangeArrowheads="1"/>
              </p:cNvSpPr>
              <p:nvPr/>
            </p:nvSpPr>
            <p:spPr bwMode="auto">
              <a:xfrm>
                <a:off x="2517" y="2069"/>
                <a:ext cx="290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a:t>Enzyme active = sérine protéase</a:t>
                </a:r>
              </a:p>
              <a:p>
                <a:pPr eaLnBrk="1" hangingPunct="1"/>
                <a:r>
                  <a:rPr lang="fr-FR" altLang="fr-FR"/>
                  <a:t>= facteur activé</a:t>
                </a:r>
              </a:p>
            </p:txBody>
          </p:sp>
          <p:sp>
            <p:nvSpPr>
              <p:cNvPr id="24585" name="Line 7"/>
              <p:cNvSpPr>
                <a:spLocks noChangeShapeType="1"/>
              </p:cNvSpPr>
              <p:nvPr/>
            </p:nvSpPr>
            <p:spPr bwMode="auto">
              <a:xfrm>
                <a:off x="1882" y="2296"/>
                <a:ext cx="5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86" name="Text Box 8"/>
              <p:cNvSpPr txBox="1">
                <a:spLocks noChangeArrowheads="1"/>
              </p:cNvSpPr>
              <p:nvPr/>
            </p:nvSpPr>
            <p:spPr bwMode="auto">
              <a:xfrm>
                <a:off x="1791" y="2886"/>
                <a:ext cx="7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a:t>Facteur</a:t>
                </a:r>
              </a:p>
            </p:txBody>
          </p:sp>
          <p:sp>
            <p:nvSpPr>
              <p:cNvPr id="24587" name="Text Box 9"/>
              <p:cNvSpPr txBox="1">
                <a:spLocks noChangeArrowheads="1"/>
              </p:cNvSpPr>
              <p:nvPr/>
            </p:nvSpPr>
            <p:spPr bwMode="auto">
              <a:xfrm>
                <a:off x="3198" y="2886"/>
                <a:ext cx="13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a:t>Facteur activé</a:t>
                </a:r>
              </a:p>
            </p:txBody>
          </p:sp>
          <p:sp>
            <p:nvSpPr>
              <p:cNvPr id="24588" name="Line 10"/>
              <p:cNvSpPr>
                <a:spLocks noChangeShapeType="1"/>
              </p:cNvSpPr>
              <p:nvPr/>
            </p:nvSpPr>
            <p:spPr bwMode="auto">
              <a:xfrm>
                <a:off x="2835" y="2568"/>
                <a:ext cx="0" cy="3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89" name="Line 11"/>
              <p:cNvSpPr>
                <a:spLocks noChangeShapeType="1"/>
              </p:cNvSpPr>
              <p:nvPr/>
            </p:nvSpPr>
            <p:spPr bwMode="auto">
              <a:xfrm>
                <a:off x="3560" y="3566"/>
                <a:ext cx="5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0" name="Line 12"/>
              <p:cNvSpPr>
                <a:spLocks noChangeShapeType="1"/>
              </p:cNvSpPr>
              <p:nvPr/>
            </p:nvSpPr>
            <p:spPr bwMode="auto">
              <a:xfrm>
                <a:off x="2608" y="3022"/>
                <a:ext cx="5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1" name="Text Box 13"/>
              <p:cNvSpPr txBox="1">
                <a:spLocks noChangeArrowheads="1"/>
              </p:cNvSpPr>
              <p:nvPr/>
            </p:nvSpPr>
            <p:spPr bwMode="auto">
              <a:xfrm>
                <a:off x="2653" y="3385"/>
                <a:ext cx="7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a:t>Facteur</a:t>
                </a:r>
              </a:p>
            </p:txBody>
          </p:sp>
          <p:sp>
            <p:nvSpPr>
              <p:cNvPr id="24592" name="Text Box 14"/>
              <p:cNvSpPr txBox="1">
                <a:spLocks noChangeArrowheads="1"/>
              </p:cNvSpPr>
              <p:nvPr/>
            </p:nvSpPr>
            <p:spPr bwMode="auto">
              <a:xfrm>
                <a:off x="4195" y="3430"/>
                <a:ext cx="13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a:t>Facteur activé</a:t>
                </a:r>
              </a:p>
            </p:txBody>
          </p:sp>
          <p:sp>
            <p:nvSpPr>
              <p:cNvPr id="24593" name="Line 15"/>
              <p:cNvSpPr>
                <a:spLocks noChangeShapeType="1"/>
              </p:cNvSpPr>
              <p:nvPr/>
            </p:nvSpPr>
            <p:spPr bwMode="auto">
              <a:xfrm>
                <a:off x="3787" y="3158"/>
                <a:ext cx="0" cy="3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4594" name="Line 16"/>
              <p:cNvSpPr>
                <a:spLocks noChangeShapeType="1"/>
              </p:cNvSpPr>
              <p:nvPr/>
            </p:nvSpPr>
            <p:spPr bwMode="auto">
              <a:xfrm>
                <a:off x="4740" y="3702"/>
                <a:ext cx="0" cy="3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grpSp>
      </p:grpSp>
      <p:sp>
        <p:nvSpPr>
          <p:cNvPr id="24579" name="Text Box 17"/>
          <p:cNvSpPr txBox="1">
            <a:spLocks noChangeArrowheads="1"/>
          </p:cNvSpPr>
          <p:nvPr/>
        </p:nvSpPr>
        <p:spPr bwMode="auto">
          <a:xfrm>
            <a:off x="250825" y="1125538"/>
            <a:ext cx="86677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b="1">
                <a:sym typeface="Symbol" pitchFamily="18" charset="2"/>
              </a:rPr>
              <a:t>Consolidation du thrombus plaquettaire par un réseau de </a:t>
            </a:r>
          </a:p>
          <a:p>
            <a:pPr eaLnBrk="1" hangingPunct="1"/>
            <a:r>
              <a:rPr lang="fr-FR" altLang="fr-FR" b="1">
                <a:sym typeface="Symbol" pitchFamily="18" charset="2"/>
              </a:rPr>
              <a:t>fibrine insoluble</a:t>
            </a:r>
          </a:p>
          <a:p>
            <a:pPr eaLnBrk="1" hangingPunct="1"/>
            <a:r>
              <a:rPr lang="fr-FR" altLang="fr-FR" b="1">
                <a:sym typeface="Symbol" pitchFamily="18" charset="2"/>
              </a:rPr>
              <a:t> </a:t>
            </a:r>
            <a:endParaRPr lang="fr-FR" altLang="fr-FR">
              <a:sym typeface="Symbol" pitchFamily="18" charset="2"/>
            </a:endParaRPr>
          </a:p>
          <a:p>
            <a:pPr eaLnBrk="1" hangingPunct="1"/>
            <a:r>
              <a:rPr lang="fr-FR" altLang="fr-FR" b="1">
                <a:sym typeface="Symbol" pitchFamily="18" charset="2"/>
              </a:rPr>
              <a:t>= l'aboutissement d'une chaîne de réactions enzymatiques</a:t>
            </a:r>
          </a:p>
          <a:p>
            <a:pPr eaLnBrk="1" hangingPunct="1"/>
            <a:r>
              <a:rPr lang="fr-FR" altLang="fr-FR" b="1">
                <a:sym typeface="Symbol" pitchFamily="18" charset="2"/>
              </a:rPr>
              <a:t> impliquant les facteurs de coagulation.</a:t>
            </a:r>
          </a:p>
        </p:txBody>
      </p:sp>
      <p:sp>
        <p:nvSpPr>
          <p:cNvPr id="24580" name="Text Box 18"/>
          <p:cNvSpPr txBox="1">
            <a:spLocks noChangeArrowheads="1"/>
          </p:cNvSpPr>
          <p:nvPr/>
        </p:nvSpPr>
        <p:spPr bwMode="auto">
          <a:xfrm>
            <a:off x="323850" y="6021388"/>
            <a:ext cx="401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b="1">
                <a:solidFill>
                  <a:srgbClr val="FF0066"/>
                </a:solidFill>
              </a:rPr>
              <a:t>Cascade de la coagulation</a:t>
            </a:r>
          </a:p>
        </p:txBody>
      </p:sp>
      <p:sp>
        <p:nvSpPr>
          <p:cNvPr id="24581" name="Text Box 19"/>
          <p:cNvSpPr txBox="1">
            <a:spLocks noChangeArrowheads="1"/>
          </p:cNvSpPr>
          <p:nvPr/>
        </p:nvSpPr>
        <p:spPr bwMode="auto">
          <a:xfrm>
            <a:off x="7308850" y="6400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b="1"/>
              <a:t>…</a:t>
            </a:r>
          </a:p>
        </p:txBody>
      </p:sp>
    </p:spTree>
  </p:cSld>
  <p:clrMapOvr>
    <a:masterClrMapping/>
  </p:clrMapOvr>
  <p:transition spd="slow">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err="1" smtClean="0"/>
              <a:t>octaplex</a:t>
            </a:r>
            <a:endParaRPr lang="fr-FR" dirty="0"/>
          </a:p>
        </p:txBody>
      </p:sp>
      <p:sp>
        <p:nvSpPr>
          <p:cNvPr id="130050" name="Content Placeholder 2"/>
          <p:cNvSpPr>
            <a:spLocks noGrp="1"/>
          </p:cNvSpPr>
          <p:nvPr>
            <p:ph idx="1"/>
          </p:nvPr>
        </p:nvSpPr>
        <p:spPr/>
        <p:txBody>
          <a:bodyPr/>
          <a:lstStyle/>
          <a:p>
            <a:pPr algn="just"/>
            <a:r>
              <a:rPr lang="fr-FR" altLang="fr-FR" smtClean="0">
                <a:ea typeface="ＭＳ Ｐゴシック" pitchFamily="34" charset="-128"/>
              </a:rPr>
              <a:t>Adultes :</a:t>
            </a:r>
          </a:p>
          <a:p>
            <a:pPr algn="just"/>
            <a:r>
              <a:rPr lang="fr-CA" altLang="fr-FR" smtClean="0">
                <a:ea typeface="ＭＳ Ｐゴシック" pitchFamily="34" charset="-128"/>
              </a:rPr>
              <a:t>La dose de concentré de complexe prothrombique (Octaplex) devrait être établie selon les valeurs de RIN indiquées dans le tableau ci-dessous. Si le RIN est inconnu et qu</a:t>
            </a:r>
            <a:r>
              <a:rPr lang="ja-JP" altLang="fr-CA" smtClean="0">
                <a:ea typeface="ＭＳ Ｐゴシック" pitchFamily="34" charset="-128"/>
              </a:rPr>
              <a:t>’</a:t>
            </a:r>
            <a:r>
              <a:rPr lang="fr-CA" altLang="ja-JP" smtClean="0">
                <a:ea typeface="ＭＳ Ｐゴシック" pitchFamily="34" charset="-128"/>
              </a:rPr>
              <a:t>il y a hémorragie, la dose devrait être de 80 ml (2 fioles de 40 ml) .</a:t>
            </a:r>
            <a:endParaRPr lang="fr-FR" altLang="fr-FR" smtClean="0">
              <a:ea typeface="ＭＳ Ｐゴシック" pitchFamily="34" charset="-128"/>
            </a:endParaRPr>
          </a:p>
        </p:txBody>
      </p:sp>
      <p:pic>
        <p:nvPicPr>
          <p:cNvPr id="130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Rectangle 4"/>
          <p:cNvSpPr>
            <a:spLocks noChangeArrowheads="1"/>
          </p:cNvSpPr>
          <p:nvPr/>
        </p:nvSpPr>
        <p:spPr bwMode="auto">
          <a:xfrm>
            <a:off x="684213" y="3789363"/>
            <a:ext cx="7848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r>
              <a:rPr lang="fr-CA" altLang="fr-FR" sz="1800">
                <a:latin typeface="Franklin Gothic Book" pitchFamily="34" charset="0"/>
              </a:rPr>
              <a:t>L</a:t>
            </a:r>
            <a:r>
              <a:rPr lang="ja-JP" altLang="fr-CA" sz="1800">
                <a:latin typeface="Franklin Gothic Book" pitchFamily="34" charset="0"/>
              </a:rPr>
              <a:t>’</a:t>
            </a:r>
            <a:r>
              <a:rPr lang="fr-CA" altLang="ja-JP" sz="1800">
                <a:latin typeface="Franklin Gothic Book" pitchFamily="34" charset="0"/>
              </a:rPr>
              <a:t>administration simultanée de vitamine K1 (10 mg par voie IV) est fortement recommandée si le traitement de neutralisation doit durer plus de 6 heures (la demi-vie des CCP). Le délai d</a:t>
            </a:r>
            <a:r>
              <a:rPr lang="ja-JP" altLang="fr-CA" sz="1800">
                <a:latin typeface="Franklin Gothic Book" pitchFamily="34" charset="0"/>
              </a:rPr>
              <a:t>’</a:t>
            </a:r>
            <a:r>
              <a:rPr lang="fr-CA" altLang="ja-JP" sz="1800">
                <a:latin typeface="Franklin Gothic Book" pitchFamily="34" charset="0"/>
              </a:rPr>
              <a:t>action de la vitamine K1 est de 4 à 6 heures par voie IV, alors que celui de l</a:t>
            </a:r>
            <a:r>
              <a:rPr lang="ja-JP" altLang="fr-CA" sz="1800">
                <a:latin typeface="Franklin Gothic Book" pitchFamily="34" charset="0"/>
              </a:rPr>
              <a:t>’</a:t>
            </a:r>
            <a:r>
              <a:rPr lang="fr-CA" altLang="ja-JP" sz="1800">
                <a:latin typeface="Franklin Gothic Book" pitchFamily="34" charset="0"/>
              </a:rPr>
              <a:t>octaplex est de 10 minutes. L</a:t>
            </a:r>
            <a:r>
              <a:rPr lang="ja-JP" altLang="fr-CA" sz="1800">
                <a:latin typeface="Franklin Gothic Book" pitchFamily="34" charset="0"/>
              </a:rPr>
              <a:t>’</a:t>
            </a:r>
            <a:r>
              <a:rPr lang="fr-CA" altLang="ja-JP" sz="1800">
                <a:latin typeface="Franklin Gothic Book" pitchFamily="34" charset="0"/>
              </a:rPr>
              <a:t>efficacité de la dose doit être mesurée à l</a:t>
            </a:r>
            <a:r>
              <a:rPr lang="ja-JP" altLang="fr-CA" sz="1800">
                <a:latin typeface="Franklin Gothic Book" pitchFamily="34" charset="0"/>
              </a:rPr>
              <a:t>’</a:t>
            </a:r>
            <a:r>
              <a:rPr lang="fr-CA" altLang="ja-JP" sz="1800">
                <a:latin typeface="Franklin Gothic Book" pitchFamily="34" charset="0"/>
              </a:rPr>
              <a:t>aide d</a:t>
            </a:r>
            <a:r>
              <a:rPr lang="ja-JP" altLang="fr-CA" sz="1800">
                <a:latin typeface="Franklin Gothic Book" pitchFamily="34" charset="0"/>
              </a:rPr>
              <a:t>’</a:t>
            </a:r>
            <a:r>
              <a:rPr lang="fr-CA" altLang="ja-JP" sz="1800">
                <a:latin typeface="Franklin Gothic Book" pitchFamily="34" charset="0"/>
              </a:rPr>
              <a:t>un marqueur substitut : le </a:t>
            </a:r>
            <a:r>
              <a:rPr lang="fr-CA" altLang="ja-JP" sz="1800" b="1">
                <a:latin typeface="Franklin Gothic Book" pitchFamily="34" charset="0"/>
              </a:rPr>
              <a:t>RIN mesuré de 10 à 30 minutes après l</a:t>
            </a:r>
            <a:r>
              <a:rPr lang="ja-JP" altLang="fr-CA" sz="1800" b="1">
                <a:latin typeface="Franklin Gothic Book" pitchFamily="34" charset="0"/>
              </a:rPr>
              <a:t>’</a:t>
            </a:r>
            <a:r>
              <a:rPr lang="fr-CA" altLang="ja-JP" sz="1800" b="1">
                <a:latin typeface="Franklin Gothic Book" pitchFamily="34" charset="0"/>
              </a:rPr>
              <a:t>administration de CCP. Si la correction d</a:t>
            </a:r>
            <a:r>
              <a:rPr lang="ja-JP" altLang="fr-CA" sz="1800" b="1">
                <a:latin typeface="Franklin Gothic Book" pitchFamily="34" charset="0"/>
              </a:rPr>
              <a:t>’</a:t>
            </a:r>
            <a:r>
              <a:rPr lang="fr-CA" altLang="ja-JP" sz="1800" b="1">
                <a:latin typeface="Franklin Gothic Book" pitchFamily="34" charset="0"/>
              </a:rPr>
              <a:t>un RIN inférieur à </a:t>
            </a:r>
            <a:r>
              <a:rPr lang="fr-CA" altLang="ja-JP" sz="1800">
                <a:latin typeface="Franklin Gothic Book" pitchFamily="34" charset="0"/>
              </a:rPr>
              <a:t>1,5 n</a:t>
            </a:r>
            <a:r>
              <a:rPr lang="ja-JP" altLang="fr-CA" sz="1800">
                <a:latin typeface="Franklin Gothic Book" pitchFamily="34" charset="0"/>
              </a:rPr>
              <a:t>’</a:t>
            </a:r>
            <a:r>
              <a:rPr lang="fr-CA" altLang="ja-JP" sz="1800">
                <a:latin typeface="Franklin Gothic Book" pitchFamily="34" charset="0"/>
              </a:rPr>
              <a:t>a pas été obtenue et que l</a:t>
            </a:r>
            <a:r>
              <a:rPr lang="ja-JP" altLang="fr-CA" sz="1800">
                <a:latin typeface="Franklin Gothic Book" pitchFamily="34" charset="0"/>
              </a:rPr>
              <a:t>’</a:t>
            </a:r>
            <a:r>
              <a:rPr lang="fr-CA" altLang="ja-JP" sz="1800">
                <a:latin typeface="Franklin Gothic Book" pitchFamily="34" charset="0"/>
              </a:rPr>
              <a:t>on ne peut attendre que la vitamine K exerce son action, une</a:t>
            </a:r>
          </a:p>
          <a:p>
            <a:pPr algn="just" eaLnBrk="1" hangingPunct="1"/>
            <a:r>
              <a:rPr lang="fr-CA" altLang="fr-FR" sz="1800">
                <a:latin typeface="Franklin Gothic Book" pitchFamily="34" charset="0"/>
              </a:rPr>
              <a:t>autre dose de CCP pourrait être nécessaire si les saignements persistent.</a:t>
            </a:r>
          </a:p>
          <a:p>
            <a:pPr eaLnBrk="1" hangingPunct="1"/>
            <a:endParaRPr lang="fr-FR" altLang="fr-FR" sz="1800"/>
          </a:p>
        </p:txBody>
      </p:sp>
    </p:spTree>
  </p:cSld>
  <p:clrMapOvr>
    <a:masterClrMapping/>
  </p:clrMapOvr>
  <p:transition spd="slow">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228600"/>
            <a:ext cx="7772400" cy="609600"/>
          </a:xfrm>
          <a:ln>
            <a:solidFill>
              <a:schemeClr val="accent2"/>
            </a:solidFill>
            <a:miter lim="800000"/>
            <a:headEnd/>
            <a:tailEnd/>
          </a:ln>
        </p:spPr>
        <p:txBody>
          <a:bodyPr/>
          <a:lstStyle/>
          <a:p>
            <a:pPr eaLnBrk="1" fontAlgn="auto" hangingPunct="1">
              <a:spcAft>
                <a:spcPts val="0"/>
              </a:spcAft>
              <a:defRPr/>
            </a:pPr>
            <a:r>
              <a:rPr lang="fr-FR" sz="3200" b="1" dirty="0">
                <a:ea typeface="+mj-ea"/>
                <a:cs typeface="+mj-cs"/>
              </a:rPr>
              <a:t>CAT devant un surdosage en </a:t>
            </a:r>
            <a:r>
              <a:rPr lang="fr-FR" sz="3200" b="1" dirty="0" smtClean="0">
                <a:ea typeface="+mj-ea"/>
                <a:cs typeface="+mj-cs"/>
              </a:rPr>
              <a:t>AVK</a:t>
            </a:r>
            <a:endParaRPr lang="fr-FR" sz="3200" dirty="0">
              <a:ea typeface="+mj-ea"/>
              <a:cs typeface="+mj-cs"/>
            </a:endParaRPr>
          </a:p>
        </p:txBody>
      </p:sp>
      <p:sp>
        <p:nvSpPr>
          <p:cNvPr id="131074" name="Rectangle 3"/>
          <p:cNvSpPr>
            <a:spLocks noGrp="1" noChangeArrowheads="1"/>
          </p:cNvSpPr>
          <p:nvPr>
            <p:ph idx="1"/>
          </p:nvPr>
        </p:nvSpPr>
        <p:spPr>
          <a:xfrm>
            <a:off x="684213" y="1196975"/>
            <a:ext cx="8351837" cy="5280025"/>
          </a:xfrm>
        </p:spPr>
        <p:txBody>
          <a:bodyPr/>
          <a:lstStyle/>
          <a:p>
            <a:pPr eaLnBrk="1" hangingPunct="1"/>
            <a:r>
              <a:rPr lang="fr-FR" altLang="fr-FR" smtClean="0">
                <a:ea typeface="ＭＳ Ｐゴシック" pitchFamily="34" charset="-128"/>
              </a:rPr>
              <a:t>Si haut risque thrombogène (ex: valve mécanique) </a:t>
            </a:r>
          </a:p>
          <a:p>
            <a:pPr lvl="1" eaLnBrk="1" hangingPunct="1"/>
            <a:r>
              <a:rPr lang="fr-FR" altLang="fr-FR" smtClean="0">
                <a:ea typeface="ＭＳ Ｐゴシック" pitchFamily="34" charset="-128"/>
              </a:rPr>
              <a:t>relais par héparine (peut être antagonisée rapidement)</a:t>
            </a:r>
          </a:p>
          <a:p>
            <a:pPr lvl="1" eaLnBrk="1" hangingPunct="1"/>
            <a:r>
              <a:rPr lang="fr-FR" altLang="fr-FR" smtClean="0">
                <a:ea typeface="ＭＳ Ｐゴシック" pitchFamily="34" charset="-128"/>
              </a:rPr>
              <a:t>Si TPP ou EP sur TPP: filtre VCI</a:t>
            </a:r>
          </a:p>
          <a:p>
            <a:pPr eaLnBrk="1" hangingPunct="1"/>
            <a:r>
              <a:rPr lang="fr-FR" altLang="fr-FR" smtClean="0">
                <a:ea typeface="ＭＳ Ｐゴシック" pitchFamily="34" charset="-128"/>
              </a:rPr>
              <a:t>Sites « privilégiés » des hématomes profonds</a:t>
            </a:r>
          </a:p>
          <a:p>
            <a:pPr lvl="1" eaLnBrk="1" hangingPunct="1"/>
            <a:r>
              <a:rPr lang="fr-FR" altLang="fr-FR" smtClean="0">
                <a:ea typeface="ＭＳ Ｐゴシック" pitchFamily="34" charset="-128"/>
              </a:rPr>
              <a:t>muscles grand droits ou muscle psoas</a:t>
            </a:r>
          </a:p>
          <a:p>
            <a:pPr lvl="1" eaLnBrk="1" hangingPunct="1"/>
            <a:r>
              <a:rPr lang="fr-FR" altLang="fr-FR" smtClean="0">
                <a:ea typeface="ＭＳ Ｐゴシック" pitchFamily="34" charset="-128"/>
              </a:rPr>
              <a:t>intra-crânien</a:t>
            </a:r>
          </a:p>
        </p:txBody>
      </p:sp>
    </p:spTree>
  </p:cSld>
  <p:clrMapOvr>
    <a:masterClrMapping/>
  </p:clrMapOvr>
  <p:transition spd="slow">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150" y="1727200"/>
            <a:ext cx="5651500" cy="1206500"/>
          </a:xfrm>
        </p:spPr>
        <p:txBody>
          <a:bodyPr/>
          <a:lstStyle/>
          <a:p>
            <a:pPr>
              <a:defRPr/>
            </a:pPr>
            <a:r>
              <a:rPr lang="fr-CA" b="1" err="1"/>
              <a:t>Pradax</a:t>
            </a:r>
            <a:endParaRPr lang="fr-FR"/>
          </a:p>
        </p:txBody>
      </p:sp>
    </p:spTree>
  </p:cSld>
  <p:clrMapOvr>
    <a:masterClrMapping/>
  </p:clrMapOvr>
  <p:transition spd="slow">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idx="4294967295"/>
          </p:nvPr>
        </p:nvSpPr>
        <p:spPr>
          <a:xfrm>
            <a:off x="755650" y="260350"/>
            <a:ext cx="7942263" cy="1143000"/>
          </a:xfrm>
        </p:spPr>
        <p:txBody>
          <a:bodyPr/>
          <a:lstStyle/>
          <a:p>
            <a:pPr eaLnBrk="1" fontAlgn="auto" hangingPunct="1">
              <a:spcAft>
                <a:spcPts val="0"/>
              </a:spcAft>
              <a:defRPr/>
            </a:pPr>
            <a:r>
              <a:rPr lang="fr-CA" b="1" dirty="0" err="1">
                <a:ea typeface="+mj-ea"/>
                <a:cs typeface="+mj-cs"/>
              </a:rPr>
              <a:t>Pradax</a:t>
            </a:r>
            <a:endParaRPr lang="fr-CA" b="1" dirty="0">
              <a:ea typeface="+mj-ea"/>
              <a:cs typeface="+mj-cs"/>
            </a:endParaRPr>
          </a:p>
        </p:txBody>
      </p:sp>
      <p:sp>
        <p:nvSpPr>
          <p:cNvPr id="133122" name="Rectangle 5"/>
          <p:cNvSpPr>
            <a:spLocks noGrp="1" noChangeArrowheads="1"/>
          </p:cNvSpPr>
          <p:nvPr>
            <p:ph type="body" idx="4294967295"/>
          </p:nvPr>
        </p:nvSpPr>
        <p:spPr>
          <a:xfrm>
            <a:off x="684213" y="1600200"/>
            <a:ext cx="7545387" cy="4525963"/>
          </a:xfrm>
        </p:spPr>
        <p:txBody>
          <a:bodyPr/>
          <a:lstStyle/>
          <a:p>
            <a:pPr eaLnBrk="1" hangingPunct="1"/>
            <a:endParaRPr lang="fr-CA" altLang="fr-FR" smtClean="0">
              <a:ea typeface="ＭＳ Ｐゴシック" pitchFamily="34" charset="-128"/>
            </a:endParaRPr>
          </a:p>
          <a:p>
            <a:pPr algn="just" eaLnBrk="1" hangingPunct="1"/>
            <a:r>
              <a:rPr lang="fr-CA" altLang="fr-FR" b="0" smtClean="0">
                <a:ea typeface="ＭＳ Ｐゴシック" pitchFamily="34" charset="-128"/>
              </a:rPr>
              <a:t>Dabigatran</a:t>
            </a:r>
          </a:p>
          <a:p>
            <a:pPr algn="just" eaLnBrk="1" hangingPunct="1"/>
            <a:r>
              <a:rPr lang="fr-CA" altLang="fr-FR" b="0" smtClean="0">
                <a:ea typeface="ＭＳ Ｐゴシック" pitchFamily="34" charset="-128"/>
              </a:rPr>
              <a:t>Seul Anti IIa actuel au Canada (inhibiteur direct oral de la thrombine qui exerce un effet anticoagulant en bloquant l'activité de la thrombine de façon spécifique et sélective). </a:t>
            </a:r>
          </a:p>
        </p:txBody>
      </p:sp>
    </p:spTree>
  </p:cSld>
  <p:clrMapOvr>
    <a:masterClrMapping/>
  </p:clrMapOvr>
  <p:transition spd="slow">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re 2"/>
          <p:cNvSpPr>
            <a:spLocks noGrp="1"/>
          </p:cNvSpPr>
          <p:nvPr>
            <p:ph type="title" idx="4294967295"/>
          </p:nvPr>
        </p:nvSpPr>
        <p:spPr>
          <a:xfrm>
            <a:off x="755650" y="274638"/>
            <a:ext cx="7473950" cy="1143000"/>
          </a:xfrm>
        </p:spPr>
        <p:txBody>
          <a:bodyPr/>
          <a:lstStyle/>
          <a:p>
            <a:pPr eaLnBrk="1" fontAlgn="auto" hangingPunct="1">
              <a:spcAft>
                <a:spcPts val="0"/>
              </a:spcAft>
              <a:defRPr/>
            </a:pPr>
            <a:r>
              <a:rPr lang="fr-FR" b="1" dirty="0">
                <a:ea typeface="+mj-ea"/>
                <a:cs typeface="+mj-cs"/>
              </a:rPr>
              <a:t>DABIGATRAN</a:t>
            </a:r>
          </a:p>
        </p:txBody>
      </p:sp>
      <p:sp>
        <p:nvSpPr>
          <p:cNvPr id="134146" name="Espace réservé du contenu 3"/>
          <p:cNvSpPr>
            <a:spLocks noGrp="1"/>
          </p:cNvSpPr>
          <p:nvPr>
            <p:ph idx="4294967295"/>
          </p:nvPr>
        </p:nvSpPr>
        <p:spPr>
          <a:xfrm>
            <a:off x="611188" y="1600200"/>
            <a:ext cx="7618412" cy="4525963"/>
          </a:xfrm>
        </p:spPr>
        <p:txBody>
          <a:bodyPr/>
          <a:lstStyle/>
          <a:p>
            <a:pPr algn="just" eaLnBrk="1" hangingPunct="1">
              <a:buFontTx/>
              <a:buNone/>
            </a:pPr>
            <a:r>
              <a:rPr lang="fr-FR" altLang="fr-FR" sz="2800" b="0" smtClean="0">
                <a:ea typeface="ＭＳ Ｐゴシック" pitchFamily="34" charset="-128"/>
              </a:rPr>
              <a:t>Pas d’interaction avec l’alimentation</a:t>
            </a:r>
          </a:p>
          <a:p>
            <a:pPr algn="just" eaLnBrk="1" hangingPunct="1">
              <a:buFontTx/>
              <a:buNone/>
            </a:pPr>
            <a:r>
              <a:rPr lang="fr-FR" altLang="fr-FR" sz="2800" b="0" smtClean="0">
                <a:ea typeface="ＭＳ Ｐゴシック" pitchFamily="34" charset="-128"/>
              </a:rPr>
              <a:t>Pas de contrôle biologique</a:t>
            </a:r>
          </a:p>
          <a:p>
            <a:pPr algn="just" eaLnBrk="1" hangingPunct="1">
              <a:buFontTx/>
              <a:buNone/>
            </a:pPr>
            <a:r>
              <a:rPr lang="fr-FR" altLang="fr-FR" sz="2800" b="0" smtClean="0">
                <a:ea typeface="ＭＳ Ｐゴシック" pitchFamily="34" charset="-128"/>
              </a:rPr>
              <a:t>Deux dosages au Canada</a:t>
            </a:r>
          </a:p>
          <a:p>
            <a:pPr algn="just"/>
            <a:r>
              <a:rPr lang="fr-CA" altLang="fr-FR" sz="2800" b="0" smtClean="0">
                <a:ea typeface="ＭＳ Ｐゴシック" pitchFamily="34" charset="-128"/>
              </a:rPr>
              <a:t>L</a:t>
            </a:r>
            <a:r>
              <a:rPr lang="ja-JP" altLang="fr-CA" sz="2800" b="0" smtClean="0">
                <a:ea typeface="ＭＳ Ｐゴシック" pitchFamily="34" charset="-128"/>
              </a:rPr>
              <a:t>’</a:t>
            </a:r>
            <a:r>
              <a:rPr lang="fr-CA" altLang="ja-JP" sz="2800" b="0" smtClean="0">
                <a:ea typeface="ＭＳ Ｐゴシック" pitchFamily="34" charset="-128"/>
              </a:rPr>
              <a:t>appréciation de la valeur thérapeutique du dabigatran repose sur une seule étude, RE-LY</a:t>
            </a:r>
            <a:r>
              <a:rPr lang="fr-FR" altLang="ja-JP" sz="2800" b="0" smtClean="0">
                <a:ea typeface="ＭＳ Ｐゴシック" pitchFamily="34" charset="-128"/>
              </a:rPr>
              <a:t>.</a:t>
            </a:r>
            <a:r>
              <a:rPr lang="fr-CA" altLang="ja-JP" sz="2800" b="0" smtClean="0">
                <a:ea typeface="ＭＳ Ｐゴシック" pitchFamily="34" charset="-128"/>
              </a:rPr>
              <a:t> (NNT = 172, c</a:t>
            </a:r>
            <a:r>
              <a:rPr lang="ja-JP" altLang="fr-CA" sz="2800" b="0" smtClean="0">
                <a:ea typeface="ＭＳ Ｐゴシック" pitchFamily="34" charset="-128"/>
              </a:rPr>
              <a:t>’</a:t>
            </a:r>
            <a:r>
              <a:rPr lang="fr-CA" altLang="ja-JP" sz="2800" b="0" smtClean="0">
                <a:ea typeface="ＭＳ Ｐゴシック" pitchFamily="34" charset="-128"/>
              </a:rPr>
              <a:t>est-à-dire qu</a:t>
            </a:r>
            <a:r>
              <a:rPr lang="ja-JP" altLang="fr-CA" sz="2800" b="0" smtClean="0">
                <a:ea typeface="ＭＳ Ｐゴシック" pitchFamily="34" charset="-128"/>
              </a:rPr>
              <a:t>’</a:t>
            </a:r>
            <a:r>
              <a:rPr lang="fr-CA" altLang="ja-JP" sz="2800" b="0" smtClean="0">
                <a:ea typeface="ＭＳ Ｐゴシック" pitchFamily="34" charset="-128"/>
              </a:rPr>
              <a:t>il faut traiter 172 personnes pendant une période de 2 ans pour prévenir un AVC)</a:t>
            </a:r>
            <a:endParaRPr lang="fr-FR" altLang="ja-JP" sz="2800" b="0" smtClean="0">
              <a:ea typeface="ＭＳ Ｐゴシック" pitchFamily="34" charset="-128"/>
            </a:endParaRPr>
          </a:p>
          <a:p>
            <a:pPr eaLnBrk="1" hangingPunct="1">
              <a:buFontTx/>
              <a:buNone/>
            </a:pPr>
            <a:endParaRPr lang="fr-FR" altLang="fr-FR" sz="250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856662"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fontAlgn="auto" hangingPunct="1">
              <a:spcAft>
                <a:spcPts val="0"/>
              </a:spcAft>
              <a:defRPr/>
            </a:pPr>
            <a:r>
              <a:rPr lang="fr-FR" sz="4000" dirty="0" smtClean="0">
                <a:solidFill>
                  <a:srgbClr val="FF0000"/>
                </a:solidFill>
                <a:ea typeface="+mj-ea"/>
                <a:cs typeface="+mj-cs"/>
              </a:rPr>
              <a:t>PRADAX/</a:t>
            </a:r>
            <a:r>
              <a:rPr lang="fr-FR" sz="4000" dirty="0" err="1" smtClean="0">
                <a:solidFill>
                  <a:srgbClr val="FF0000"/>
                </a:solidFill>
                <a:ea typeface="+mj-ea"/>
                <a:cs typeface="+mj-cs"/>
              </a:rPr>
              <a:t>dabigatran</a:t>
            </a:r>
            <a:r>
              <a:rPr lang="fr-FR" sz="4000" dirty="0">
                <a:solidFill>
                  <a:srgbClr val="FF0000"/>
                </a:solidFill>
                <a:ea typeface="+mj-ea"/>
                <a:cs typeface="+mj-cs"/>
              </a:rPr>
              <a:t/>
            </a:r>
            <a:br>
              <a:rPr lang="fr-FR" sz="4000" dirty="0">
                <a:solidFill>
                  <a:srgbClr val="FF0000"/>
                </a:solidFill>
                <a:ea typeface="+mj-ea"/>
                <a:cs typeface="+mj-cs"/>
              </a:rPr>
            </a:br>
            <a:endParaRPr lang="fr-FR" sz="3200" dirty="0">
              <a:solidFill>
                <a:srgbClr val="FF0000"/>
              </a:solidFill>
              <a:ea typeface="+mj-ea"/>
              <a:cs typeface="+mj-cs"/>
            </a:endParaRPr>
          </a:p>
        </p:txBody>
      </p:sp>
      <p:sp>
        <p:nvSpPr>
          <p:cNvPr id="137218" name="Rectangle 3"/>
          <p:cNvSpPr>
            <a:spLocks noGrp="1" noChangeArrowheads="1"/>
          </p:cNvSpPr>
          <p:nvPr>
            <p:ph idx="1"/>
          </p:nvPr>
        </p:nvSpPr>
        <p:spPr>
          <a:xfrm>
            <a:off x="468313" y="1844675"/>
            <a:ext cx="8229600" cy="4741863"/>
          </a:xfrm>
        </p:spPr>
        <p:txBody>
          <a:bodyPr/>
          <a:lstStyle/>
          <a:p>
            <a:pPr algn="just" eaLnBrk="1" hangingPunct="1">
              <a:buFontTx/>
              <a:buNone/>
            </a:pPr>
            <a:r>
              <a:rPr lang="fr-FR" altLang="fr-FR" b="0" smtClean="0">
                <a:ea typeface="ＭＳ Ｐゴシック" pitchFamily="34" charset="-128"/>
              </a:rPr>
              <a:t>Élimination rénale &gt;85% (ne pas donner si Cl creat inférieure a 30 cc/min)</a:t>
            </a:r>
          </a:p>
          <a:p>
            <a:pPr algn="just" eaLnBrk="1" hangingPunct="1">
              <a:buFontTx/>
              <a:buNone/>
            </a:pPr>
            <a:r>
              <a:rPr lang="fr-CA" altLang="fr-FR" b="0" smtClean="0">
                <a:ea typeface="ＭＳ Ｐゴシック" pitchFamily="34" charset="-128"/>
              </a:rPr>
              <a:t>Les effets indésirables rapportés dans l</a:t>
            </a:r>
            <a:r>
              <a:rPr lang="ja-JP" altLang="fr-CA" b="0" smtClean="0">
                <a:ea typeface="ＭＳ Ｐゴシック" pitchFamily="34" charset="-128"/>
              </a:rPr>
              <a:t>’</a:t>
            </a:r>
            <a:r>
              <a:rPr lang="fr-CA" altLang="ja-JP" b="0" smtClean="0">
                <a:ea typeface="ＭＳ Ｐゴシック" pitchFamily="34" charset="-128"/>
              </a:rPr>
              <a:t>étude RE-LY® dont l</a:t>
            </a:r>
            <a:r>
              <a:rPr lang="ja-JP" altLang="fr-CA" b="0" smtClean="0">
                <a:ea typeface="ＭＳ Ｐゴシック" pitchFamily="34" charset="-128"/>
              </a:rPr>
              <a:t>’</a:t>
            </a:r>
            <a:r>
              <a:rPr lang="fr-CA" altLang="ja-JP" b="0" smtClean="0">
                <a:ea typeface="ＭＳ Ｐゴシック" pitchFamily="34" charset="-128"/>
              </a:rPr>
              <a:t>incidence était significativement plus élevée avec le dabigatran qu</a:t>
            </a:r>
            <a:r>
              <a:rPr lang="ja-JP" altLang="fr-CA" b="0" smtClean="0">
                <a:ea typeface="ＭＳ Ｐゴシック" pitchFamily="34" charset="-128"/>
              </a:rPr>
              <a:t>’</a:t>
            </a:r>
            <a:r>
              <a:rPr lang="fr-CA" altLang="ja-JP" b="0" smtClean="0">
                <a:ea typeface="ＭＳ Ｐゴシック" pitchFamily="34" charset="-128"/>
              </a:rPr>
              <a:t>avec la warfarine comprenaient les troubles gastro-intestinaux tels que douleur abdomine, diarrhée, dyspepsie et nausée.</a:t>
            </a:r>
          </a:p>
          <a:p>
            <a:pPr algn="just" eaLnBrk="1" hangingPunct="1">
              <a:buFontTx/>
              <a:buNone/>
            </a:pPr>
            <a:r>
              <a:rPr lang="fr-CA" altLang="fr-FR" b="0" smtClean="0">
                <a:ea typeface="ＭＳ Ｐゴシック" pitchFamily="34" charset="-128"/>
              </a:rPr>
              <a:t> L</a:t>
            </a:r>
            <a:r>
              <a:rPr lang="ja-JP" altLang="fr-CA" b="0" smtClean="0">
                <a:ea typeface="ＭＳ Ｐゴシック" pitchFamily="34" charset="-128"/>
              </a:rPr>
              <a:t>’</a:t>
            </a:r>
            <a:r>
              <a:rPr lang="fr-CA" altLang="ja-JP" b="0" smtClean="0">
                <a:ea typeface="ＭＳ Ｐゴシック" pitchFamily="34" charset="-128"/>
              </a:rPr>
              <a:t>administration concomitante d</a:t>
            </a:r>
            <a:r>
              <a:rPr lang="ja-JP" altLang="fr-CA" b="0" smtClean="0">
                <a:ea typeface="ＭＳ Ｐゴシック" pitchFamily="34" charset="-128"/>
              </a:rPr>
              <a:t>’</a:t>
            </a:r>
            <a:r>
              <a:rPr lang="fr-CA" altLang="ja-JP" b="0" smtClean="0">
                <a:ea typeface="ＭＳ Ｐゴシック" pitchFamily="34" charset="-128"/>
              </a:rPr>
              <a:t>antiplaquettaires par voie orale (comme l</a:t>
            </a:r>
            <a:r>
              <a:rPr lang="ja-JP" altLang="fr-CA" b="0" smtClean="0">
                <a:ea typeface="ＭＳ Ｐゴシック" pitchFamily="34" charset="-128"/>
              </a:rPr>
              <a:t>’</a:t>
            </a:r>
            <a:r>
              <a:rPr lang="fr-CA" altLang="ja-JP" b="0" smtClean="0">
                <a:ea typeface="ＭＳ Ｐゴシック" pitchFamily="34" charset="-128"/>
              </a:rPr>
              <a:t>AAS et le clopidogrel) et d</a:t>
            </a:r>
            <a:r>
              <a:rPr lang="ja-JP" altLang="fr-CA" b="0" smtClean="0">
                <a:ea typeface="ＭＳ Ｐゴシック" pitchFamily="34" charset="-128"/>
              </a:rPr>
              <a:t>’</a:t>
            </a:r>
            <a:r>
              <a:rPr lang="fr-CA" altLang="ja-JP" b="0" smtClean="0">
                <a:ea typeface="ＭＳ Ｐゴシック" pitchFamily="34" charset="-128"/>
              </a:rPr>
              <a:t>AINS augmente le risque de saignement d</a:t>
            </a:r>
            <a:r>
              <a:rPr lang="ja-JP" altLang="fr-CA" b="0" smtClean="0">
                <a:ea typeface="ＭＳ Ｐゴシック" pitchFamily="34" charset="-128"/>
              </a:rPr>
              <a:t>’</a:t>
            </a:r>
            <a:r>
              <a:rPr lang="fr-CA" altLang="ja-JP" b="0" smtClean="0">
                <a:ea typeface="ＭＳ Ｐゴシック" pitchFamily="34" charset="-128"/>
              </a:rPr>
              <a:t>environ deux fois.</a:t>
            </a:r>
          </a:p>
          <a:p>
            <a:pPr algn="just" eaLnBrk="1" hangingPunct="1"/>
            <a:r>
              <a:rPr lang="fr-CA" altLang="fr-FR" b="0" smtClean="0">
                <a:ea typeface="ＭＳ Ｐゴシック" pitchFamily="34" charset="-128"/>
              </a:rPr>
              <a:t>L'incidence d'</a:t>
            </a:r>
            <a:r>
              <a:rPr lang="fr-CA" altLang="fr-FR" b="0" i="1" smtClean="0">
                <a:ea typeface="ＭＳ Ｐゴシック" pitchFamily="34" charset="-128"/>
              </a:rPr>
              <a:t>hémorragie</a:t>
            </a:r>
            <a:r>
              <a:rPr lang="fr-CA" altLang="fr-FR" b="0" smtClean="0">
                <a:ea typeface="ＭＳ Ｐゴシック" pitchFamily="34" charset="-128"/>
              </a:rPr>
              <a:t> gastro-intestinale était plus élevée avec le </a:t>
            </a:r>
            <a:r>
              <a:rPr lang="fr-CA" altLang="fr-FR" b="0" i="1" smtClean="0">
                <a:ea typeface="ＭＳ Ｐゴシック" pitchFamily="34" charset="-128"/>
              </a:rPr>
              <a:t>dabigatran</a:t>
            </a:r>
            <a:r>
              <a:rPr lang="fr-CA" altLang="fr-FR" b="0" smtClean="0">
                <a:ea typeface="ＭＳ Ｐゴシック" pitchFamily="34" charset="-128"/>
              </a:rPr>
              <a:t> comparativement à la warfarine. L'incidence d'</a:t>
            </a:r>
            <a:r>
              <a:rPr lang="fr-CA" altLang="fr-FR" b="0" i="1" smtClean="0">
                <a:ea typeface="ＭＳ Ｐゴシック" pitchFamily="34" charset="-128"/>
              </a:rPr>
              <a:t>hémorragie</a:t>
            </a:r>
            <a:r>
              <a:rPr lang="fr-CA" altLang="fr-FR" b="0" smtClean="0">
                <a:ea typeface="ＭＳ Ｐゴシック" pitchFamily="34" charset="-128"/>
              </a:rPr>
              <a:t> intra-cranienne était moins élevée avec le </a:t>
            </a:r>
            <a:r>
              <a:rPr lang="fr-CA" altLang="fr-FR" b="0" i="1" smtClean="0">
                <a:ea typeface="ＭＳ Ｐゴシック" pitchFamily="34" charset="-128"/>
              </a:rPr>
              <a:t>dabigatran</a:t>
            </a:r>
            <a:r>
              <a:rPr lang="fr-CA" altLang="fr-FR" b="0" smtClean="0">
                <a:ea typeface="ＭＳ Ｐゴシック" pitchFamily="34" charset="-128"/>
              </a:rPr>
              <a:t> comparativement à la warfarine.</a:t>
            </a:r>
            <a:endParaRPr lang="fr-FR" altLang="fr-FR" b="0" smtClean="0">
              <a:ea typeface="ＭＳ Ｐゴシック" pitchFamily="34" charset="-128"/>
            </a:endParaRPr>
          </a:p>
          <a:p>
            <a:pPr algn="just" eaLnBrk="1" hangingPunct="1">
              <a:buFontTx/>
              <a:buNone/>
            </a:pPr>
            <a:endParaRPr lang="fr-FR" altLang="fr-FR" b="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fontAlgn="auto" hangingPunct="1">
              <a:spcAft>
                <a:spcPts val="0"/>
              </a:spcAft>
              <a:defRPr/>
            </a:pPr>
            <a:r>
              <a:rPr lang="fr-FR" dirty="0" err="1" smtClean="0">
                <a:ea typeface="+mj-ea"/>
                <a:cs typeface="+mj-cs"/>
              </a:rPr>
              <a:t>pradax</a:t>
            </a:r>
            <a:endParaRPr lang="fr-FR" dirty="0">
              <a:ea typeface="+mj-ea"/>
              <a:cs typeface="+mj-cs"/>
            </a:endParaRPr>
          </a:p>
        </p:txBody>
      </p:sp>
      <p:sp>
        <p:nvSpPr>
          <p:cNvPr id="138242" name="Rectangle 3"/>
          <p:cNvSpPr>
            <a:spLocks noGrp="1" noChangeArrowheads="1"/>
          </p:cNvSpPr>
          <p:nvPr>
            <p:ph idx="1"/>
          </p:nvPr>
        </p:nvSpPr>
        <p:spPr/>
        <p:txBody>
          <a:bodyPr/>
          <a:lstStyle/>
          <a:p>
            <a:pPr eaLnBrk="1" hangingPunct="1"/>
            <a:endParaRPr lang="fr-CA" altLang="fr-FR" sz="2800" smtClean="0">
              <a:solidFill>
                <a:srgbClr val="FF0000"/>
              </a:solidFill>
              <a:ea typeface="ＭＳ Ｐゴシック" pitchFamily="34" charset="-128"/>
            </a:endParaRPr>
          </a:p>
          <a:p>
            <a:pPr algn="just" eaLnBrk="1" hangingPunct="1"/>
            <a:r>
              <a:rPr lang="fr-CA" altLang="fr-FR" sz="2000" smtClean="0">
                <a:solidFill>
                  <a:srgbClr val="FF0000"/>
                </a:solidFill>
                <a:ea typeface="ＭＳ Ｐゴシック" pitchFamily="34" charset="-128"/>
              </a:rPr>
              <a:t>AUCUN ANTIDOTE</a:t>
            </a:r>
            <a:r>
              <a:rPr lang="fr-CA" altLang="fr-FR" sz="2000" smtClean="0">
                <a:ea typeface="ＭＳ Ｐゴシック" pitchFamily="34" charset="-128"/>
              </a:rPr>
              <a:t>: </a:t>
            </a:r>
          </a:p>
          <a:p>
            <a:pPr algn="just" eaLnBrk="1" hangingPunct="1"/>
            <a:r>
              <a:rPr lang="fr-CA" altLang="fr-FR" sz="2000" smtClean="0">
                <a:ea typeface="ＭＳ Ｐゴシック" pitchFamily="34" charset="-128"/>
              </a:rPr>
              <a:t>aucun produit d'usage courant n'est disponible pour </a:t>
            </a:r>
            <a:r>
              <a:rPr lang="fr-CA" altLang="fr-FR" sz="2000" i="1" smtClean="0">
                <a:ea typeface="ＭＳ Ｐゴシック" pitchFamily="34" charset="-128"/>
              </a:rPr>
              <a:t>renverser</a:t>
            </a:r>
            <a:r>
              <a:rPr lang="fr-CA" altLang="fr-FR" sz="2000" smtClean="0">
                <a:ea typeface="ＭＳ Ｐゴシック" pitchFamily="34" charset="-128"/>
              </a:rPr>
              <a:t> l'effet du </a:t>
            </a:r>
            <a:r>
              <a:rPr lang="fr-CA" altLang="fr-FR" sz="2000" i="1" smtClean="0">
                <a:ea typeface="ＭＳ Ｐゴシック" pitchFamily="34" charset="-128"/>
              </a:rPr>
              <a:t>dabigatran</a:t>
            </a:r>
            <a:r>
              <a:rPr lang="fr-CA" altLang="fr-FR" sz="2000" smtClean="0">
                <a:ea typeface="ＭＳ Ｐゴシック" pitchFamily="34" charset="-128"/>
              </a:rPr>
              <a:t>. </a:t>
            </a:r>
            <a:endParaRPr lang="fr-FR" altLang="fr-FR" sz="2000" smtClean="0">
              <a:ea typeface="ＭＳ Ｐゴシック" pitchFamily="34" charset="-128"/>
            </a:endParaRPr>
          </a:p>
        </p:txBody>
      </p:sp>
    </p:spTree>
  </p:cSld>
  <p:clrMapOvr>
    <a:masterClrMapping/>
  </p:clrMapOvr>
  <p:transition spd="slow">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ctrTitle"/>
          </p:nvPr>
        </p:nvSpPr>
        <p:spPr bwMode="auto">
          <a:xfrm rot="19140000">
            <a:off x="817563" y="1730375"/>
            <a:ext cx="5648325" cy="1204913"/>
          </a:xfrm>
        </p:spPr>
        <p:txBody>
          <a:bodyPr wrap="square" numCol="1" anchorCtr="0" compatLnSpc="1">
            <a:prstTxWarp prst="textNoShape">
              <a:avLst/>
            </a:prstTxWarp>
          </a:bodyPr>
          <a:lstStyle/>
          <a:p>
            <a:r>
              <a:rPr lang="fr-FR" altLang="fr-FR" b="1" cap="none" smtClean="0">
                <a:ea typeface="ＭＳ Ｐゴシック" pitchFamily="34" charset="-128"/>
              </a:rPr>
              <a:t>TROUBLES DE L’HÉMOSTASE</a:t>
            </a:r>
            <a:endParaRPr lang="fr-FR" altLang="fr-FR" cap="none" smtClean="0">
              <a:ea typeface="ＭＳ Ｐゴシック" pitchFamily="34" charset="-128"/>
            </a:endParaRPr>
          </a:p>
        </p:txBody>
      </p:sp>
    </p:spTree>
  </p:cSld>
  <p:clrMapOvr>
    <a:masterClrMapping/>
  </p:clrMapOvr>
  <p:transition spd="slow">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bwMode="auto"/>
        <p:txBody>
          <a:bodyPr wrap="square" numCol="1" anchorCtr="0" compatLnSpc="1">
            <a:prstTxWarp prst="textNoShape">
              <a:avLst/>
            </a:prstTxWarp>
          </a:bodyPr>
          <a:lstStyle/>
          <a:p>
            <a:pPr eaLnBrk="1" hangingPunct="1"/>
            <a:r>
              <a:rPr lang="fr-FR" altLang="fr-FR" b="1" cap="none" smtClean="0">
                <a:ea typeface="ＭＳ Ｐゴシック" pitchFamily="34" charset="-128"/>
              </a:rPr>
              <a:t>TROUBLES DE L’HÉMOSTASE</a:t>
            </a:r>
            <a:endParaRPr lang="fr-FR" altLang="fr-FR" cap="none" smtClean="0">
              <a:ea typeface="ＭＳ Ｐゴシック" pitchFamily="34" charset="-128"/>
            </a:endParaRPr>
          </a:p>
        </p:txBody>
      </p:sp>
      <p:sp>
        <p:nvSpPr>
          <p:cNvPr id="140290" name="Rectangle 3"/>
          <p:cNvSpPr>
            <a:spLocks noGrp="1" noChangeArrowheads="1"/>
          </p:cNvSpPr>
          <p:nvPr>
            <p:ph idx="1"/>
          </p:nvPr>
        </p:nvSpPr>
        <p:spPr/>
        <p:txBody>
          <a:bodyPr/>
          <a:lstStyle/>
          <a:p>
            <a:pPr algn="just"/>
            <a:r>
              <a:rPr lang="fr-CA" altLang="fr-FR" b="0" smtClean="0">
                <a:ea typeface="ＭＳ Ｐゴシック" pitchFamily="34" charset="-128"/>
              </a:rPr>
              <a:t>Des saignements anormaux peuvent résulter d</a:t>
            </a:r>
            <a:r>
              <a:rPr lang="ja-JP" altLang="fr-CA" b="0" smtClean="0">
                <a:ea typeface="ＭＳ Ｐゴシック" pitchFamily="34" charset="-128"/>
              </a:rPr>
              <a:t>’</a:t>
            </a:r>
            <a:r>
              <a:rPr lang="fr-CA" altLang="ja-JP" b="0" smtClean="0">
                <a:ea typeface="ＭＳ Ｐゴシック" pitchFamily="34" charset="-128"/>
              </a:rPr>
              <a:t>anomalies des plaquettes, des facteurs de coagulation ou des vaisseaux sanguins. Les épreuves de dépistage des anomalies des facteurs de coagulation englobent la vérification du temps de céphaline activée (TCA) et du temps de prothrombine/ratio international normalisé (TP/RIN).</a:t>
            </a:r>
          </a:p>
          <a:p>
            <a:pPr algn="just"/>
            <a:r>
              <a:rPr lang="fr-CA" altLang="fr-FR" b="0" smtClean="0">
                <a:ea typeface="ＭＳ Ｐゴシック" pitchFamily="34" charset="-128"/>
              </a:rPr>
              <a:t> La thrombocytopénie est l</a:t>
            </a:r>
            <a:r>
              <a:rPr lang="ja-JP" altLang="fr-CA" b="0" smtClean="0">
                <a:ea typeface="ＭＳ Ｐゴシック" pitchFamily="34" charset="-128"/>
              </a:rPr>
              <a:t>’</a:t>
            </a:r>
            <a:r>
              <a:rPr lang="fr-CA" altLang="ja-JP" b="0" smtClean="0">
                <a:ea typeface="ＭＳ Ｐゴシック" pitchFamily="34" charset="-128"/>
              </a:rPr>
              <a:t>anomalie plaquettaire la plus répandue. La qualité des plaquettes peut également faire défaut, qu</a:t>
            </a:r>
            <a:r>
              <a:rPr lang="ja-JP" altLang="fr-CA" b="0" smtClean="0">
                <a:ea typeface="ＭＳ Ｐゴシック" pitchFamily="34" charset="-128"/>
              </a:rPr>
              <a:t>’</a:t>
            </a:r>
            <a:r>
              <a:rPr lang="fr-CA" altLang="ja-JP" b="0" smtClean="0">
                <a:ea typeface="ＭＳ Ｐゴシック" pitchFamily="34" charset="-128"/>
              </a:rPr>
              <a:t>elle soit accompagnée ou non d</a:t>
            </a:r>
            <a:r>
              <a:rPr lang="ja-JP" altLang="fr-CA" b="0" smtClean="0">
                <a:ea typeface="ＭＳ Ｐゴシック" pitchFamily="34" charset="-128"/>
              </a:rPr>
              <a:t>’</a:t>
            </a:r>
            <a:r>
              <a:rPr lang="fr-CA" altLang="ja-JP" b="0" smtClean="0">
                <a:ea typeface="ＭＳ Ｐゴシック" pitchFamily="34" charset="-128"/>
              </a:rPr>
              <a:t>une thrombocytopénie. Chez les patients présentant une anomalie plaquettaire, le temps de saignement et/ou le temps d</a:t>
            </a:r>
            <a:r>
              <a:rPr lang="ja-JP" altLang="fr-CA" b="0" smtClean="0">
                <a:ea typeface="ＭＳ Ｐゴシック" pitchFamily="34" charset="-128"/>
              </a:rPr>
              <a:t>’</a:t>
            </a:r>
            <a:r>
              <a:rPr lang="fr-CA" altLang="ja-JP" b="0" smtClean="0">
                <a:ea typeface="ＭＳ Ｐゴシック" pitchFamily="34" charset="-128"/>
              </a:rPr>
              <a:t>occlusion peuvent être allongés. </a:t>
            </a:r>
          </a:p>
          <a:p>
            <a:pPr algn="just"/>
            <a:r>
              <a:rPr lang="fr-CA" altLang="fr-FR" b="0" smtClean="0">
                <a:ea typeface="ＭＳ Ｐゴシック" pitchFamily="34" charset="-128"/>
              </a:rPr>
              <a:t>Les anomalies vasculaires peuvent se traduire par un léger allongement du temps de saignement; certaines d</a:t>
            </a:r>
            <a:r>
              <a:rPr lang="ja-JP" altLang="fr-CA" b="0" smtClean="0">
                <a:ea typeface="ＭＳ Ｐゴシック" pitchFamily="34" charset="-128"/>
              </a:rPr>
              <a:t>’</a:t>
            </a:r>
            <a:r>
              <a:rPr lang="fr-CA" altLang="ja-JP" b="0" smtClean="0">
                <a:ea typeface="ＭＳ Ｐゴシック" pitchFamily="34" charset="-128"/>
              </a:rPr>
              <a:t>entre elles peuvent s</a:t>
            </a:r>
            <a:r>
              <a:rPr lang="ja-JP" altLang="fr-CA" b="0" smtClean="0">
                <a:ea typeface="ＭＳ Ｐゴシック" pitchFamily="34" charset="-128"/>
              </a:rPr>
              <a:t>’</a:t>
            </a:r>
            <a:r>
              <a:rPr lang="fr-CA" altLang="ja-JP" b="0" smtClean="0">
                <a:ea typeface="ＭＳ Ｐゴシック" pitchFamily="34" charset="-128"/>
              </a:rPr>
              <a:t>accompagner d</a:t>
            </a:r>
            <a:r>
              <a:rPr lang="ja-JP" altLang="fr-CA" b="0" smtClean="0">
                <a:ea typeface="ＭＳ Ｐゴシック" pitchFamily="34" charset="-128"/>
              </a:rPr>
              <a:t>’</a:t>
            </a:r>
            <a:r>
              <a:rPr lang="fr-CA" altLang="ja-JP" b="0" smtClean="0">
                <a:ea typeface="ＭＳ Ｐゴシック" pitchFamily="34" charset="-128"/>
              </a:rPr>
              <a:t>une hyperflexibilité des articulations ou d</a:t>
            </a:r>
            <a:r>
              <a:rPr lang="ja-JP" altLang="fr-CA" b="0" smtClean="0">
                <a:ea typeface="ＭＳ Ｐゴシック" pitchFamily="34" charset="-128"/>
              </a:rPr>
              <a:t>’</a:t>
            </a:r>
            <a:r>
              <a:rPr lang="fr-CA" altLang="ja-JP" b="0" smtClean="0">
                <a:ea typeface="ＭＳ Ｐゴシック" pitchFamily="34" charset="-128"/>
              </a:rPr>
              <a:t>une hyperlaxité cutanée. </a:t>
            </a:r>
          </a:p>
          <a:p>
            <a:pPr algn="just"/>
            <a:r>
              <a:rPr lang="fr-CA" altLang="fr-FR" b="0" smtClean="0">
                <a:ea typeface="ＭＳ Ｐゴシック" pitchFamily="34" charset="-128"/>
              </a:rPr>
              <a:t>Le traitement efficace des troubles de l</a:t>
            </a:r>
            <a:r>
              <a:rPr lang="ja-JP" altLang="fr-CA" b="0" smtClean="0">
                <a:ea typeface="ＭＳ Ｐゴシック" pitchFamily="34" charset="-128"/>
              </a:rPr>
              <a:t>’</a:t>
            </a:r>
            <a:r>
              <a:rPr lang="fr-CA" altLang="ja-JP" b="0" smtClean="0">
                <a:ea typeface="ＭＳ Ｐゴシック" pitchFamily="34" charset="-128"/>
              </a:rPr>
              <a:t>hémostase requiert undiagnostic exact ainsi que des épreuves de la coagulation pointues qui peuvent comprendre le dosage des facteurs de coagulation et des inhibiteurs ainsi que l</a:t>
            </a:r>
            <a:r>
              <a:rPr lang="ja-JP" altLang="fr-CA" b="0" smtClean="0">
                <a:ea typeface="ＭＳ Ｐゴシック" pitchFamily="34" charset="-128"/>
              </a:rPr>
              <a:t>’</a:t>
            </a:r>
            <a:r>
              <a:rPr lang="fr-CA" altLang="ja-JP" b="0" smtClean="0">
                <a:ea typeface="ＭＳ Ｐゴシック" pitchFamily="34" charset="-128"/>
              </a:rPr>
              <a:t>étude</a:t>
            </a:r>
            <a:r>
              <a:rPr lang="fr-FR" altLang="ja-JP" b="0" smtClean="0">
                <a:ea typeface="ＭＳ Ｐゴシック" pitchFamily="34" charset="-128"/>
              </a:rPr>
              <a:t>des fonctions plaquettaires.</a:t>
            </a:r>
            <a:endParaRPr lang="fr-FR" altLang="fr-FR" b="0" smtClean="0">
              <a:ea typeface="ＭＳ Ｐゴシック" pitchFamily="34" charset="-128"/>
            </a:endParaRP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363" y="908720"/>
            <a:ext cx="6529387"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bwMode="auto"/>
        <p:txBody>
          <a:bodyPr wrap="square" numCol="1" anchorCtr="0" compatLnSpc="1">
            <a:prstTxWarp prst="textNoShape">
              <a:avLst/>
            </a:prstTxWarp>
          </a:bodyPr>
          <a:lstStyle/>
          <a:p>
            <a:pPr eaLnBrk="1" hangingPunct="1"/>
            <a:r>
              <a:rPr lang="fr-CA" altLang="fr-FR" b="1" cap="none" smtClean="0">
                <a:ea typeface="ＭＳ Ｐゴシック" pitchFamily="34" charset="-128"/>
              </a:rPr>
              <a:t>TROUBLES DE LA COAGULATION CONGÉNITAUX</a:t>
            </a:r>
            <a:endParaRPr lang="fr-FR" altLang="fr-FR" cap="none" smtClean="0">
              <a:ea typeface="ＭＳ Ｐゴシック" pitchFamily="34" charset="-128"/>
            </a:endParaRPr>
          </a:p>
        </p:txBody>
      </p:sp>
      <p:sp>
        <p:nvSpPr>
          <p:cNvPr id="141314" name="Rectangle 3"/>
          <p:cNvSpPr>
            <a:spLocks noGrp="1" noChangeArrowheads="1"/>
          </p:cNvSpPr>
          <p:nvPr>
            <p:ph idx="1"/>
          </p:nvPr>
        </p:nvSpPr>
        <p:spPr/>
        <p:txBody>
          <a:bodyPr/>
          <a:lstStyle/>
          <a:p>
            <a:pPr algn="just"/>
            <a:r>
              <a:rPr lang="fr-CA" altLang="fr-FR" b="0" smtClean="0">
                <a:ea typeface="ＭＳ Ｐゴシック" pitchFamily="34" charset="-128"/>
              </a:rPr>
              <a:t>Les troubles de la coagulation congénitaux sont relativement rares, et leur traitement peut être complexe. À cet égard, il faut privilégier les traitements administrés dans le cadre des programmes régionaux de prise en charge de l</a:t>
            </a:r>
            <a:r>
              <a:rPr lang="ja-JP" altLang="fr-CA" b="0" smtClean="0">
                <a:ea typeface="ＭＳ Ｐゴシック" pitchFamily="34" charset="-128"/>
              </a:rPr>
              <a:t>’</a:t>
            </a:r>
            <a:r>
              <a:rPr lang="fr-CA" altLang="ja-JP" b="0" smtClean="0">
                <a:ea typeface="ＭＳ Ｐゴシック" pitchFamily="34" charset="-128"/>
              </a:rPr>
              <a:t>hémophilie…</a:t>
            </a:r>
            <a:endParaRPr lang="fr-FR" altLang="fr-FR" b="0" smtClean="0">
              <a:ea typeface="ＭＳ Ｐゴシック" pitchFamily="34" charset="-128"/>
            </a:endParaRPr>
          </a:p>
        </p:txBody>
      </p:sp>
    </p:spTree>
  </p:cSld>
  <p:clrMapOvr>
    <a:masterClrMapping/>
  </p:clrMapOvr>
  <p:transition spd="slow">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bwMode="auto"/>
        <p:txBody>
          <a:bodyPr wrap="square" numCol="1" anchorCtr="0" compatLnSpc="1">
            <a:prstTxWarp prst="textNoShape">
              <a:avLst/>
            </a:prstTxWarp>
          </a:bodyPr>
          <a:lstStyle/>
          <a:p>
            <a:pPr eaLnBrk="1" hangingPunct="1"/>
            <a:r>
              <a:rPr lang="fr-CA" altLang="fr-FR" b="1" cap="none" smtClean="0">
                <a:ea typeface="ＭＳ Ｐゴシック" pitchFamily="34" charset="-128"/>
              </a:rPr>
              <a:t>TROUBLES DE LA COAGULATION CONGÉNITAUX</a:t>
            </a:r>
            <a:endParaRPr lang="fr-FR" altLang="fr-FR" cap="none" smtClean="0">
              <a:ea typeface="ＭＳ Ｐゴシック" pitchFamily="34" charset="-128"/>
            </a:endParaRPr>
          </a:p>
        </p:txBody>
      </p:sp>
      <p:sp>
        <p:nvSpPr>
          <p:cNvPr id="142338" name="Rectangle 3"/>
          <p:cNvSpPr>
            <a:spLocks noGrp="1" noChangeArrowheads="1"/>
          </p:cNvSpPr>
          <p:nvPr>
            <p:ph idx="1"/>
          </p:nvPr>
        </p:nvSpPr>
        <p:spPr/>
        <p:txBody>
          <a:bodyPr/>
          <a:lstStyle/>
          <a:p>
            <a:pPr algn="just"/>
            <a:r>
              <a:rPr lang="fr-CA" altLang="fr-FR" smtClean="0">
                <a:ea typeface="ＭＳ Ｐゴシック" pitchFamily="34" charset="-128"/>
              </a:rPr>
              <a:t>Au Canada, presque toutes les personnes hémophiles sont inscrites à l</a:t>
            </a:r>
            <a:r>
              <a:rPr lang="ja-JP" altLang="fr-CA" smtClean="0">
                <a:ea typeface="ＭＳ Ｐゴシック" pitchFamily="34" charset="-128"/>
              </a:rPr>
              <a:t>’</a:t>
            </a:r>
            <a:r>
              <a:rPr lang="fr-CA" altLang="ja-JP" smtClean="0">
                <a:ea typeface="ＭＳ Ｐゴシック" pitchFamily="34" charset="-128"/>
              </a:rPr>
              <a:t>un des programmes de prise en charge de l</a:t>
            </a:r>
            <a:r>
              <a:rPr lang="ja-JP" altLang="fr-CA" smtClean="0">
                <a:ea typeface="ＭＳ Ｐゴシック" pitchFamily="34" charset="-128"/>
              </a:rPr>
              <a:t>’</a:t>
            </a:r>
            <a:r>
              <a:rPr lang="fr-CA" altLang="ja-JP" smtClean="0">
                <a:ea typeface="ＭＳ Ｐゴシック" pitchFamily="34" charset="-128"/>
              </a:rPr>
              <a:t>hémophilie et des troubles de la coagulation en vigueur un peu partout au pays. Bien que le traitement de ces troubles repose essentiellement sur l</a:t>
            </a:r>
            <a:r>
              <a:rPr lang="ja-JP" altLang="fr-CA" smtClean="0">
                <a:ea typeface="ＭＳ Ｐゴシック" pitchFamily="34" charset="-128"/>
              </a:rPr>
              <a:t>’</a:t>
            </a:r>
            <a:r>
              <a:rPr lang="fr-CA" altLang="ja-JP" smtClean="0">
                <a:ea typeface="ＭＳ Ｐゴシック" pitchFamily="34" charset="-128"/>
              </a:rPr>
              <a:t>augmentation des taux de facteurs de coagulation à l</a:t>
            </a:r>
            <a:r>
              <a:rPr lang="ja-JP" altLang="fr-CA" smtClean="0">
                <a:ea typeface="ＭＳ Ｐゴシック" pitchFamily="34" charset="-128"/>
              </a:rPr>
              <a:t>’</a:t>
            </a:r>
            <a:r>
              <a:rPr lang="fr-CA" altLang="ja-JP" smtClean="0">
                <a:ea typeface="ＭＳ Ｐゴシック" pitchFamily="34" charset="-128"/>
              </a:rPr>
              <a:t>aide de concentrés ou d</a:t>
            </a:r>
            <a:r>
              <a:rPr lang="ja-JP" altLang="fr-CA" smtClean="0">
                <a:ea typeface="ＭＳ Ｐゴシック" pitchFamily="34" charset="-128"/>
              </a:rPr>
              <a:t>’</a:t>
            </a:r>
            <a:r>
              <a:rPr lang="fr-CA" altLang="ja-JP" smtClean="0">
                <a:ea typeface="ＭＳ Ｐゴシック" pitchFamily="34" charset="-128"/>
              </a:rPr>
              <a:t>agents pharmaceutiques, l</a:t>
            </a:r>
            <a:r>
              <a:rPr lang="ja-JP" altLang="fr-CA" smtClean="0">
                <a:ea typeface="ＭＳ Ｐゴシック" pitchFamily="34" charset="-128"/>
              </a:rPr>
              <a:t>’</a:t>
            </a:r>
            <a:r>
              <a:rPr lang="fr-CA" altLang="ja-JP" smtClean="0">
                <a:ea typeface="ＭＳ Ｐゴシック" pitchFamily="34" charset="-128"/>
              </a:rPr>
              <a:t>emploi adéquat d</a:t>
            </a:r>
            <a:r>
              <a:rPr lang="ja-JP" altLang="fr-CA" smtClean="0">
                <a:ea typeface="ＭＳ Ｐゴシック" pitchFamily="34" charset="-128"/>
              </a:rPr>
              <a:t>’</a:t>
            </a:r>
            <a:r>
              <a:rPr lang="fr-CA" altLang="ja-JP" smtClean="0">
                <a:ea typeface="ＭＳ Ｐゴシック" pitchFamily="34" charset="-128"/>
              </a:rPr>
              <a:t>agents auxiliaires, dont les antifibrinolytiques (acide tranexamique ou acide epsilon amino-caproïque), la colle de fibrine, la mousse en gel et les particules polysaccharidiques microporeuses est souvent efficace dans les cas d</a:t>
            </a:r>
            <a:r>
              <a:rPr lang="ja-JP" altLang="fr-CA" smtClean="0">
                <a:ea typeface="ＭＳ Ｐゴシック" pitchFamily="34" charset="-128"/>
              </a:rPr>
              <a:t>’</a:t>
            </a:r>
            <a:r>
              <a:rPr lang="fr-CA" altLang="ja-JP" smtClean="0">
                <a:ea typeface="ＭＳ Ｐゴシック" pitchFamily="34" charset="-128"/>
              </a:rPr>
              <a:t>hémorragie légère. Ces agents auxiliaires, utilisés avec des concentrés de facteurs de coagulation dans les cas d</a:t>
            </a:r>
            <a:r>
              <a:rPr lang="ja-JP" altLang="fr-CA" smtClean="0">
                <a:ea typeface="ＭＳ Ｐゴシック" pitchFamily="34" charset="-128"/>
              </a:rPr>
              <a:t>’</a:t>
            </a:r>
            <a:r>
              <a:rPr lang="fr-CA" altLang="ja-JP" smtClean="0">
                <a:ea typeface="ＭＳ Ｐゴシック" pitchFamily="34" charset="-128"/>
              </a:rPr>
              <a:t>hémorragie grave, peuvent accélérer l</a:t>
            </a:r>
            <a:r>
              <a:rPr lang="ja-JP" altLang="fr-CA" smtClean="0">
                <a:ea typeface="ＭＳ Ｐゴシック" pitchFamily="34" charset="-128"/>
              </a:rPr>
              <a:t>’</a:t>
            </a:r>
            <a:r>
              <a:rPr lang="fr-CA" altLang="ja-JP" smtClean="0">
                <a:ea typeface="ＭＳ Ｐゴシック" pitchFamily="34" charset="-128"/>
              </a:rPr>
              <a:t>hémostase et réduire l</a:t>
            </a:r>
            <a:r>
              <a:rPr lang="ja-JP" altLang="fr-CA" smtClean="0">
                <a:ea typeface="ＭＳ Ｐゴシック" pitchFamily="34" charset="-128"/>
              </a:rPr>
              <a:t>’</a:t>
            </a:r>
            <a:r>
              <a:rPr lang="fr-CA" altLang="ja-JP" smtClean="0">
                <a:ea typeface="ＭＳ Ｐゴシック" pitchFamily="34" charset="-128"/>
              </a:rPr>
              <a:t>administration globale de concentrés de facteurs de coagulation. Des mesures conventionnelles, comme les pressions exercées sur la région touchée, de même que le repos, l</a:t>
            </a:r>
            <a:r>
              <a:rPr lang="ja-JP" altLang="fr-CA" smtClean="0">
                <a:ea typeface="ＭＳ Ｐゴシック" pitchFamily="34" charset="-128"/>
              </a:rPr>
              <a:t>’</a:t>
            </a:r>
            <a:r>
              <a:rPr lang="fr-CA" altLang="ja-JP" smtClean="0">
                <a:ea typeface="ＭＳ Ｐゴシック" pitchFamily="34" charset="-128"/>
              </a:rPr>
              <a:t>application de glace, l</a:t>
            </a:r>
            <a:r>
              <a:rPr lang="ja-JP" altLang="fr-CA" smtClean="0">
                <a:ea typeface="ＭＳ Ｐゴシック" pitchFamily="34" charset="-128"/>
              </a:rPr>
              <a:t>’</a:t>
            </a:r>
            <a:r>
              <a:rPr lang="fr-CA" altLang="ja-JP" smtClean="0">
                <a:ea typeface="ＭＳ Ｐゴシック" pitchFamily="34" charset="-128"/>
              </a:rPr>
              <a:t>immobilisation etl</a:t>
            </a:r>
            <a:r>
              <a:rPr lang="ja-JP" altLang="fr-CA" smtClean="0">
                <a:ea typeface="ＭＳ Ｐゴシック" pitchFamily="34" charset="-128"/>
              </a:rPr>
              <a:t>’</a:t>
            </a:r>
            <a:r>
              <a:rPr lang="fr-CA" altLang="ja-JP" smtClean="0">
                <a:ea typeface="ＭＳ Ｐゴシック" pitchFamily="34" charset="-128"/>
              </a:rPr>
              <a:t>élévation, doivent être prises s</a:t>
            </a:r>
            <a:r>
              <a:rPr lang="ja-JP" altLang="fr-CA" smtClean="0">
                <a:ea typeface="ＭＳ Ｐゴシック" pitchFamily="34" charset="-128"/>
              </a:rPr>
              <a:t>’</a:t>
            </a:r>
            <a:r>
              <a:rPr lang="fr-CA" altLang="ja-JP" smtClean="0">
                <a:ea typeface="ＭＳ Ｐゴシック" pitchFamily="34" charset="-128"/>
              </a:rPr>
              <a:t>il y a lieu.</a:t>
            </a:r>
            <a:endParaRPr lang="fr-FR" altLang="fr-FR" smtClean="0">
              <a:ea typeface="ＭＳ Ｐゴシック" pitchFamily="34" charset="-128"/>
            </a:endParaRPr>
          </a:p>
        </p:txBody>
      </p:sp>
    </p:spTree>
  </p:cSld>
  <p:clrMapOvr>
    <a:masterClrMapping/>
  </p:clrMapOvr>
  <p:transition spd="slow">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bwMode="auto"/>
        <p:txBody>
          <a:bodyPr wrap="square" numCol="1" anchorCtr="0" compatLnSpc="1">
            <a:prstTxWarp prst="textNoShape">
              <a:avLst/>
            </a:prstTxWarp>
          </a:bodyPr>
          <a:lstStyle/>
          <a:p>
            <a:pPr eaLnBrk="1" hangingPunct="1"/>
            <a:r>
              <a:rPr lang="fr-FR" altLang="fr-FR" b="1" cap="none" smtClean="0">
                <a:ea typeface="ＭＳ Ｐゴシック" pitchFamily="34" charset="-128"/>
              </a:rPr>
              <a:t>HÉMOPHILIE</a:t>
            </a:r>
            <a:endParaRPr lang="fr-FR" altLang="fr-FR" cap="none" smtClean="0">
              <a:ea typeface="ＭＳ Ｐゴシック" pitchFamily="34" charset="-128"/>
            </a:endParaRPr>
          </a:p>
        </p:txBody>
      </p:sp>
      <p:sp>
        <p:nvSpPr>
          <p:cNvPr id="143362" name="Rectangle 3"/>
          <p:cNvSpPr>
            <a:spLocks noGrp="1" noChangeArrowheads="1"/>
          </p:cNvSpPr>
          <p:nvPr>
            <p:ph idx="1"/>
          </p:nvPr>
        </p:nvSpPr>
        <p:spPr/>
        <p:txBody>
          <a:bodyPr/>
          <a:lstStyle/>
          <a:p>
            <a:pPr algn="just"/>
            <a:r>
              <a:rPr lang="fr-CA" altLang="fr-FR" smtClean="0">
                <a:ea typeface="ＭＳ Ｐゴシック" pitchFamily="34" charset="-128"/>
              </a:rPr>
              <a:t>L</a:t>
            </a:r>
            <a:r>
              <a:rPr lang="ja-JP" altLang="fr-CA" smtClean="0">
                <a:ea typeface="ＭＳ Ｐゴシック" pitchFamily="34" charset="-128"/>
              </a:rPr>
              <a:t>’</a:t>
            </a:r>
            <a:r>
              <a:rPr lang="fr-CA" altLang="ja-JP" smtClean="0">
                <a:ea typeface="ＭＳ Ｐゴシック" pitchFamily="34" charset="-128"/>
              </a:rPr>
              <a:t>hémophilie peut être causée par un déficit en facteur VIII (hémophilie A, hémophilie classique) ou en facteur IX (hémophilie B, maladie de Christmas), et son incidence est d</a:t>
            </a:r>
            <a:r>
              <a:rPr lang="ja-JP" altLang="fr-CA" smtClean="0">
                <a:ea typeface="ＭＳ Ｐゴシック" pitchFamily="34" charset="-128"/>
              </a:rPr>
              <a:t>’</a:t>
            </a:r>
            <a:r>
              <a:rPr lang="fr-CA" altLang="ja-JP" smtClean="0">
                <a:ea typeface="ＭＳ Ｐゴシック" pitchFamily="34" charset="-128"/>
              </a:rPr>
              <a:t>environ un cas pour 10 000 naissances. L</a:t>
            </a:r>
            <a:r>
              <a:rPr lang="ja-JP" altLang="fr-CA" smtClean="0">
                <a:ea typeface="ＭＳ Ｐゴシック" pitchFamily="34" charset="-128"/>
              </a:rPr>
              <a:t>’</a:t>
            </a:r>
            <a:r>
              <a:rPr lang="fr-CA" altLang="ja-JP" smtClean="0">
                <a:ea typeface="ＭＳ Ｐゴシック" pitchFamily="34" charset="-128"/>
              </a:rPr>
              <a:t>hémophilie A est plus fréquente et représente de 80 à 85 % des cas. Le traitement des hémorragies dépend du type d</a:t>
            </a:r>
            <a:r>
              <a:rPr lang="ja-JP" altLang="fr-CA" smtClean="0">
                <a:ea typeface="ＭＳ Ｐゴシック" pitchFamily="34" charset="-128"/>
              </a:rPr>
              <a:t>’</a:t>
            </a:r>
            <a:r>
              <a:rPr lang="fr-CA" altLang="ja-JP" smtClean="0">
                <a:ea typeface="ＭＳ Ｐゴシック" pitchFamily="34" charset="-128"/>
              </a:rPr>
              <a:t>hémophilie et de sa gravité ainsi que du siège et de l</a:t>
            </a:r>
            <a:r>
              <a:rPr lang="ja-JP" altLang="fr-CA" smtClean="0">
                <a:ea typeface="ＭＳ Ｐゴシック" pitchFamily="34" charset="-128"/>
              </a:rPr>
              <a:t>’</a:t>
            </a:r>
            <a:r>
              <a:rPr lang="fr-CA" altLang="ja-JP" smtClean="0">
                <a:ea typeface="ＭＳ Ｐゴシック" pitchFamily="34" charset="-128"/>
              </a:rPr>
              <a:t>ampleur de l</a:t>
            </a:r>
            <a:r>
              <a:rPr lang="ja-JP" altLang="fr-CA" smtClean="0">
                <a:ea typeface="ＭＳ Ｐゴシック" pitchFamily="34" charset="-128"/>
              </a:rPr>
              <a:t>’</a:t>
            </a:r>
            <a:r>
              <a:rPr lang="fr-CA" altLang="ja-JP" smtClean="0">
                <a:ea typeface="ＭＳ Ｐゴシック" pitchFamily="34" charset="-128"/>
              </a:rPr>
              <a:t>hémorragie.</a:t>
            </a:r>
            <a:endParaRPr lang="fr-FR" altLang="fr-FR" smtClean="0">
              <a:ea typeface="ＭＳ Ｐゴシック" pitchFamily="34" charset="-128"/>
            </a:endParaRPr>
          </a:p>
        </p:txBody>
      </p:sp>
    </p:spTree>
  </p:cSld>
  <p:clrMapOvr>
    <a:masterClrMapping/>
  </p:clrMapOvr>
  <p:transition spd="slow">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bwMode="auto"/>
        <p:txBody>
          <a:bodyPr wrap="square" numCol="1" anchorCtr="0" compatLnSpc="1">
            <a:prstTxWarp prst="textNoShape">
              <a:avLst/>
            </a:prstTxWarp>
          </a:bodyPr>
          <a:lstStyle/>
          <a:p>
            <a:pPr eaLnBrk="1" hangingPunct="1"/>
            <a:r>
              <a:rPr lang="fr-CA" altLang="fr-FR" cap="none" smtClean="0">
                <a:ea typeface="ＭＳ Ｐゴシック" pitchFamily="34" charset="-128"/>
              </a:rPr>
              <a:t>HÉMOPHILIE A</a:t>
            </a:r>
            <a:endParaRPr lang="fr-FR" altLang="fr-FR" cap="none" smtClean="0">
              <a:ea typeface="ＭＳ Ｐゴシック" pitchFamily="34" charset="-128"/>
            </a:endParaRPr>
          </a:p>
        </p:txBody>
      </p:sp>
      <p:sp>
        <p:nvSpPr>
          <p:cNvPr id="144386" name="Rectangle 3"/>
          <p:cNvSpPr>
            <a:spLocks noGrp="1" noChangeArrowheads="1"/>
          </p:cNvSpPr>
          <p:nvPr>
            <p:ph idx="1"/>
          </p:nvPr>
        </p:nvSpPr>
        <p:spPr/>
        <p:txBody>
          <a:bodyPr/>
          <a:lstStyle/>
          <a:p>
            <a:pPr algn="just"/>
            <a:r>
              <a:rPr lang="fr-CA" altLang="fr-FR" smtClean="0">
                <a:ea typeface="ＭＳ Ｐゴシック" pitchFamily="34" charset="-128"/>
              </a:rPr>
              <a:t>Desmopressine : En présence d</a:t>
            </a:r>
            <a:r>
              <a:rPr lang="ja-JP" altLang="fr-CA" smtClean="0">
                <a:ea typeface="ＭＳ Ｐゴシック" pitchFamily="34" charset="-128"/>
              </a:rPr>
              <a:t>’</a:t>
            </a:r>
            <a:r>
              <a:rPr lang="fr-CA" altLang="ja-JP" smtClean="0">
                <a:ea typeface="ＭＳ Ｐゴシック" pitchFamily="34" charset="-128"/>
              </a:rPr>
              <a:t>hémophilie A légère (activité de départ du FVIII &gt; 5 %), on peut souvent utiliser la desmopressine (de 0,3 μg/kg à 20 μg par voie intraveineuse ou sous-cutanée) avec succès pour des hémorragies légères ou des interventions </a:t>
            </a:r>
            <a:r>
              <a:rPr lang="fr-FR" altLang="ja-JP" smtClean="0">
                <a:ea typeface="ＭＳ Ｐゴシック" pitchFamily="34" charset="-128"/>
              </a:rPr>
              <a:t>mineures.</a:t>
            </a:r>
          </a:p>
          <a:p>
            <a:pPr algn="just"/>
            <a:endParaRPr lang="fr-FR" altLang="fr-FR" smtClean="0">
              <a:ea typeface="ＭＳ Ｐゴシック" pitchFamily="34" charset="-128"/>
            </a:endParaRPr>
          </a:p>
          <a:p>
            <a:pPr algn="just"/>
            <a:r>
              <a:rPr lang="fr-CA" altLang="fr-FR" smtClean="0">
                <a:ea typeface="ＭＳ Ｐゴシック" pitchFamily="34" charset="-128"/>
              </a:rPr>
              <a:t>Les patients recevant de la desmopressine peuvent présenter une rétention des </a:t>
            </a:r>
            <a:r>
              <a:rPr lang="fr-FR" altLang="fr-FR" smtClean="0">
                <a:ea typeface="ＭＳ Ｐゴシック" pitchFamily="34" charset="-128"/>
              </a:rPr>
              <a:t>liquides et une hyponatrémie.</a:t>
            </a:r>
          </a:p>
        </p:txBody>
      </p:sp>
    </p:spTree>
  </p:cSld>
  <p:clrMapOvr>
    <a:masterClrMapping/>
  </p:clrMapOvr>
  <p:transition spd="slow">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60350"/>
            <a:ext cx="4719638"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fontAlgn="auto" hangingPunct="1">
              <a:spcAft>
                <a:spcPts val="0"/>
              </a:spcAft>
              <a:defRPr/>
            </a:pPr>
            <a:r>
              <a:rPr lang="fr-FR" b="1" dirty="0" smtClean="0"/>
              <a:t>Maladie de </a:t>
            </a:r>
            <a:r>
              <a:rPr lang="fr-FR" b="1" dirty="0" err="1" smtClean="0"/>
              <a:t>von</a:t>
            </a:r>
            <a:r>
              <a:rPr lang="fr-FR" b="1" dirty="0" smtClean="0"/>
              <a:t> </a:t>
            </a:r>
            <a:r>
              <a:rPr lang="fr-FR" b="1" dirty="0" err="1" smtClean="0"/>
              <a:t>Willebrand</a:t>
            </a:r>
            <a:endParaRPr lang="fr-FR" dirty="0">
              <a:ea typeface="+mj-ea"/>
              <a:cs typeface="+mj-cs"/>
            </a:endParaRPr>
          </a:p>
        </p:txBody>
      </p:sp>
      <p:sp>
        <p:nvSpPr>
          <p:cNvPr id="146434" name="Rectangle 3"/>
          <p:cNvSpPr>
            <a:spLocks noGrp="1" noChangeArrowheads="1"/>
          </p:cNvSpPr>
          <p:nvPr>
            <p:ph idx="1"/>
          </p:nvPr>
        </p:nvSpPr>
        <p:spPr>
          <a:xfrm>
            <a:off x="822325" y="1100138"/>
            <a:ext cx="7521575" cy="4849812"/>
          </a:xfrm>
        </p:spPr>
        <p:txBody>
          <a:bodyPr/>
          <a:lstStyle/>
          <a:p>
            <a:pPr algn="just"/>
            <a:r>
              <a:rPr lang="fr-CA" altLang="fr-FR" smtClean="0">
                <a:ea typeface="ＭＳ Ｐゴシック" pitchFamily="34" charset="-128"/>
              </a:rPr>
              <a:t>Ces patients accusent un déficit quantitatif en facteur de von Willebrand (FvW) (maladie de von Willebrand de type 1) et certains patients présentent des anomalies qualitatives (maladie de von Willebrand de type 2A).</a:t>
            </a:r>
          </a:p>
          <a:p>
            <a:pPr algn="just"/>
            <a:endParaRPr lang="fr-CA" altLang="fr-FR" smtClean="0">
              <a:ea typeface="ＭＳ Ｐゴシック" pitchFamily="34" charset="-128"/>
            </a:endParaRPr>
          </a:p>
          <a:p>
            <a:pPr algn="just"/>
            <a:r>
              <a:rPr lang="fr-CA" altLang="fr-FR" smtClean="0">
                <a:ea typeface="ＭＳ Ｐゴシック" pitchFamily="34" charset="-128"/>
              </a:rPr>
              <a:t>Ces patients répondent à la desmopressine (par voie intraveineuse ou sous-cutanée à raison de 0,3 μg/kg jusqu</a:t>
            </a:r>
            <a:r>
              <a:rPr lang="ja-JP" altLang="fr-CA" smtClean="0">
                <a:ea typeface="ＭＳ Ｐゴシック" pitchFamily="34" charset="-128"/>
              </a:rPr>
              <a:t>’</a:t>
            </a:r>
            <a:r>
              <a:rPr lang="fr-CA" altLang="ja-JP" smtClean="0">
                <a:ea typeface="ＭＳ Ｐゴシック" pitchFamily="34" charset="-128"/>
              </a:rPr>
              <a:t>à concurrence de 20 μg, ou par voie intranasale à raison de 150 μg lorsque le poids corporel est inférieur à 50 kg et de 2 x 150 μg lorsque le poids est supérieur à 50 kg). Cet agent doit être utilisé chez de tels patients lors d</a:t>
            </a:r>
            <a:r>
              <a:rPr lang="ja-JP" altLang="fr-CA" smtClean="0">
                <a:ea typeface="ＭＳ Ｐゴシック" pitchFamily="34" charset="-128"/>
              </a:rPr>
              <a:t>’</a:t>
            </a:r>
            <a:r>
              <a:rPr lang="fr-CA" altLang="ja-JP" smtClean="0">
                <a:ea typeface="ＭＳ Ｐゴシック" pitchFamily="34" charset="-128"/>
              </a:rPr>
              <a:t>hémorragies légères ou d</a:t>
            </a:r>
            <a:r>
              <a:rPr lang="ja-JP" altLang="fr-CA" smtClean="0">
                <a:ea typeface="ＭＳ Ｐゴシック" pitchFamily="34" charset="-128"/>
              </a:rPr>
              <a:t>’</a:t>
            </a:r>
            <a:r>
              <a:rPr lang="fr-CA" altLang="ja-JP" smtClean="0">
                <a:ea typeface="ＭＳ Ｐゴシック" pitchFamily="34" charset="-128"/>
              </a:rPr>
              <a:t>interventions mineures.</a:t>
            </a:r>
          </a:p>
          <a:p>
            <a:pPr algn="just"/>
            <a:endParaRPr lang="fr-CA" altLang="fr-FR" smtClean="0">
              <a:ea typeface="ＭＳ Ｐゴシック" pitchFamily="34" charset="-128"/>
            </a:endParaRPr>
          </a:p>
          <a:p>
            <a:pPr algn="just"/>
            <a:r>
              <a:rPr lang="fr-CA" altLang="fr-FR" smtClean="0">
                <a:ea typeface="ＭＳ Ｐゴシック" pitchFamily="34" charset="-128"/>
              </a:rPr>
              <a:t>En l</a:t>
            </a:r>
            <a:r>
              <a:rPr lang="ja-JP" altLang="fr-CA" smtClean="0">
                <a:ea typeface="ＭＳ Ｐゴシック" pitchFamily="34" charset="-128"/>
              </a:rPr>
              <a:t>’</a:t>
            </a:r>
            <a:r>
              <a:rPr lang="fr-CA" altLang="ja-JP" smtClean="0">
                <a:ea typeface="ＭＳ Ｐゴシック" pitchFamily="34" charset="-128"/>
              </a:rPr>
              <a:t>absence de réponse à la desmopressine et en cas d</a:t>
            </a:r>
            <a:r>
              <a:rPr lang="ja-JP" altLang="fr-CA" smtClean="0">
                <a:ea typeface="ＭＳ Ｐゴシック" pitchFamily="34" charset="-128"/>
              </a:rPr>
              <a:t>’</a:t>
            </a:r>
            <a:r>
              <a:rPr lang="fr-CA" altLang="ja-JP" smtClean="0">
                <a:ea typeface="ＭＳ Ｐゴシック" pitchFamily="34" charset="-128"/>
              </a:rPr>
              <a:t>hémorragie grave, on peut administrer des concentrés de FVIII/FvW ( Humate PMD, </a:t>
            </a:r>
            <a:r>
              <a:rPr lang="fr-FR" altLang="ja-JP" smtClean="0">
                <a:ea typeface="ＭＳ Ｐゴシック" pitchFamily="34" charset="-128"/>
              </a:rPr>
              <a:t>ImmunateMD et AlphanteMD).</a:t>
            </a:r>
            <a:r>
              <a:rPr lang="fr-CA" altLang="ja-JP" smtClean="0">
                <a:ea typeface="ＭＳ Ｐゴシック" pitchFamily="34" charset="-128"/>
              </a:rPr>
              <a:t> La dose habituelle est de 30 à 50 unités de cofacteurs de la ristocétine (FvW:cofR) par kilogramme dans le cas d</a:t>
            </a:r>
            <a:r>
              <a:rPr lang="ja-JP" altLang="fr-CA" smtClean="0">
                <a:ea typeface="ＭＳ Ｐゴシック" pitchFamily="34" charset="-128"/>
              </a:rPr>
              <a:t>’</a:t>
            </a:r>
            <a:r>
              <a:rPr lang="fr-CA" altLang="ja-JP" smtClean="0">
                <a:ea typeface="ＭＳ Ｐゴシック" pitchFamily="34" charset="-128"/>
              </a:rPr>
              <a:t>hémorragies légères et de 50 à 80 unités de FvW:cofR par kilogramme dans le cas d</a:t>
            </a:r>
            <a:r>
              <a:rPr lang="ja-JP" altLang="fr-CA" smtClean="0">
                <a:ea typeface="ＭＳ Ｐゴシック" pitchFamily="34" charset="-128"/>
              </a:rPr>
              <a:t>’</a:t>
            </a:r>
            <a:r>
              <a:rPr lang="fr-CA" altLang="ja-JP" smtClean="0">
                <a:ea typeface="ＭＳ Ｐゴシック" pitchFamily="34" charset="-128"/>
              </a:rPr>
              <a:t>hémorragies plus graves.</a:t>
            </a:r>
            <a:endParaRPr lang="fr-FR" altLang="fr-FR" smtClean="0">
              <a:ea typeface="ＭＳ Ｐゴシック" pitchFamily="34" charset="-128"/>
            </a:endParaRPr>
          </a:p>
        </p:txBody>
      </p:sp>
    </p:spTree>
  </p:cSld>
  <p:clrMapOvr>
    <a:masterClrMapping/>
  </p:clrMapOvr>
  <p:transition spd="slow">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bwMode="auto"/>
        <p:txBody>
          <a:bodyPr wrap="square" numCol="1" anchorCtr="0" compatLnSpc="1">
            <a:prstTxWarp prst="textNoShape">
              <a:avLst/>
            </a:prstTxWarp>
          </a:bodyPr>
          <a:lstStyle/>
          <a:p>
            <a:pPr eaLnBrk="1" hangingPunct="1"/>
            <a:r>
              <a:rPr lang="fr-CA" altLang="fr-FR" b="1" cap="none" smtClean="0">
                <a:ea typeface="ＭＳ Ｐゴシック" pitchFamily="34" charset="-128"/>
              </a:rPr>
              <a:t>TROUBLES DE LA COAGULATION CONGÉNITAUX RARES</a:t>
            </a:r>
            <a:endParaRPr lang="fr-FR" altLang="fr-FR" cap="none" smtClean="0">
              <a:ea typeface="ＭＳ Ｐゴシック" pitchFamily="34" charset="-128"/>
            </a:endParaRPr>
          </a:p>
        </p:txBody>
      </p:sp>
      <p:sp>
        <p:nvSpPr>
          <p:cNvPr id="147458" name="Rectangle 3"/>
          <p:cNvSpPr>
            <a:spLocks noGrp="1" noChangeArrowheads="1"/>
          </p:cNvSpPr>
          <p:nvPr>
            <p:ph idx="1"/>
          </p:nvPr>
        </p:nvSpPr>
        <p:spPr>
          <a:xfrm>
            <a:off x="822325" y="1557338"/>
            <a:ext cx="7521575" cy="3122612"/>
          </a:xfrm>
        </p:spPr>
        <p:txBody>
          <a:bodyPr/>
          <a:lstStyle/>
          <a:p>
            <a:pPr algn="just"/>
            <a:r>
              <a:rPr lang="fr-CA" altLang="fr-FR" smtClean="0">
                <a:ea typeface="ＭＳ Ｐゴシック" pitchFamily="34" charset="-128"/>
              </a:rPr>
              <a:t>(incidence de 1:500 000 à 1:2 000 000 </a:t>
            </a:r>
            <a:r>
              <a:rPr lang="fr-FR" altLang="fr-FR" smtClean="0">
                <a:ea typeface="ＭＳ Ｐゴシック" pitchFamily="34" charset="-128"/>
              </a:rPr>
              <a:t>dans la population)</a:t>
            </a:r>
          </a:p>
          <a:p>
            <a:pPr algn="just"/>
            <a:r>
              <a:rPr lang="fr-CA" altLang="fr-FR" smtClean="0">
                <a:ea typeface="ＭＳ Ｐゴシック" pitchFamily="34" charset="-128"/>
              </a:rPr>
              <a:t>Certains patients présentent des déficits de facteurs de coagulation congénitaux rares avec diathèse hémorragique. Il s</a:t>
            </a:r>
            <a:r>
              <a:rPr lang="ja-JP" altLang="fr-CA" smtClean="0">
                <a:ea typeface="ＭＳ Ｐゴシック" pitchFamily="34" charset="-128"/>
              </a:rPr>
              <a:t>’</a:t>
            </a:r>
            <a:r>
              <a:rPr lang="fr-CA" altLang="ja-JP" smtClean="0">
                <a:ea typeface="ＭＳ Ｐゴシック" pitchFamily="34" charset="-128"/>
              </a:rPr>
              <a:t>agit notamment des déficits en FII, FV, FVII, FX, FXI, </a:t>
            </a:r>
            <a:r>
              <a:rPr lang="fr-FR" altLang="ja-JP" smtClean="0">
                <a:ea typeface="ＭＳ Ｐゴシック" pitchFamily="34" charset="-128"/>
              </a:rPr>
              <a:t>fibrinogène et FXIII.</a:t>
            </a:r>
            <a:endParaRPr lang="fr-FR" altLang="fr-FR" smtClean="0">
              <a:ea typeface="ＭＳ Ｐゴシック" pitchFamily="34" charset="-128"/>
            </a:endParaRPr>
          </a:p>
        </p:txBody>
      </p:sp>
    </p:spTree>
  </p:cSld>
  <p:clrMapOvr>
    <a:masterClrMapping/>
  </p:clrMapOvr>
  <p:transition spd="slow">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8228013"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939800"/>
            <a:ext cx="85026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fontAlgn="auto" hangingPunct="1">
              <a:spcAft>
                <a:spcPts val="0"/>
              </a:spcAft>
              <a:defRPr/>
            </a:pPr>
            <a:r>
              <a:rPr lang="fr-FR" b="1" dirty="0" smtClean="0"/>
              <a:t>Anomalies plaquettaires</a:t>
            </a:r>
            <a:endParaRPr lang="fr-FR" dirty="0">
              <a:ea typeface="+mj-ea"/>
              <a:cs typeface="+mj-cs"/>
            </a:endParaRPr>
          </a:p>
        </p:txBody>
      </p:sp>
      <p:sp>
        <p:nvSpPr>
          <p:cNvPr id="150530" name="Rectangle 3"/>
          <p:cNvSpPr>
            <a:spLocks noGrp="1" noChangeArrowheads="1"/>
          </p:cNvSpPr>
          <p:nvPr>
            <p:ph idx="1"/>
          </p:nvPr>
        </p:nvSpPr>
        <p:spPr/>
        <p:txBody>
          <a:bodyPr/>
          <a:lstStyle/>
          <a:p>
            <a:pPr algn="just"/>
            <a:r>
              <a:rPr lang="fr-CA" altLang="fr-FR" smtClean="0">
                <a:ea typeface="ＭＳ Ｐゴシック" pitchFamily="34" charset="-128"/>
              </a:rPr>
              <a:t>La plupart des hémorragies légères chez les patients atteints de ces affections peuvent être jugulées par des mesures conservatrices, dont l</a:t>
            </a:r>
            <a:r>
              <a:rPr lang="ja-JP" altLang="fr-CA" smtClean="0">
                <a:ea typeface="ＭＳ Ｐゴシック" pitchFamily="34" charset="-128"/>
              </a:rPr>
              <a:t>’</a:t>
            </a:r>
            <a:r>
              <a:rPr lang="fr-CA" altLang="ja-JP" smtClean="0">
                <a:ea typeface="ＭＳ Ｐゴシック" pitchFamily="34" charset="-128"/>
              </a:rPr>
              <a:t>application de pression, l</a:t>
            </a:r>
            <a:r>
              <a:rPr lang="ja-JP" altLang="fr-CA" smtClean="0">
                <a:ea typeface="ＭＳ Ｐゴシック" pitchFamily="34" charset="-128"/>
              </a:rPr>
              <a:t>’</a:t>
            </a:r>
            <a:r>
              <a:rPr lang="fr-CA" altLang="ja-JP" smtClean="0">
                <a:ea typeface="ＭＳ Ｐゴシック" pitchFamily="34" charset="-128"/>
              </a:rPr>
              <a:t>administration d</a:t>
            </a:r>
            <a:r>
              <a:rPr lang="ja-JP" altLang="fr-CA" smtClean="0">
                <a:ea typeface="ＭＳ Ｐゴシック" pitchFamily="34" charset="-128"/>
              </a:rPr>
              <a:t>’</a:t>
            </a:r>
            <a:r>
              <a:rPr lang="fr-CA" altLang="ja-JP" smtClean="0">
                <a:ea typeface="ＭＳ Ｐゴシック" pitchFamily="34" charset="-128"/>
              </a:rPr>
              <a:t>antifibrinolytiques et l</a:t>
            </a:r>
            <a:r>
              <a:rPr lang="ja-JP" altLang="fr-CA" smtClean="0">
                <a:ea typeface="ＭＳ Ｐゴシック" pitchFamily="34" charset="-128"/>
              </a:rPr>
              <a:t>’</a:t>
            </a:r>
            <a:r>
              <a:rPr lang="fr-CA" altLang="ja-JP" smtClean="0">
                <a:ea typeface="ＭＳ Ｐゴシック" pitchFamily="34" charset="-128"/>
              </a:rPr>
              <a:t>emploi d</a:t>
            </a:r>
            <a:r>
              <a:rPr lang="ja-JP" altLang="fr-CA" smtClean="0">
                <a:ea typeface="ＭＳ Ｐゴシック" pitchFamily="34" charset="-128"/>
              </a:rPr>
              <a:t>’</a:t>
            </a:r>
            <a:r>
              <a:rPr lang="fr-CA" altLang="ja-JP" smtClean="0">
                <a:ea typeface="ＭＳ Ｐゴシック" pitchFamily="34" charset="-128"/>
              </a:rPr>
              <a:t>hémostatiques topiques tels que la colle de fibrine. </a:t>
            </a:r>
          </a:p>
          <a:p>
            <a:pPr algn="just"/>
            <a:r>
              <a:rPr lang="fr-CA" altLang="fr-FR" smtClean="0">
                <a:ea typeface="ＭＳ Ｐゴシック" pitchFamily="34" charset="-128"/>
              </a:rPr>
              <a:t>La desmopressine peut également être efficace en présence d</a:t>
            </a:r>
            <a:r>
              <a:rPr lang="ja-JP" altLang="fr-CA" smtClean="0">
                <a:ea typeface="ＭＳ Ｐゴシック" pitchFamily="34" charset="-128"/>
              </a:rPr>
              <a:t>’</a:t>
            </a:r>
            <a:r>
              <a:rPr lang="fr-CA" altLang="ja-JP" smtClean="0">
                <a:ea typeface="ＭＳ Ｐゴシック" pitchFamily="34" charset="-128"/>
              </a:rPr>
              <a:t>une hémorragie légère ou modérée, mais la réponse à cet agent varie d</a:t>
            </a:r>
            <a:r>
              <a:rPr lang="ja-JP" altLang="fr-CA" smtClean="0">
                <a:ea typeface="ＭＳ Ｐゴシック" pitchFamily="34" charset="-128"/>
              </a:rPr>
              <a:t>’</a:t>
            </a:r>
            <a:r>
              <a:rPr lang="fr-CA" altLang="ja-JP" smtClean="0">
                <a:ea typeface="ＭＳ Ｐゴシック" pitchFamily="34" charset="-128"/>
              </a:rPr>
              <a:t>un patient à un </a:t>
            </a:r>
            <a:r>
              <a:rPr lang="fr-FR" altLang="ja-JP" smtClean="0">
                <a:ea typeface="ＭＳ Ｐゴシック" pitchFamily="34" charset="-128"/>
              </a:rPr>
              <a:t>autre.</a:t>
            </a:r>
          </a:p>
          <a:p>
            <a:pPr algn="just"/>
            <a:r>
              <a:rPr lang="fr-CA" altLang="fr-FR" smtClean="0">
                <a:ea typeface="ＭＳ Ｐゴシック" pitchFamily="34" charset="-128"/>
              </a:rPr>
              <a:t>Les hémorragies graves ne répondant pas aux traitements courants peuvent être endiguées par des transfusions de plaquettes.</a:t>
            </a:r>
            <a:endParaRPr lang="fr-FR" altLang="fr-FR" smtClean="0">
              <a:ea typeface="ＭＳ Ｐゴシック" pitchFamily="34" charset="-128"/>
            </a:endParaRP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196975"/>
            <a:ext cx="47117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bwMode="auto"/>
        <p:txBody>
          <a:bodyPr wrap="square" numCol="1" anchorCtr="0" compatLnSpc="1">
            <a:prstTxWarp prst="textNoShape">
              <a:avLst/>
            </a:prstTxWarp>
          </a:bodyPr>
          <a:lstStyle/>
          <a:p>
            <a:pPr eaLnBrk="1" hangingPunct="1"/>
            <a:r>
              <a:rPr lang="fr-FR" altLang="fr-FR" b="1" cap="none" smtClean="0">
                <a:ea typeface="ＭＳ Ｐゴシック" pitchFamily="34" charset="-128"/>
              </a:rPr>
              <a:t>COAGULOPATHIES ACQUISES HÉPATIQUES</a:t>
            </a:r>
            <a:endParaRPr lang="fr-FR" altLang="fr-FR" cap="none" smtClean="0">
              <a:ea typeface="ＭＳ Ｐゴシック" pitchFamily="34" charset="-128"/>
            </a:endParaRPr>
          </a:p>
        </p:txBody>
      </p:sp>
      <p:sp>
        <p:nvSpPr>
          <p:cNvPr id="151554" name="Rectangle 3"/>
          <p:cNvSpPr>
            <a:spLocks noGrp="1" noChangeArrowheads="1"/>
          </p:cNvSpPr>
          <p:nvPr>
            <p:ph idx="1"/>
          </p:nvPr>
        </p:nvSpPr>
        <p:spPr/>
        <p:txBody>
          <a:bodyPr/>
          <a:lstStyle/>
          <a:p>
            <a:pPr algn="just"/>
            <a:r>
              <a:rPr lang="fr-CA" altLang="fr-FR" smtClean="0">
                <a:ea typeface="ＭＳ Ｐゴシック" pitchFamily="34" charset="-128"/>
              </a:rPr>
              <a:t>À l</a:t>
            </a:r>
            <a:r>
              <a:rPr lang="ja-JP" altLang="fr-CA" smtClean="0">
                <a:ea typeface="ＭＳ Ｐゴシック" pitchFamily="34" charset="-128"/>
              </a:rPr>
              <a:t>’</a:t>
            </a:r>
            <a:r>
              <a:rPr lang="fr-CA" altLang="ja-JP" smtClean="0">
                <a:ea typeface="ＭＳ Ｐゴシック" pitchFamily="34" charset="-128"/>
              </a:rPr>
              <a:t>exception de la thromboplastine tissulaire, tous les facteurs de coagulation sont synthétisés dans le foie; certains d</a:t>
            </a:r>
            <a:r>
              <a:rPr lang="ja-JP" altLang="fr-CA" smtClean="0">
                <a:ea typeface="ＭＳ Ｐゴシック" pitchFamily="34" charset="-128"/>
              </a:rPr>
              <a:t>’</a:t>
            </a:r>
            <a:r>
              <a:rPr lang="fr-CA" altLang="ja-JP" smtClean="0">
                <a:ea typeface="ＭＳ Ｐゴシック" pitchFamily="34" charset="-128"/>
              </a:rPr>
              <a:t>entre eux (facteurs II, VII, IX et X) ont besoin de la participation de la vitamine K, qui agit à titre de cofacteur. </a:t>
            </a:r>
          </a:p>
          <a:p>
            <a:pPr algn="just"/>
            <a:r>
              <a:rPr lang="fr-CA" altLang="fr-FR" smtClean="0">
                <a:ea typeface="ＭＳ Ｐゴシック" pitchFamily="34" charset="-128"/>
              </a:rPr>
              <a:t>Chez les patients atteints d</a:t>
            </a:r>
            <a:r>
              <a:rPr lang="ja-JP" altLang="fr-CA" smtClean="0">
                <a:ea typeface="ＭＳ Ｐゴシック" pitchFamily="34" charset="-128"/>
              </a:rPr>
              <a:t>’</a:t>
            </a:r>
            <a:r>
              <a:rPr lang="fr-CA" altLang="ja-JP" smtClean="0">
                <a:ea typeface="ＭＳ Ｐゴシック" pitchFamily="34" charset="-128"/>
              </a:rPr>
              <a:t>une maladie du foie, les taux de facteurs de coagulation sont souvent faibles, sauf ceux du fibrinogène et du facteur VIII, qui sont des réactifs dans la phase aiguë et dont les concentrations augmentent en cas de maladie du foie non compliquée. </a:t>
            </a:r>
          </a:p>
          <a:p>
            <a:pPr algn="just"/>
            <a:r>
              <a:rPr lang="fr-CA" altLang="fr-FR" smtClean="0">
                <a:ea typeface="ＭＳ Ｐゴシック" pitchFamily="34" charset="-128"/>
              </a:rPr>
              <a:t>Une coagulation intravasculaire disséminée (CIVD) concomitante doit être envisagée en présence d</a:t>
            </a:r>
            <a:r>
              <a:rPr lang="ja-JP" altLang="fr-CA" smtClean="0">
                <a:ea typeface="ＭＳ Ｐゴシック" pitchFamily="34" charset="-128"/>
              </a:rPr>
              <a:t>’</a:t>
            </a:r>
            <a:r>
              <a:rPr lang="fr-CA" altLang="ja-JP" smtClean="0">
                <a:ea typeface="ＭＳ Ｐゴシック" pitchFamily="34" charset="-128"/>
              </a:rPr>
              <a:t>une diminution des taux de fibrinogène et de </a:t>
            </a:r>
            <a:r>
              <a:rPr lang="fr-FR" altLang="ja-JP" smtClean="0">
                <a:ea typeface="ＭＳ Ｐゴシック" pitchFamily="34" charset="-128"/>
              </a:rPr>
              <a:t>facteur VIII.</a:t>
            </a:r>
            <a:endParaRPr lang="fr-FR" altLang="fr-FR" smtClean="0">
              <a:ea typeface="ＭＳ Ｐゴシック" pitchFamily="34" charset="-128"/>
            </a:endParaRPr>
          </a:p>
        </p:txBody>
      </p:sp>
    </p:spTree>
  </p:cSld>
  <p:clrMapOvr>
    <a:masterClrMapping/>
  </p:clrMapOvr>
  <p:transition spd="slow">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bwMode="auto"/>
        <p:txBody>
          <a:bodyPr wrap="square" numCol="1" anchorCtr="0" compatLnSpc="1">
            <a:prstTxWarp prst="textNoShape">
              <a:avLst/>
            </a:prstTxWarp>
          </a:bodyPr>
          <a:lstStyle/>
          <a:p>
            <a:pPr eaLnBrk="1" hangingPunct="1"/>
            <a:r>
              <a:rPr lang="fr-FR" altLang="fr-FR" b="1" cap="none" smtClean="0">
                <a:ea typeface="ＭＳ Ｐゴシック" pitchFamily="34" charset="-128"/>
              </a:rPr>
              <a:t>COAGULOPATHIES ACQUISES HÉPATIQUES</a:t>
            </a:r>
            <a:endParaRPr lang="fr-FR" altLang="fr-FR" cap="none" smtClean="0">
              <a:ea typeface="ＭＳ Ｐゴシック" pitchFamily="34" charset="-128"/>
            </a:endParaRPr>
          </a:p>
        </p:txBody>
      </p:sp>
      <p:sp>
        <p:nvSpPr>
          <p:cNvPr id="152578" name="Rectangle 3"/>
          <p:cNvSpPr>
            <a:spLocks noGrp="1" noChangeArrowheads="1"/>
          </p:cNvSpPr>
          <p:nvPr>
            <p:ph idx="1"/>
          </p:nvPr>
        </p:nvSpPr>
        <p:spPr/>
        <p:txBody>
          <a:bodyPr/>
          <a:lstStyle/>
          <a:p>
            <a:r>
              <a:rPr lang="fr-CA" altLang="fr-FR" smtClean="0">
                <a:ea typeface="ＭＳ Ｐゴシック" pitchFamily="34" charset="-128"/>
              </a:rPr>
              <a:t>Les saignements résultant d</a:t>
            </a:r>
            <a:r>
              <a:rPr lang="ja-JP" altLang="fr-CA" smtClean="0">
                <a:ea typeface="ＭＳ Ｐゴシック" pitchFamily="34" charset="-128"/>
              </a:rPr>
              <a:t>’</a:t>
            </a:r>
            <a:r>
              <a:rPr lang="fr-CA" altLang="ja-JP" smtClean="0">
                <a:ea typeface="ＭＳ Ｐゴシック" pitchFamily="34" charset="-128"/>
              </a:rPr>
              <a:t>une coagulopathie liée à une maladie du foie sont en général légers et peuvent habituellement être traités adéquatement par la perfusion de plasma, qui contient tous les facteurs de coagulation synthétisés dans le foie. </a:t>
            </a:r>
          </a:p>
          <a:p>
            <a:r>
              <a:rPr lang="fr-CA" altLang="fr-FR" smtClean="0">
                <a:ea typeface="ＭＳ Ｐゴシック" pitchFamily="34" charset="-128"/>
              </a:rPr>
              <a:t>Les hémorragies découlant de lésions structurales telles que les varices et les ulcères peuvent habituellement être importantes chez ces patients; on doit ici tenter de parvenir à l</a:t>
            </a:r>
            <a:r>
              <a:rPr lang="ja-JP" altLang="fr-CA" smtClean="0">
                <a:ea typeface="ＭＳ Ｐゴシック" pitchFamily="34" charset="-128"/>
              </a:rPr>
              <a:t>’</a:t>
            </a:r>
            <a:r>
              <a:rPr lang="fr-CA" altLang="ja-JP" smtClean="0">
                <a:ea typeface="ＭＳ Ｐゴシック" pitchFamily="34" charset="-128"/>
              </a:rPr>
              <a:t>hémostase au siège de l</a:t>
            </a:r>
            <a:r>
              <a:rPr lang="ja-JP" altLang="fr-CA" smtClean="0">
                <a:ea typeface="ＭＳ Ｐゴシック" pitchFamily="34" charset="-128"/>
              </a:rPr>
              <a:t>’</a:t>
            </a:r>
            <a:r>
              <a:rPr lang="fr-CA" altLang="ja-JP" smtClean="0">
                <a:ea typeface="ＭＳ Ｐゴシック" pitchFamily="34" charset="-128"/>
              </a:rPr>
              <a:t>hémorragie tout en traitant la coagulopathie.</a:t>
            </a:r>
            <a:endParaRPr lang="fr-FR" altLang="fr-FR" smtClean="0">
              <a:ea typeface="ＭＳ Ｐゴシック" pitchFamily="34" charset="-128"/>
            </a:endParaRPr>
          </a:p>
        </p:txBody>
      </p:sp>
    </p:spTree>
  </p:cSld>
  <p:clrMapOvr>
    <a:masterClrMapping/>
  </p:clrMapOvr>
  <p:transition spd="slow">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bwMode="auto">
          <a:xfrm rot="19140000">
            <a:off x="819150" y="1727200"/>
            <a:ext cx="5651500" cy="1206500"/>
          </a:xfrm>
        </p:spPr>
        <p:txBody>
          <a:bodyPr wrap="square" numCol="1" anchorCtr="0" compatLnSpc="1">
            <a:prstTxWarp prst="textNoShape">
              <a:avLst/>
            </a:prstTxWarp>
          </a:bodyPr>
          <a:lstStyle/>
          <a:p>
            <a:r>
              <a:rPr lang="fr-FR" altLang="fr-FR" b="1" cap="none">
                <a:ea typeface="ＭＳ Ｐゴシック" pitchFamily="34" charset="-128"/>
              </a:rPr>
              <a:t>COAGULATION INTRAVASCULAIRE DISSÉMINÉE (CIVD)</a:t>
            </a:r>
            <a:endParaRPr lang="fr-FR" altLang="fr-FR" cap="none">
              <a:ea typeface="ＭＳ Ｐゴシック" pitchFamily="34" charset="-128"/>
            </a:endParaRPr>
          </a:p>
        </p:txBody>
      </p:sp>
    </p:spTree>
  </p:cSld>
  <p:clrMapOvr>
    <a:masterClrMapping/>
  </p:clrMapOvr>
  <p:transition spd="slow">
    <p:rand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fontAlgn="auto" hangingPunct="1">
              <a:spcAft>
                <a:spcPts val="0"/>
              </a:spcAft>
              <a:defRPr/>
            </a:pPr>
            <a:r>
              <a:rPr lang="fr-FR" dirty="0" smtClean="0">
                <a:ea typeface="+mj-ea"/>
                <a:cs typeface="+mj-cs"/>
              </a:rPr>
              <a:t>CIVD</a:t>
            </a:r>
            <a:endParaRPr lang="fr-FR" dirty="0">
              <a:ea typeface="+mj-ea"/>
              <a:cs typeface="+mj-cs"/>
            </a:endParaRPr>
          </a:p>
        </p:txBody>
      </p:sp>
      <p:sp>
        <p:nvSpPr>
          <p:cNvPr id="154626" name="Rectangle 3"/>
          <p:cNvSpPr>
            <a:spLocks noGrp="1" noChangeArrowheads="1"/>
          </p:cNvSpPr>
          <p:nvPr>
            <p:ph idx="1"/>
          </p:nvPr>
        </p:nvSpPr>
        <p:spPr/>
        <p:txBody>
          <a:bodyPr/>
          <a:lstStyle/>
          <a:p>
            <a:r>
              <a:rPr lang="fr-CA" altLang="fr-FR" smtClean="0">
                <a:ea typeface="ＭＳ Ｐゴシック" pitchFamily="34" charset="-128"/>
              </a:rPr>
              <a:t>La CIVD peut être déclenchée par plusieurs situations cliniques, dont une destruction massive de tissus, une infection, des complications obstétricales et un cancer. </a:t>
            </a:r>
          </a:p>
          <a:p>
            <a:r>
              <a:rPr lang="fr-CA" altLang="fr-FR" smtClean="0">
                <a:ea typeface="ＭＳ Ｐゴシック" pitchFamily="34" charset="-128"/>
              </a:rPr>
              <a:t>Une activation non contrôlée du système de coagulation va entraîner l</a:t>
            </a:r>
            <a:r>
              <a:rPr lang="ja-JP" altLang="fr-CA" smtClean="0">
                <a:ea typeface="ＭＳ Ｐゴシック" pitchFamily="34" charset="-128"/>
              </a:rPr>
              <a:t>’</a:t>
            </a:r>
            <a:r>
              <a:rPr lang="fr-CA" altLang="ja-JP" smtClean="0">
                <a:ea typeface="ＭＳ Ｐゴシック" pitchFamily="34" charset="-128"/>
              </a:rPr>
              <a:t>activation ainsi que la consommation de facteurs de coagulation et de plaquettes. De plus, une importante activation fibrinolytique secondaire va se traduire par la destruction de facteurs de coagulation et par la formation de produits de dégradation de la fibrine et du fibrinogène nuisant à la polymérisation de la fibrine et aux fonctions plaquettaires. S</a:t>
            </a:r>
            <a:r>
              <a:rPr lang="ja-JP" altLang="fr-CA" smtClean="0">
                <a:ea typeface="ＭＳ Ｐゴシック" pitchFamily="34" charset="-128"/>
              </a:rPr>
              <a:t>’</a:t>
            </a:r>
            <a:r>
              <a:rPr lang="fr-CA" altLang="ja-JP" smtClean="0">
                <a:ea typeface="ＭＳ Ｐゴシック" pitchFamily="34" charset="-128"/>
              </a:rPr>
              <a:t>ensuit alors une diathèse hémorragique.</a:t>
            </a:r>
            <a:endParaRPr lang="fr-FR" altLang="fr-FR" smtClean="0">
              <a:ea typeface="ＭＳ Ｐゴシック" pitchFamily="34" charset="-128"/>
            </a:endParaRPr>
          </a:p>
        </p:txBody>
      </p:sp>
    </p:spTree>
  </p:cSld>
  <p:clrMapOvr>
    <a:masterClrMapping/>
  </p:clrMapOvr>
  <p:transition spd="slow">
    <p:rand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fontAlgn="auto" hangingPunct="1">
              <a:spcAft>
                <a:spcPts val="0"/>
              </a:spcAft>
              <a:defRPr/>
            </a:pPr>
            <a:r>
              <a:rPr lang="fr-FR" dirty="0" smtClean="0">
                <a:ea typeface="+mj-ea"/>
                <a:cs typeface="+mj-cs"/>
              </a:rPr>
              <a:t>CIVD</a:t>
            </a:r>
            <a:endParaRPr lang="fr-FR" dirty="0">
              <a:ea typeface="+mj-ea"/>
              <a:cs typeface="+mj-cs"/>
            </a:endParaRPr>
          </a:p>
        </p:txBody>
      </p:sp>
      <p:sp>
        <p:nvSpPr>
          <p:cNvPr id="155650" name="Rectangle 3"/>
          <p:cNvSpPr>
            <a:spLocks noGrp="1" noChangeArrowheads="1"/>
          </p:cNvSpPr>
          <p:nvPr>
            <p:ph idx="1"/>
          </p:nvPr>
        </p:nvSpPr>
        <p:spPr/>
        <p:txBody>
          <a:bodyPr/>
          <a:lstStyle/>
          <a:p>
            <a:pPr algn="just"/>
            <a:r>
              <a:rPr lang="fr-CA" altLang="fr-FR" smtClean="0">
                <a:ea typeface="ＭＳ Ｐゴシック" pitchFamily="34" charset="-128"/>
              </a:rPr>
              <a:t>Selon l</a:t>
            </a:r>
            <a:r>
              <a:rPr lang="ja-JP" altLang="fr-CA" smtClean="0">
                <a:ea typeface="ＭＳ Ｐゴシック" pitchFamily="34" charset="-128"/>
              </a:rPr>
              <a:t>’</a:t>
            </a:r>
            <a:r>
              <a:rPr lang="fr-CA" altLang="ja-JP" smtClean="0">
                <a:ea typeface="ＭＳ Ｐゴシック" pitchFamily="34" charset="-128"/>
              </a:rPr>
              <a:t>équilibre entre la coagulation et la fibrinolyse, les patients peuvent présenter des complications hémorragiques ou thrombotiques. </a:t>
            </a:r>
          </a:p>
          <a:p>
            <a:pPr algn="just"/>
            <a:r>
              <a:rPr lang="fr-CA" altLang="fr-FR" smtClean="0">
                <a:ea typeface="ＭＳ Ｐゴシック" pitchFamily="34" charset="-128"/>
              </a:rPr>
              <a:t>Chez un patient n</a:t>
            </a:r>
            <a:r>
              <a:rPr lang="ja-JP" altLang="fr-CA" smtClean="0">
                <a:ea typeface="ＭＳ Ｐゴシック" pitchFamily="34" charset="-128"/>
              </a:rPr>
              <a:t>’</a:t>
            </a:r>
            <a:r>
              <a:rPr lang="fr-CA" altLang="ja-JP" smtClean="0">
                <a:ea typeface="ＭＳ Ｐゴシック" pitchFamily="34" charset="-128"/>
              </a:rPr>
              <a:t>ayant pas d</a:t>
            </a:r>
            <a:r>
              <a:rPr lang="ja-JP" altLang="fr-CA" smtClean="0">
                <a:ea typeface="ＭＳ Ｐゴシック" pitchFamily="34" charset="-128"/>
              </a:rPr>
              <a:t>’</a:t>
            </a:r>
            <a:r>
              <a:rPr lang="fr-CA" altLang="ja-JP" smtClean="0">
                <a:ea typeface="ＭＳ Ｐゴシック" pitchFamily="34" charset="-128"/>
              </a:rPr>
              <a:t>hémorragie, la suppression du stimulus déclenchant la CIVD suffit souvent à inverser le processus.</a:t>
            </a:r>
          </a:p>
          <a:p>
            <a:pPr algn="just"/>
            <a:r>
              <a:rPr lang="fr-CA" altLang="fr-FR" smtClean="0">
                <a:ea typeface="ＭＳ Ｐゴシック" pitchFamily="34" charset="-128"/>
              </a:rPr>
              <a:t> Lorsque survient une hémorragie, on peut stabiliser l</a:t>
            </a:r>
            <a:r>
              <a:rPr lang="ja-JP" altLang="fr-CA" smtClean="0">
                <a:ea typeface="ＭＳ Ｐゴシック" pitchFamily="34" charset="-128"/>
              </a:rPr>
              <a:t>’</a:t>
            </a:r>
            <a:r>
              <a:rPr lang="fr-CA" altLang="ja-JP" smtClean="0">
                <a:ea typeface="ＭＳ Ｐゴシック" pitchFamily="34" charset="-128"/>
              </a:rPr>
              <a:t>état du patient en remplaçant les facteurs consommés; le traitement peut reposer sur l</a:t>
            </a:r>
            <a:r>
              <a:rPr lang="ja-JP" altLang="fr-CA" smtClean="0">
                <a:ea typeface="ＭＳ Ｐゴシック" pitchFamily="34" charset="-128"/>
              </a:rPr>
              <a:t>’</a:t>
            </a:r>
            <a:r>
              <a:rPr lang="fr-CA" altLang="ja-JP" smtClean="0">
                <a:ea typeface="ＭＳ Ｐゴシック" pitchFamily="34" charset="-128"/>
              </a:rPr>
              <a:t>utilisation de plasma frais congelé et de cryoprécipités (pour le facteur VIII et le fibrinogène) et sur la transfusion de plaquettes (en cas de thrombocytopénie grave). La transfusion est réalisée en appoint au traitement du problème clinique sous-jacent ayant provoqué la CIVD. Le remplacement des facteurs de coagulation n</a:t>
            </a:r>
            <a:r>
              <a:rPr lang="ja-JP" altLang="fr-CA" smtClean="0">
                <a:ea typeface="ＭＳ Ｐゴシック" pitchFamily="34" charset="-128"/>
              </a:rPr>
              <a:t>’</a:t>
            </a:r>
            <a:r>
              <a:rPr lang="fr-CA" altLang="ja-JP" smtClean="0">
                <a:ea typeface="ＭＳ Ｐゴシック" pitchFamily="34" charset="-128"/>
              </a:rPr>
              <a:t>arrête pas le processus de CIVD.</a:t>
            </a:r>
            <a:endParaRPr lang="fr-FR" altLang="fr-FR" smtClean="0">
              <a:ea typeface="ＭＳ Ｐゴシック" pitchFamily="34" charset="-128"/>
            </a:endParaRPr>
          </a:p>
        </p:txBody>
      </p:sp>
    </p:spTree>
  </p:cSld>
  <p:clrMapOvr>
    <a:masterClrMapping/>
  </p:clrMapOvr>
  <p:transition spd="slow">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fontAlgn="auto" hangingPunct="1">
              <a:spcAft>
                <a:spcPts val="0"/>
              </a:spcAft>
              <a:defRPr/>
            </a:pPr>
            <a:r>
              <a:rPr lang="fr-FR" dirty="0" smtClean="0">
                <a:ea typeface="+mj-ea"/>
                <a:cs typeface="+mj-cs"/>
              </a:rPr>
              <a:t>CIVD</a:t>
            </a:r>
            <a:endParaRPr lang="fr-FR" dirty="0">
              <a:ea typeface="+mj-ea"/>
              <a:cs typeface="+mj-cs"/>
            </a:endParaRPr>
          </a:p>
        </p:txBody>
      </p:sp>
      <p:sp>
        <p:nvSpPr>
          <p:cNvPr id="156674" name="Rectangle 3"/>
          <p:cNvSpPr>
            <a:spLocks noGrp="1" noChangeArrowheads="1"/>
          </p:cNvSpPr>
          <p:nvPr>
            <p:ph idx="1"/>
          </p:nvPr>
        </p:nvSpPr>
        <p:spPr/>
        <p:txBody>
          <a:bodyPr/>
          <a:lstStyle/>
          <a:p>
            <a:pPr algn="just"/>
            <a:r>
              <a:rPr lang="fr-CA" altLang="fr-FR" smtClean="0">
                <a:ea typeface="ＭＳ Ｐゴシック" pitchFamily="34" charset="-128"/>
              </a:rPr>
              <a:t>Une septicémie bactérienne foudroyante avec CIVD et nécrose cutanée est associée à un fort taux de morbidité et de mortalité. </a:t>
            </a:r>
          </a:p>
          <a:p>
            <a:pPr algn="just"/>
            <a:r>
              <a:rPr lang="fr-CA" altLang="fr-FR" smtClean="0">
                <a:ea typeface="ＭＳ Ｐゴシック" pitchFamily="34" charset="-128"/>
              </a:rPr>
              <a:t>D</a:t>
            </a:r>
            <a:r>
              <a:rPr lang="ja-JP" altLang="fr-CA" smtClean="0">
                <a:ea typeface="ＭＳ Ｐゴシック" pitchFamily="34" charset="-128"/>
              </a:rPr>
              <a:t>’</a:t>
            </a:r>
            <a:r>
              <a:rPr lang="fr-CA" altLang="ja-JP" smtClean="0">
                <a:ea typeface="ＭＳ Ｐゴシック" pitchFamily="34" charset="-128"/>
              </a:rPr>
              <a:t>après les résultats d</a:t>
            </a:r>
            <a:r>
              <a:rPr lang="ja-JP" altLang="fr-CA" smtClean="0">
                <a:ea typeface="ＭＳ Ｐゴシック" pitchFamily="34" charset="-128"/>
              </a:rPr>
              <a:t>’</a:t>
            </a:r>
            <a:r>
              <a:rPr lang="fr-CA" altLang="ja-JP" smtClean="0">
                <a:ea typeface="ＭＳ Ｐゴシック" pitchFamily="34" charset="-128"/>
              </a:rPr>
              <a:t>essais cliniques de phase III, il y a lieu de penser que l</a:t>
            </a:r>
            <a:r>
              <a:rPr lang="ja-JP" altLang="fr-CA" smtClean="0">
                <a:ea typeface="ＭＳ Ｐゴシック" pitchFamily="34" charset="-128"/>
              </a:rPr>
              <a:t>’</a:t>
            </a:r>
            <a:r>
              <a:rPr lang="fr-CA" altLang="ja-JP" smtClean="0">
                <a:ea typeface="ＭＳ Ｐゴシック" pitchFamily="34" charset="-128"/>
              </a:rPr>
              <a:t>administration de protéine C activée recombinante améliore la survie des personnes atteintes. Des études de cas font également ressortir les bienfaits d</a:t>
            </a:r>
            <a:r>
              <a:rPr lang="ja-JP" altLang="fr-CA" smtClean="0">
                <a:ea typeface="ＭＳ Ｐゴシック" pitchFamily="34" charset="-128"/>
              </a:rPr>
              <a:t>’</a:t>
            </a:r>
            <a:r>
              <a:rPr lang="fr-CA" altLang="ja-JP" smtClean="0">
                <a:ea typeface="ＭＳ Ｐゴシック" pitchFamily="34" charset="-128"/>
              </a:rPr>
              <a:t>un traitement par antithrombine et protéine C (non activée). Cela dit, un grand essai de phase III n</a:t>
            </a:r>
            <a:r>
              <a:rPr lang="ja-JP" altLang="fr-CA" smtClean="0">
                <a:ea typeface="ＭＳ Ｐゴシック" pitchFamily="34" charset="-128"/>
              </a:rPr>
              <a:t>’</a:t>
            </a:r>
            <a:r>
              <a:rPr lang="fr-CA" altLang="ja-JP" smtClean="0">
                <a:ea typeface="ＭＳ Ｐゴシック" pitchFamily="34" charset="-128"/>
              </a:rPr>
              <a:t>a PAS permis de démontrer que l</a:t>
            </a:r>
            <a:r>
              <a:rPr lang="ja-JP" altLang="fr-CA" smtClean="0">
                <a:ea typeface="ＭＳ Ｐゴシック" pitchFamily="34" charset="-128"/>
              </a:rPr>
              <a:t>’</a:t>
            </a:r>
            <a:r>
              <a:rPr lang="fr-CA" altLang="ja-JP" smtClean="0">
                <a:ea typeface="ＭＳ Ｐゴシック" pitchFamily="34" charset="-128"/>
              </a:rPr>
              <a:t>utilisation d</a:t>
            </a:r>
            <a:r>
              <a:rPr lang="ja-JP" altLang="fr-CA" smtClean="0">
                <a:ea typeface="ＭＳ Ｐゴシック" pitchFamily="34" charset="-128"/>
              </a:rPr>
              <a:t>’</a:t>
            </a:r>
            <a:r>
              <a:rPr lang="fr-CA" altLang="ja-JP" smtClean="0">
                <a:ea typeface="ＭＳ Ｐゴシック" pitchFamily="34" charset="-128"/>
              </a:rPr>
              <a:t>antithrombine améliorait la survie. On ne dispose pas encore de données provenant d</a:t>
            </a:r>
            <a:r>
              <a:rPr lang="ja-JP" altLang="fr-CA" smtClean="0">
                <a:ea typeface="ＭＳ Ｐゴシック" pitchFamily="34" charset="-128"/>
              </a:rPr>
              <a:t>’</a:t>
            </a:r>
            <a:r>
              <a:rPr lang="fr-CA" altLang="ja-JP" smtClean="0">
                <a:ea typeface="ＭＳ Ｐゴシック" pitchFamily="34" charset="-128"/>
              </a:rPr>
              <a:t>essais contrôlés sur l</a:t>
            </a:r>
            <a:r>
              <a:rPr lang="ja-JP" altLang="fr-CA" smtClean="0">
                <a:ea typeface="ＭＳ Ｐゴシック" pitchFamily="34" charset="-128"/>
              </a:rPr>
              <a:t>’</a:t>
            </a:r>
            <a:r>
              <a:rPr lang="fr-CA" altLang="ja-JP" smtClean="0">
                <a:ea typeface="ＭＳ Ｐゴシック" pitchFamily="34" charset="-128"/>
              </a:rPr>
              <a:t>utilisation de la protéine C en pareille situation…</a:t>
            </a:r>
            <a:endParaRPr lang="fr-FR" altLang="fr-FR" smtClean="0">
              <a:ea typeface="ＭＳ Ｐゴシック" pitchFamily="34" charset="-128"/>
            </a:endParaRPr>
          </a:p>
        </p:txBody>
      </p:sp>
    </p:spTree>
  </p:cSld>
  <p:clrMapOvr>
    <a:masterClrMapping/>
  </p:clrMapOvr>
  <p:transition spd="slow">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563" y="1730375"/>
            <a:ext cx="5648325" cy="1204913"/>
          </a:xfrm>
        </p:spPr>
        <p:txBody>
          <a:bodyPr/>
          <a:lstStyle/>
          <a:p>
            <a:pPr>
              <a:defRPr/>
            </a:pPr>
            <a:r>
              <a:rPr lang="fr-FR" dirty="0" smtClean="0"/>
              <a:t>Cas cliniques</a:t>
            </a:r>
            <a:endParaRPr lang="fr-FR" dirty="0"/>
          </a:p>
        </p:txBody>
      </p:sp>
      <p:pic>
        <p:nvPicPr>
          <p:cNvPr id="157699" name="Picture 2" descr="vue soins intensi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38" y="3357563"/>
            <a:ext cx="35417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descr="http://s1.e-monsite.com/2009/05/12/12/42884944ascite-cirrhose-2-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404813"/>
            <a:ext cx="374491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CIRRHOSE ET COAGULOPATHIE</a:t>
            </a:r>
            <a:endParaRPr lang="fr-FR" dirty="0"/>
          </a:p>
        </p:txBody>
      </p:sp>
      <p:sp>
        <p:nvSpPr>
          <p:cNvPr id="159746" name="Content Placeholder 2"/>
          <p:cNvSpPr>
            <a:spLocks noGrp="1"/>
          </p:cNvSpPr>
          <p:nvPr>
            <p:ph idx="1"/>
          </p:nvPr>
        </p:nvSpPr>
        <p:spPr/>
        <p:txBody>
          <a:bodyPr/>
          <a:lstStyle/>
          <a:p>
            <a:pPr algn="just"/>
            <a:r>
              <a:rPr lang="fr-CA" altLang="fr-FR" i="1" smtClean="0">
                <a:ea typeface="ＭＳ Ｐゴシック" pitchFamily="34" charset="-128"/>
              </a:rPr>
              <a:t>Vous recevez un homme ayant des antécédents de cirrhose alcoolo-nutritionnelle et de bronchopneumopathie chronique obstructive, atteint de sepsis simple accompagné d</a:t>
            </a:r>
            <a:r>
              <a:rPr lang="ja-JP" altLang="fr-CA" i="1" smtClean="0">
                <a:ea typeface="ＭＳ Ｐゴシック" pitchFamily="34" charset="-128"/>
              </a:rPr>
              <a:t>’</a:t>
            </a:r>
            <a:r>
              <a:rPr lang="fr-CA" altLang="ja-JP" i="1" smtClean="0">
                <a:ea typeface="ＭＳ Ｐゴシック" pitchFamily="34" charset="-128"/>
              </a:rPr>
              <a:t>une pneumonie.</a:t>
            </a:r>
          </a:p>
          <a:p>
            <a:pPr algn="just"/>
            <a:r>
              <a:rPr lang="fr-CA" altLang="fr-FR" i="1" smtClean="0">
                <a:ea typeface="ＭＳ Ｐゴシック" pitchFamily="34" charset="-128"/>
              </a:rPr>
              <a:t>Les éléments pertinents de son hémogramme sont les suivants : hémoglobine à 95 g/l, plaquettes à 35 000 et RIN à 2,4. </a:t>
            </a:r>
          </a:p>
          <a:p>
            <a:pPr algn="just"/>
            <a:r>
              <a:rPr lang="fr-CA" altLang="fr-FR" i="1" smtClean="0">
                <a:ea typeface="ＭＳ Ｐゴシック" pitchFamily="34" charset="-128"/>
              </a:rPr>
              <a:t>Il ne saigne pas. </a:t>
            </a:r>
          </a:p>
          <a:p>
            <a:pPr algn="just"/>
            <a:r>
              <a:rPr lang="fr-CA" altLang="fr-FR" i="1" smtClean="0">
                <a:ea typeface="ＭＳ Ｐゴシック" pitchFamily="34" charset="-128"/>
              </a:rPr>
              <a:t>Devez-vous corriger de </a:t>
            </a:r>
            <a:r>
              <a:rPr lang="fr-FR" altLang="fr-FR" i="1" smtClean="0">
                <a:ea typeface="ＭＳ Ｐゴシック" pitchFamily="34" charset="-128"/>
              </a:rPr>
              <a:t>telles valeurs de coagulation ?</a:t>
            </a:r>
            <a:endParaRPr lang="fr-FR" altLang="fr-FR" smtClean="0">
              <a:ea typeface="ＭＳ Ｐゴシック" pitchFamily="34" charset="-128"/>
            </a:endParaRPr>
          </a:p>
        </p:txBody>
      </p:sp>
    </p:spTree>
  </p:cSld>
  <p:clrMapOvr>
    <a:masterClrMapping/>
  </p:clrMapOvr>
  <p:transition spd="slow">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CIRRHOSE ET COAGULOPATHIE</a:t>
            </a:r>
            <a:endParaRPr lang="fr-FR" dirty="0"/>
          </a:p>
        </p:txBody>
      </p:sp>
      <p:sp>
        <p:nvSpPr>
          <p:cNvPr id="160770" name="Content Placeholder 2"/>
          <p:cNvSpPr>
            <a:spLocks noGrp="1"/>
          </p:cNvSpPr>
          <p:nvPr>
            <p:ph idx="1"/>
          </p:nvPr>
        </p:nvSpPr>
        <p:spPr/>
        <p:txBody>
          <a:bodyPr/>
          <a:lstStyle/>
          <a:p>
            <a:pPr algn="just"/>
            <a:r>
              <a:rPr lang="fr-CA" altLang="fr-FR" smtClean="0">
                <a:ea typeface="ＭＳ Ｐゴシック" pitchFamily="34" charset="-128"/>
              </a:rPr>
              <a:t>En ce qui concerne les problèmes d</a:t>
            </a:r>
            <a:r>
              <a:rPr lang="ja-JP" altLang="fr-CA" smtClean="0">
                <a:ea typeface="ＭＳ Ｐゴシック" pitchFamily="34" charset="-128"/>
              </a:rPr>
              <a:t>’</a:t>
            </a:r>
            <a:r>
              <a:rPr lang="fr-CA" altLang="ja-JP" smtClean="0">
                <a:ea typeface="ＭＳ Ｐゴシック" pitchFamily="34" charset="-128"/>
              </a:rPr>
              <a:t>hémostase secondaire, </a:t>
            </a:r>
            <a:r>
              <a:rPr lang="fr-CA" altLang="ja-JP" i="1" smtClean="0">
                <a:ea typeface="ＭＳ Ｐゴシック" pitchFamily="34" charset="-128"/>
              </a:rPr>
              <a:t>aucune étude n</a:t>
            </a:r>
            <a:r>
              <a:rPr lang="ja-JP" altLang="fr-CA" i="1" smtClean="0">
                <a:ea typeface="ＭＳ Ｐゴシック" pitchFamily="34" charset="-128"/>
              </a:rPr>
              <a:t>’</a:t>
            </a:r>
            <a:r>
              <a:rPr lang="fr-CA" altLang="ja-JP" i="1" smtClean="0">
                <a:ea typeface="ＭＳ Ｐゴシック" pitchFamily="34" charset="-128"/>
              </a:rPr>
              <a:t>a révélé </a:t>
            </a:r>
            <a:r>
              <a:rPr lang="fr-CA" altLang="ja-JP" smtClean="0">
                <a:ea typeface="ＭＳ Ｐゴシック" pitchFamily="34" charset="-128"/>
              </a:rPr>
              <a:t>un avantage à corriger des troubles de coagulation indiqués par des résultats de laboratoire si le malade ne saigne pas. Et ce sujet a été étudié dans plusieurs situations cliniques : hépatopathie, chirurgie cardiaque et vasculaire, coagulation intravasculaire disséminée, syndrome hémolytique urémique, pancréatite, brûlure, </a:t>
            </a:r>
            <a:r>
              <a:rPr lang="fr-FR" altLang="ja-JP" smtClean="0">
                <a:ea typeface="ＭＳ Ｐゴシック" pitchFamily="34" charset="-128"/>
              </a:rPr>
              <a:t>renversement d</a:t>
            </a:r>
            <a:r>
              <a:rPr lang="fr-FR" altLang="fr-FR" smtClean="0">
                <a:ea typeface="ＭＳ Ｐゴシック" pitchFamily="34" charset="-128"/>
              </a:rPr>
              <a:t>’</a:t>
            </a:r>
            <a:r>
              <a:rPr lang="fr-FR" altLang="ja-JP" smtClean="0">
                <a:ea typeface="ＭＳ Ｐゴシック" pitchFamily="34" charset="-128"/>
              </a:rPr>
              <a:t>une anticoagulothérapie par voie orale…</a:t>
            </a:r>
          </a:p>
          <a:p>
            <a:pPr algn="just"/>
            <a:r>
              <a:rPr lang="fr-CA" altLang="fr-FR" i="1" smtClean="0">
                <a:ea typeface="ＭＳ Ｐゴシック" pitchFamily="34" charset="-128"/>
              </a:rPr>
              <a:t>Nous pouvons donc conclure qu</a:t>
            </a:r>
            <a:r>
              <a:rPr lang="ja-JP" altLang="fr-CA" i="1" smtClean="0">
                <a:ea typeface="ＭＳ Ｐゴシック" pitchFamily="34" charset="-128"/>
              </a:rPr>
              <a:t>’</a:t>
            </a:r>
            <a:r>
              <a:rPr lang="fr-CA" altLang="ja-JP" i="1" smtClean="0">
                <a:ea typeface="ＭＳ Ｐゴシック" pitchFamily="34" charset="-128"/>
              </a:rPr>
              <a:t>il n</a:t>
            </a:r>
            <a:r>
              <a:rPr lang="ja-JP" altLang="fr-CA" i="1" smtClean="0">
                <a:ea typeface="ＭＳ Ｐゴシック" pitchFamily="34" charset="-128"/>
              </a:rPr>
              <a:t>’</a:t>
            </a:r>
            <a:r>
              <a:rPr lang="fr-CA" altLang="ja-JP" i="1" smtClean="0">
                <a:ea typeface="ＭＳ Ｐゴシック" pitchFamily="34" charset="-128"/>
              </a:rPr>
              <a:t>y a absolument aucun avantage à transfuser d</a:t>
            </a:r>
            <a:r>
              <a:rPr lang="ja-JP" altLang="fr-CA" i="1" smtClean="0">
                <a:ea typeface="ＭＳ Ｐゴシック" pitchFamily="34" charset="-128"/>
              </a:rPr>
              <a:t>’</a:t>
            </a:r>
            <a:r>
              <a:rPr lang="fr-CA" altLang="ja-JP" i="1" smtClean="0">
                <a:ea typeface="ＭＳ Ｐゴシック" pitchFamily="34" charset="-128"/>
              </a:rPr>
              <a:t>emblée des plaquettes ou des facteurs de </a:t>
            </a:r>
            <a:r>
              <a:rPr lang="fr-FR" altLang="ja-JP" i="1" smtClean="0">
                <a:ea typeface="ＭＳ Ｐゴシック" pitchFamily="34" charset="-128"/>
              </a:rPr>
              <a:t>coagulation de façon préventive a ce patient.</a:t>
            </a:r>
            <a:endParaRPr lang="fr-FR" altLang="fr-FR" smtClean="0">
              <a:ea typeface="ＭＳ Ｐゴシック" pitchFamily="34" charset="-128"/>
            </a:endParaRPr>
          </a:p>
        </p:txBody>
      </p:sp>
      <p:pic>
        <p:nvPicPr>
          <p:cNvPr id="160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933825"/>
            <a:ext cx="49625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50825" y="549275"/>
            <a:ext cx="86423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fr-FR" altLang="fr-FR" sz="1400"/>
          </a:p>
          <a:p>
            <a:pPr eaLnBrk="1" hangingPunct="1"/>
            <a:r>
              <a:rPr lang="fr-FR" altLang="fr-FR" sz="1400"/>
              <a:t>N° Facteur                  Nom                            Particularité                  Demi-vie          Taux minimum</a:t>
            </a:r>
          </a:p>
          <a:p>
            <a:pPr eaLnBrk="1" hangingPunct="1"/>
            <a:r>
              <a:rPr lang="fr-FR" altLang="fr-FR" sz="1400"/>
              <a:t>                                                                                                                                         nécessaire</a:t>
            </a:r>
          </a:p>
          <a:p>
            <a:pPr eaLnBrk="1" hangingPunct="1"/>
            <a:r>
              <a:rPr lang="fr-FR" altLang="fr-FR" sz="1400"/>
              <a:t>Facteur I                      Fibrinogène                  Absent du sérum          4-6 jours          0,5 à 1 g/l</a:t>
            </a:r>
          </a:p>
          <a:p>
            <a:pPr eaLnBrk="1" hangingPunct="1"/>
            <a:r>
              <a:rPr lang="fr-FR" altLang="fr-FR" sz="1400"/>
              <a:t>Facteur II                    Prothrombine               Vit K dépendant          3-4 jours          40 %</a:t>
            </a:r>
          </a:p>
          <a:p>
            <a:pPr eaLnBrk="1" hangingPunct="1"/>
            <a:r>
              <a:rPr lang="fr-FR" altLang="fr-FR" sz="1400"/>
              <a:t>                                                                       &lt; 5 % dans sérum</a:t>
            </a:r>
          </a:p>
          <a:p>
            <a:pPr eaLnBrk="1" hangingPunct="1"/>
            <a:r>
              <a:rPr lang="fr-FR" altLang="fr-FR" sz="1400"/>
              <a:t>Facteur V                    Proaccélérine               Absent du sérum          12-36 h           10-15 %</a:t>
            </a:r>
          </a:p>
          <a:p>
            <a:pPr eaLnBrk="1" hangingPunct="1"/>
            <a:r>
              <a:rPr lang="fr-FR" altLang="fr-FR" sz="1400"/>
              <a:t>Facteur VII                  Proconvertine              Vit K dépendant          4-6 h               5-10 %</a:t>
            </a:r>
          </a:p>
          <a:p>
            <a:pPr eaLnBrk="1" hangingPunct="1"/>
            <a:r>
              <a:rPr lang="fr-FR" altLang="fr-FR" sz="1400"/>
              <a:t>Facteur VIII                Anti-hémoph A            Absent du sérum          10-16 h           30%</a:t>
            </a:r>
          </a:p>
          <a:p>
            <a:pPr eaLnBrk="1" hangingPunct="1"/>
            <a:r>
              <a:rPr lang="fr-FR" altLang="fr-FR" sz="1400"/>
              <a:t>Facteur IX                   Anti-hémoph B            Vit K dépendant          24 h                 30%</a:t>
            </a:r>
          </a:p>
          <a:p>
            <a:pPr eaLnBrk="1" hangingPunct="1"/>
            <a:r>
              <a:rPr lang="fr-FR" altLang="fr-FR" sz="1400"/>
              <a:t>Facteur X                    Stuart                          Vit K dépendant          1-2 jours          10-20%</a:t>
            </a:r>
          </a:p>
          <a:p>
            <a:pPr eaLnBrk="1" hangingPunct="1"/>
            <a:r>
              <a:rPr lang="fr-FR" altLang="fr-FR" sz="1400"/>
              <a:t>Facteur XI                   Rosenthal                                                        1-2 jours          30%</a:t>
            </a:r>
          </a:p>
          <a:p>
            <a:pPr eaLnBrk="1" hangingPunct="1"/>
            <a:r>
              <a:rPr lang="fr-FR" altLang="fr-FR" sz="1400"/>
              <a:t>Facteur XII                  Hageman                                                        2-3 jours          0% ?</a:t>
            </a:r>
          </a:p>
          <a:p>
            <a:pPr eaLnBrk="1" hangingPunct="1"/>
            <a:r>
              <a:rPr lang="fr-FR" altLang="fr-FR" sz="1400"/>
              <a:t>Facteur XIII                Stabilisant fibrine                                             3-7 jours          2%</a:t>
            </a:r>
          </a:p>
          <a:p>
            <a:pPr eaLnBrk="1" hangingPunct="1"/>
            <a:endParaRPr lang="fr-FR" altLang="fr-FR" sz="1800" b="1"/>
          </a:p>
          <a:p>
            <a:pPr eaLnBrk="1" hangingPunct="1"/>
            <a:r>
              <a:rPr lang="fr-FR" altLang="fr-FR" sz="1800" b="1"/>
              <a:t>Les facteurs de coagulation</a:t>
            </a:r>
            <a:endParaRPr lang="fr-FR" altLang="fr-FR" sz="1800"/>
          </a:p>
          <a:p>
            <a:pPr eaLnBrk="1" hangingPunct="1"/>
            <a:r>
              <a:rPr lang="fr-FR" altLang="fr-FR" sz="1800"/>
              <a:t> </a:t>
            </a:r>
          </a:p>
        </p:txBody>
      </p:sp>
    </p:spTree>
  </p:cSld>
  <p:clrMapOvr>
    <a:masterClrMapping/>
  </p:clrMapOvr>
  <p:transition spd="slow">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CIRRHOSE ET COAGULOPATHIE</a:t>
            </a:r>
            <a:endParaRPr lang="fr-FR" dirty="0"/>
          </a:p>
        </p:txBody>
      </p:sp>
      <p:sp>
        <p:nvSpPr>
          <p:cNvPr id="161794" name="Content Placeholder 2"/>
          <p:cNvSpPr>
            <a:spLocks noGrp="1"/>
          </p:cNvSpPr>
          <p:nvPr>
            <p:ph idx="1"/>
          </p:nvPr>
        </p:nvSpPr>
        <p:spPr/>
        <p:txBody>
          <a:bodyPr/>
          <a:lstStyle/>
          <a:p>
            <a:pPr algn="just"/>
            <a:r>
              <a:rPr lang="fr-CA" altLang="fr-FR" smtClean="0">
                <a:ea typeface="ＭＳ Ｐゴシック" pitchFamily="34" charset="-128"/>
              </a:rPr>
              <a:t>Si vous devez maintenant installer une voie centrale chez ce malade, est-ce que cela changera votre </a:t>
            </a:r>
            <a:r>
              <a:rPr lang="fr-FR" altLang="fr-FR" smtClean="0">
                <a:ea typeface="ＭＳ Ｐゴシック" pitchFamily="34" charset="-128"/>
              </a:rPr>
              <a:t>plan ?</a:t>
            </a:r>
          </a:p>
        </p:txBody>
      </p:sp>
    </p:spTree>
  </p:cSld>
  <p:clrMapOvr>
    <a:masterClrMapping/>
  </p:clrMapOvr>
  <p:transition spd="slow">
    <p:rand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CIRRHOSE ET COAGULOPATHIE</a:t>
            </a:r>
            <a:endParaRPr lang="fr-FR" dirty="0"/>
          </a:p>
        </p:txBody>
      </p:sp>
      <p:sp>
        <p:nvSpPr>
          <p:cNvPr id="162818" name="Content Placeholder 2"/>
          <p:cNvSpPr>
            <a:spLocks noGrp="1"/>
          </p:cNvSpPr>
          <p:nvPr>
            <p:ph idx="1"/>
          </p:nvPr>
        </p:nvSpPr>
        <p:spPr/>
        <p:txBody>
          <a:bodyPr/>
          <a:lstStyle/>
          <a:p>
            <a:pPr algn="just"/>
            <a:r>
              <a:rPr lang="fr-CA" altLang="fr-FR" dirty="0" smtClean="0">
                <a:ea typeface="ＭＳ Ｐゴシック" pitchFamily="34" charset="-128"/>
              </a:rPr>
              <a:t>Dans une telle situation, vous </a:t>
            </a:r>
            <a:r>
              <a:rPr lang="fr-FR" altLang="fr-FR" dirty="0" smtClean="0">
                <a:ea typeface="ＭＳ Ｐゴシック" pitchFamily="34" charset="-128"/>
              </a:rPr>
              <a:t>favoriserez les vaisseaux compressibles, soit les veines jugulaires interne et fémorale. Deux </a:t>
            </a:r>
            <a:r>
              <a:rPr lang="fr-CA" altLang="fr-FR" dirty="0" smtClean="0">
                <a:ea typeface="ＭＳ Ｐゴシック" pitchFamily="34" charset="-128"/>
              </a:rPr>
              <a:t>études réalisées avant l</a:t>
            </a:r>
            <a:r>
              <a:rPr lang="ja-JP" altLang="fr-CA" dirty="0" smtClean="0">
                <a:ea typeface="ＭＳ Ｐゴシック" pitchFamily="34" charset="-128"/>
              </a:rPr>
              <a:t>’</a:t>
            </a:r>
            <a:r>
              <a:rPr lang="fr-CA" altLang="ja-JP" dirty="0" smtClean="0">
                <a:ea typeface="ＭＳ Ｐゴシック" pitchFamily="34" charset="-128"/>
              </a:rPr>
              <a:t>ère de </a:t>
            </a:r>
            <a:r>
              <a:rPr lang="fr-FR" altLang="ja-JP" dirty="0" smtClean="0">
                <a:ea typeface="ＭＳ Ｐゴシック" pitchFamily="34" charset="-128"/>
              </a:rPr>
              <a:t>l</a:t>
            </a:r>
            <a:r>
              <a:rPr lang="fr-FR" altLang="fr-FR" dirty="0" smtClean="0">
                <a:ea typeface="ＭＳ Ｐゴシック" pitchFamily="34" charset="-128"/>
              </a:rPr>
              <a:t>’</a:t>
            </a:r>
            <a:r>
              <a:rPr lang="fr-FR" altLang="ja-JP" dirty="0" smtClean="0">
                <a:ea typeface="ＭＳ Ｐゴシック" pitchFamily="34" charset="-128"/>
              </a:rPr>
              <a:t>échographie systématique des voies centrales nous donnent quelques éléments de réponse. </a:t>
            </a:r>
            <a:r>
              <a:rPr lang="fr-CA" altLang="ja-JP" dirty="0" smtClean="0">
                <a:ea typeface="ＭＳ Ｐゴシック" pitchFamily="34" charset="-128"/>
              </a:rPr>
              <a:t>Dans la première, on a constaté </a:t>
            </a:r>
            <a:r>
              <a:rPr lang="fr-CA" altLang="ja-JP" dirty="0" err="1" smtClean="0">
                <a:ea typeface="ＭＳ Ｐゴシック" pitchFamily="34" charset="-128"/>
              </a:rPr>
              <a:t>qu</a:t>
            </a:r>
            <a:r>
              <a:rPr lang="ja-JP" altLang="fr-CA" dirty="0" smtClean="0">
                <a:ea typeface="ＭＳ Ｐゴシック" pitchFamily="34" charset="-128"/>
              </a:rPr>
              <a:t>’</a:t>
            </a:r>
            <a:r>
              <a:rPr lang="fr-CA" altLang="ja-JP" dirty="0" smtClean="0">
                <a:ea typeface="ＭＳ Ｐゴシック" pitchFamily="34" charset="-128"/>
              </a:rPr>
              <a:t>un RIN supérieur à 5,0 entraînait </a:t>
            </a:r>
            <a:r>
              <a:rPr lang="fr-FR" altLang="ja-JP" dirty="0" smtClean="0">
                <a:ea typeface="ＭＳ Ｐゴシック" pitchFamily="34" charset="-128"/>
              </a:rPr>
              <a:t>plus d</a:t>
            </a:r>
            <a:r>
              <a:rPr lang="fr-FR" altLang="fr-FR" dirty="0" smtClean="0">
                <a:ea typeface="ＭＳ Ｐゴシック" pitchFamily="34" charset="-128"/>
              </a:rPr>
              <a:t>’</a:t>
            </a:r>
            <a:r>
              <a:rPr lang="fr-FR" altLang="ja-JP" dirty="0" smtClean="0">
                <a:ea typeface="ＭＳ Ｐゴシック" pitchFamily="34" charset="-128"/>
              </a:rPr>
              <a:t>hématomes superficiels tandis qu</a:t>
            </a:r>
            <a:r>
              <a:rPr lang="fr-FR" altLang="fr-FR" dirty="0" smtClean="0">
                <a:ea typeface="ＭＳ Ｐゴシック" pitchFamily="34" charset="-128"/>
              </a:rPr>
              <a:t>’</a:t>
            </a:r>
            <a:r>
              <a:rPr lang="fr-FR" altLang="ja-JP" dirty="0" smtClean="0">
                <a:ea typeface="ＭＳ Ｐゴシック" pitchFamily="34" charset="-128"/>
              </a:rPr>
              <a:t>un taux de </a:t>
            </a:r>
            <a:r>
              <a:rPr lang="fr-CA" altLang="ja-JP" dirty="0" smtClean="0">
                <a:ea typeface="ＭＳ Ｐゴシック" pitchFamily="34" charset="-128"/>
              </a:rPr>
              <a:t>plaquettes inférieur à 10 x 109/l provoquait plus de suintements. Dans le deuxième cas, c</a:t>
            </a:r>
            <a:r>
              <a:rPr lang="ja-JP" altLang="fr-CA" dirty="0" smtClean="0">
                <a:ea typeface="ＭＳ Ｐゴシック" pitchFamily="34" charset="-128"/>
              </a:rPr>
              <a:t>’</a:t>
            </a:r>
            <a:r>
              <a:rPr lang="fr-CA" altLang="ja-JP" dirty="0" smtClean="0">
                <a:ea typeface="ＭＳ Ｐゴシック" pitchFamily="34" charset="-128"/>
              </a:rPr>
              <a:t>est plus l</a:t>
            </a:r>
            <a:r>
              <a:rPr lang="ja-JP" altLang="fr-CA" dirty="0" smtClean="0">
                <a:ea typeface="ＭＳ Ｐゴシック" pitchFamily="34" charset="-128"/>
              </a:rPr>
              <a:t>’</a:t>
            </a:r>
            <a:r>
              <a:rPr lang="fr-CA" altLang="ja-JP" dirty="0" smtClean="0">
                <a:ea typeface="ＭＳ Ｐゴシック" pitchFamily="34" charset="-128"/>
              </a:rPr>
              <a:t>expérience du médecin que l</a:t>
            </a:r>
            <a:r>
              <a:rPr lang="ja-JP" altLang="fr-CA" dirty="0" smtClean="0">
                <a:ea typeface="ＭＳ Ｐゴシック" pitchFamily="34" charset="-128"/>
              </a:rPr>
              <a:t>’</a:t>
            </a:r>
            <a:r>
              <a:rPr lang="fr-CA" altLang="ja-JP" dirty="0" smtClean="0">
                <a:ea typeface="ＭＳ Ｐゴシック" pitchFamily="34" charset="-128"/>
              </a:rPr>
              <a:t>ensemble des paramètres de coagulation qui permettait d</a:t>
            </a:r>
            <a:r>
              <a:rPr lang="ja-JP" altLang="fr-CA" dirty="0" smtClean="0">
                <a:ea typeface="ＭＳ Ｐゴシック" pitchFamily="34" charset="-128"/>
              </a:rPr>
              <a:t>’</a:t>
            </a:r>
            <a:r>
              <a:rPr lang="fr-CA" altLang="ja-JP" dirty="0" smtClean="0">
                <a:ea typeface="ＭＳ Ｐゴシック" pitchFamily="34" charset="-128"/>
              </a:rPr>
              <a:t>établir le risque de </a:t>
            </a:r>
            <a:r>
              <a:rPr lang="fr-FR" altLang="ja-JP" dirty="0" smtClean="0">
                <a:ea typeface="ＭＳ Ｐゴシック" pitchFamily="34" charset="-128"/>
              </a:rPr>
              <a:t>complications hémorragiques. </a:t>
            </a:r>
          </a:p>
          <a:p>
            <a:pPr algn="just"/>
            <a:r>
              <a:rPr lang="fr-FR" altLang="fr-FR" dirty="0" smtClean="0">
                <a:ea typeface="ＭＳ Ｐゴシック" pitchFamily="34" charset="-128"/>
              </a:rPr>
              <a:t>Certains médecins </a:t>
            </a:r>
            <a:r>
              <a:rPr lang="fr-CA" altLang="fr-FR" dirty="0" smtClean="0">
                <a:ea typeface="ＭＳ Ｐゴシック" pitchFamily="34" charset="-128"/>
              </a:rPr>
              <a:t>d</a:t>
            </a:r>
            <a:r>
              <a:rPr lang="ja-JP" altLang="fr-CA" dirty="0" smtClean="0">
                <a:ea typeface="ＭＳ Ｐゴシック" pitchFamily="34" charset="-128"/>
              </a:rPr>
              <a:t>’</a:t>
            </a:r>
            <a:r>
              <a:rPr lang="fr-CA" altLang="ja-JP" dirty="0" smtClean="0">
                <a:ea typeface="ＭＳ Ｐゴシック" pitchFamily="34" charset="-128"/>
              </a:rPr>
              <a:t>expérience décideront donc d</a:t>
            </a:r>
            <a:r>
              <a:rPr lang="ja-JP" altLang="fr-CA" dirty="0" smtClean="0">
                <a:ea typeface="ＭＳ Ｐゴシック" pitchFamily="34" charset="-128"/>
              </a:rPr>
              <a:t>’</a:t>
            </a:r>
            <a:r>
              <a:rPr lang="fr-CA" altLang="ja-JP" dirty="0" smtClean="0">
                <a:ea typeface="ＭＳ Ｐゴシック" pitchFamily="34" charset="-128"/>
              </a:rPr>
              <a:t>installer une voie centrale sous échographie sans corriger la coagulation. D</a:t>
            </a:r>
            <a:r>
              <a:rPr lang="ja-JP" altLang="fr-CA" dirty="0" smtClean="0">
                <a:ea typeface="ＭＳ Ｐゴシック" pitchFamily="34" charset="-128"/>
              </a:rPr>
              <a:t>’</a:t>
            </a:r>
            <a:r>
              <a:rPr lang="fr-CA" altLang="ja-JP" dirty="0" smtClean="0">
                <a:ea typeface="ＭＳ Ｐゴシック" pitchFamily="34" charset="-128"/>
              </a:rPr>
              <a:t>autres voudront peut-être tenter de corriger les problèmes de </a:t>
            </a:r>
            <a:r>
              <a:rPr lang="fr-CA" altLang="ja-JP" dirty="0" err="1" smtClean="0">
                <a:ea typeface="ＭＳ Ｐゴシック" pitchFamily="34" charset="-128"/>
              </a:rPr>
              <a:t>thrombocytopénie</a:t>
            </a:r>
            <a:r>
              <a:rPr lang="fr-CA" altLang="ja-JP" dirty="0" smtClean="0">
                <a:ea typeface="ＭＳ Ｐゴシック" pitchFamily="34" charset="-128"/>
              </a:rPr>
              <a:t> et de RIN auparavant.</a:t>
            </a:r>
          </a:p>
          <a:p>
            <a:pPr algn="just"/>
            <a:r>
              <a:rPr lang="fr-CA" altLang="fr-FR" dirty="0" smtClean="0">
                <a:ea typeface="ＭＳ Ｐゴシック" pitchFamily="34" charset="-128"/>
              </a:rPr>
              <a:t>Il s</a:t>
            </a:r>
            <a:r>
              <a:rPr lang="ja-JP" altLang="fr-CA" dirty="0" smtClean="0">
                <a:ea typeface="ＭＳ Ｐゴシック" pitchFamily="34" charset="-128"/>
              </a:rPr>
              <a:t>’</a:t>
            </a:r>
            <a:r>
              <a:rPr lang="fr-CA" altLang="ja-JP" dirty="0" smtClean="0">
                <a:ea typeface="ＭＳ Ｐゴシック" pitchFamily="34" charset="-128"/>
              </a:rPr>
              <a:t>agit d</a:t>
            </a:r>
            <a:r>
              <a:rPr lang="ja-JP" altLang="fr-CA" dirty="0" smtClean="0">
                <a:ea typeface="ＭＳ Ｐゴシック" pitchFamily="34" charset="-128"/>
              </a:rPr>
              <a:t>’</a:t>
            </a:r>
            <a:r>
              <a:rPr lang="fr-CA" altLang="ja-JP" dirty="0" smtClean="0">
                <a:ea typeface="ＭＳ Ｐゴシック" pitchFamily="34" charset="-128"/>
              </a:rPr>
              <a:t>une zone grise dans laquelle les avantages et les risques doivent être bien soupesés.</a:t>
            </a:r>
            <a:endParaRPr lang="fr-FR" altLang="fr-FR" dirty="0" smtClean="0">
              <a:ea typeface="ＭＳ Ｐゴシック" pitchFamily="34" charset="-128"/>
            </a:endParaRPr>
          </a:p>
        </p:txBody>
      </p:sp>
    </p:spTree>
  </p:cSld>
  <p:clrMapOvr>
    <a:masterClrMapping/>
  </p:clrMapOvr>
  <p:transition spd="slow">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076700"/>
            <a:ext cx="36766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3375"/>
            <a:ext cx="38227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fontAlgn="auto" hangingPunct="1">
              <a:spcAft>
                <a:spcPts val="0"/>
              </a:spcAft>
              <a:defRPr/>
            </a:pPr>
            <a:r>
              <a:rPr lang="fr-FR" b="1" dirty="0" smtClean="0">
                <a:ea typeface="+mj-ea"/>
                <a:cs typeface="+mj-cs"/>
              </a:rPr>
              <a:t>JEUNE POLYTRAUMA</a:t>
            </a:r>
            <a:endParaRPr lang="fr-FR" b="1" dirty="0">
              <a:ea typeface="+mj-ea"/>
              <a:cs typeface="+mj-cs"/>
            </a:endParaRPr>
          </a:p>
        </p:txBody>
      </p:sp>
      <p:sp>
        <p:nvSpPr>
          <p:cNvPr id="164866" name="Rectangle 3"/>
          <p:cNvSpPr>
            <a:spLocks noGrp="1" noChangeArrowheads="1"/>
          </p:cNvSpPr>
          <p:nvPr>
            <p:ph idx="1"/>
          </p:nvPr>
        </p:nvSpPr>
        <p:spPr>
          <a:xfrm>
            <a:off x="822325" y="1100138"/>
            <a:ext cx="7521575" cy="4921250"/>
          </a:xfrm>
        </p:spPr>
        <p:txBody>
          <a:bodyPr/>
          <a:lstStyle/>
          <a:p>
            <a:pPr algn="just"/>
            <a:r>
              <a:rPr lang="fr-CA" altLang="fr-FR" i="1" smtClean="0">
                <a:ea typeface="ＭＳ Ｐゴシック" pitchFamily="34" charset="-128"/>
              </a:rPr>
              <a:t>Vous êtes de garde un beau vendredi soir qui s</a:t>
            </a:r>
            <a:r>
              <a:rPr lang="ja-JP" altLang="fr-CA" i="1" smtClean="0">
                <a:ea typeface="ＭＳ Ｐゴシック" pitchFamily="34" charset="-128"/>
              </a:rPr>
              <a:t>’</a:t>
            </a:r>
            <a:r>
              <a:rPr lang="fr-CA" altLang="ja-JP" i="1" smtClean="0">
                <a:ea typeface="ＭＳ Ｐゴシック" pitchFamily="34" charset="-128"/>
              </a:rPr>
              <a:t>annonçait plutôt calme. Votre collègue urgentologue vous appelle pour un coup de main, car un jeune traumatisé est arrivé à l</a:t>
            </a:r>
            <a:r>
              <a:rPr lang="ja-JP" altLang="fr-CA" i="1" smtClean="0">
                <a:ea typeface="ＭＳ Ｐゴシック" pitchFamily="34" charset="-128"/>
              </a:rPr>
              <a:t>’</a:t>
            </a:r>
            <a:r>
              <a:rPr lang="fr-CA" altLang="ja-JP" i="1" smtClean="0">
                <a:ea typeface="ＭＳ Ｐゴシック" pitchFamily="34" charset="-128"/>
              </a:rPr>
              <a:t>urgence il y a 60 minutes. Traumatisme crânien, contusions pulmonaires, rupture possible de la rate, fracture du bassin instable et fracture d</a:t>
            </a:r>
            <a:r>
              <a:rPr lang="ja-JP" altLang="fr-CA" i="1" smtClean="0">
                <a:ea typeface="ＭＳ Ｐゴシック" pitchFamily="34" charset="-128"/>
              </a:rPr>
              <a:t>’</a:t>
            </a:r>
            <a:r>
              <a:rPr lang="fr-CA" altLang="ja-JP" i="1" smtClean="0">
                <a:ea typeface="ＭＳ Ｐゴシック" pitchFamily="34" charset="-128"/>
              </a:rPr>
              <a:t>une jambe….</a:t>
            </a:r>
          </a:p>
          <a:p>
            <a:pPr algn="just"/>
            <a:r>
              <a:rPr lang="fr-CA" altLang="fr-FR" i="1" smtClean="0">
                <a:ea typeface="ＭＳ Ｐゴシック" pitchFamily="34" charset="-128"/>
              </a:rPr>
              <a:t>La pression artérielle du patient fluctue constamment. Deux échographies ciblées, réalisées dans la demi-heure suivant l</a:t>
            </a:r>
            <a:r>
              <a:rPr lang="ja-JP" altLang="fr-CA" i="1" smtClean="0">
                <a:ea typeface="ＭＳ Ｐゴシック" pitchFamily="34" charset="-128"/>
              </a:rPr>
              <a:t>’</a:t>
            </a:r>
            <a:r>
              <a:rPr lang="fr-CA" altLang="ja-JP" i="1" smtClean="0">
                <a:ea typeface="ＭＳ Ｐゴシック" pitchFamily="34" charset="-128"/>
              </a:rPr>
              <a:t>arrivée, montrent une possible aggravation d</a:t>
            </a:r>
            <a:r>
              <a:rPr lang="ja-JP" altLang="fr-CA" i="1" smtClean="0">
                <a:ea typeface="ＭＳ Ｐゴシック" pitchFamily="34" charset="-128"/>
              </a:rPr>
              <a:t>’</a:t>
            </a:r>
            <a:r>
              <a:rPr lang="fr-CA" altLang="ja-JP" i="1" smtClean="0">
                <a:ea typeface="ＭＳ Ｐゴシック" pitchFamily="34" charset="-128"/>
              </a:rPr>
              <a:t>un saignement intra-abdominal. Le malade devra certainement aller d</a:t>
            </a:r>
            <a:r>
              <a:rPr lang="ja-JP" altLang="fr-CA" i="1" smtClean="0">
                <a:ea typeface="ＭＳ Ｐゴシック" pitchFamily="34" charset="-128"/>
              </a:rPr>
              <a:t>’</a:t>
            </a:r>
            <a:r>
              <a:rPr lang="fr-CA" altLang="ja-JP" i="1" smtClean="0">
                <a:ea typeface="ＭＳ Ｐゴシック" pitchFamily="34" charset="-128"/>
              </a:rPr>
              <a:t>abord en salle d</a:t>
            </a:r>
            <a:r>
              <a:rPr lang="ja-JP" altLang="fr-CA" i="1" smtClean="0">
                <a:ea typeface="ＭＳ Ｐゴシック" pitchFamily="34" charset="-128"/>
              </a:rPr>
              <a:t>’</a:t>
            </a:r>
            <a:r>
              <a:rPr lang="fr-CA" altLang="ja-JP" i="1" smtClean="0">
                <a:ea typeface="ＭＳ Ｐゴシック" pitchFamily="34" charset="-128"/>
              </a:rPr>
              <a:t>opération pour une laparotomie et en radiologie pour des embolisations. </a:t>
            </a:r>
          </a:p>
          <a:p>
            <a:pPr algn="just"/>
            <a:r>
              <a:rPr lang="fr-CA" altLang="fr-FR" i="1" smtClean="0">
                <a:ea typeface="ＭＳ Ｐゴシック" pitchFamily="34" charset="-128"/>
              </a:rPr>
              <a:t>Il a déjà reçu </a:t>
            </a:r>
            <a:r>
              <a:rPr lang="fr-CA" altLang="fr-FR" i="1" smtClean="0">
                <a:solidFill>
                  <a:srgbClr val="FF0000"/>
                </a:solidFill>
                <a:ea typeface="ＭＳ Ｐゴシック" pitchFamily="34" charset="-128"/>
              </a:rPr>
              <a:t>trois litres de cristalloïdes et six culots de globules rouges</a:t>
            </a:r>
            <a:r>
              <a:rPr lang="fr-CA" altLang="fr-FR" i="1" smtClean="0">
                <a:ea typeface="ＭＳ Ｐゴシック" pitchFamily="34" charset="-128"/>
              </a:rPr>
              <a:t>. On vous demande à ce stade de le prendre en charge avec le chirurgien traitant.</a:t>
            </a:r>
          </a:p>
          <a:p>
            <a:pPr algn="just"/>
            <a:r>
              <a:rPr lang="fr-CA" altLang="fr-FR" i="1" smtClean="0">
                <a:ea typeface="ＭＳ Ｐゴシック" pitchFamily="34" charset="-128"/>
              </a:rPr>
              <a:t>Devez-vous donner des colloïdes? Du plasma frais congelé ? Des plaquettes ? Des cryoprécipités ? Combien d</a:t>
            </a:r>
            <a:r>
              <a:rPr lang="ja-JP" altLang="fr-CA" i="1" smtClean="0">
                <a:ea typeface="ＭＳ Ｐゴシック" pitchFamily="34" charset="-128"/>
              </a:rPr>
              <a:t>’</a:t>
            </a:r>
            <a:r>
              <a:rPr lang="fr-CA" altLang="ja-JP" i="1" smtClean="0">
                <a:ea typeface="ＭＳ Ｐゴシック" pitchFamily="34" charset="-128"/>
              </a:rPr>
              <a:t>unités ?</a:t>
            </a:r>
          </a:p>
          <a:p>
            <a:pPr algn="just"/>
            <a:r>
              <a:rPr lang="fr-CA" altLang="fr-FR" i="1" smtClean="0">
                <a:ea typeface="ＭＳ Ｐゴシック" pitchFamily="34" charset="-128"/>
              </a:rPr>
              <a:t>Que répondez-vous a votre collègue?</a:t>
            </a:r>
            <a:endParaRPr lang="fr-FR" altLang="fr-FR" smtClean="0">
              <a:ea typeface="ＭＳ Ｐゴシック" pitchFamily="34" charset="-128"/>
            </a:endParaRPr>
          </a:p>
        </p:txBody>
      </p:sp>
    </p:spTree>
  </p:cSld>
  <p:clrMapOvr>
    <a:masterClrMapping/>
  </p:clrMapOvr>
  <p:transition spd="slow">
    <p:random/>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fontAlgn="auto" hangingPunct="1">
              <a:spcAft>
                <a:spcPts val="0"/>
              </a:spcAft>
              <a:defRPr/>
            </a:pPr>
            <a:r>
              <a:rPr lang="fr-FR" b="1" dirty="0" smtClean="0"/>
              <a:t>JEUNE POLYTRAUMA</a:t>
            </a:r>
            <a:endParaRPr lang="fr-FR" dirty="0">
              <a:ea typeface="+mj-ea"/>
              <a:cs typeface="+mj-cs"/>
            </a:endParaRPr>
          </a:p>
        </p:txBody>
      </p:sp>
      <p:sp>
        <p:nvSpPr>
          <p:cNvPr id="165890" name="Rectangle 3"/>
          <p:cNvSpPr>
            <a:spLocks noGrp="1" noChangeArrowheads="1"/>
          </p:cNvSpPr>
          <p:nvPr>
            <p:ph idx="1"/>
          </p:nvPr>
        </p:nvSpPr>
        <p:spPr/>
        <p:txBody>
          <a:bodyPr/>
          <a:lstStyle/>
          <a:p>
            <a:pPr algn="just"/>
            <a:r>
              <a:rPr lang="fr-CA" altLang="fr-FR" smtClean="0">
                <a:ea typeface="ＭＳ Ｐゴシック" pitchFamily="34" charset="-128"/>
              </a:rPr>
              <a:t>Première question : Cristalloïdes ou colloïdes ?</a:t>
            </a:r>
          </a:p>
          <a:p>
            <a:pPr algn="just"/>
            <a:endParaRPr lang="fr-CA" altLang="fr-FR" smtClean="0">
              <a:ea typeface="ＭＳ Ｐゴシック" pitchFamily="34" charset="-128"/>
            </a:endParaRPr>
          </a:p>
          <a:p>
            <a:pPr algn="just"/>
            <a:r>
              <a:rPr lang="fr-CA" altLang="fr-FR" smtClean="0">
                <a:ea typeface="ＭＳ Ｐゴシック" pitchFamily="34" charset="-128"/>
              </a:rPr>
              <a:t> Les cristalloïdes ont la cote en Amérique, car ils provoquent une légère hypercoagulabilité par rapport aux colloïdes, bien que les plus récents colloïdes sur le marché aient des effets minimes sur la coagulation.</a:t>
            </a:r>
          </a:p>
          <a:p>
            <a:pPr algn="just"/>
            <a:r>
              <a:rPr lang="fr-CA" altLang="fr-FR" smtClean="0">
                <a:ea typeface="ＭＳ Ｐゴシック" pitchFamily="34" charset="-128"/>
              </a:rPr>
              <a:t>Dès que la pression ne se maintient pas avec quelques litres de cristalloïdes, on doit passer rapidement aux </a:t>
            </a:r>
            <a:r>
              <a:rPr lang="fr-FR" altLang="fr-FR" smtClean="0">
                <a:ea typeface="ＭＳ Ｐゴシック" pitchFamily="34" charset="-128"/>
              </a:rPr>
              <a:t>produits sanguins.</a:t>
            </a:r>
          </a:p>
        </p:txBody>
      </p:sp>
    </p:spTree>
  </p:cSld>
  <p:clrMapOvr>
    <a:masterClrMapping/>
  </p:clrMapOvr>
  <p:transition spd="slow">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fontAlgn="auto" hangingPunct="1">
              <a:spcAft>
                <a:spcPts val="0"/>
              </a:spcAft>
              <a:defRPr/>
            </a:pPr>
            <a:r>
              <a:rPr lang="fr-FR" b="1" dirty="0" smtClean="0"/>
              <a:t>JEUNE POLYTRAUMA</a:t>
            </a:r>
            <a:endParaRPr lang="fr-FR" dirty="0">
              <a:ea typeface="+mj-ea"/>
              <a:cs typeface="+mj-cs"/>
            </a:endParaRPr>
          </a:p>
        </p:txBody>
      </p:sp>
      <p:sp>
        <p:nvSpPr>
          <p:cNvPr id="166914" name="Rectangle 3"/>
          <p:cNvSpPr>
            <a:spLocks noGrp="1" noChangeArrowheads="1"/>
          </p:cNvSpPr>
          <p:nvPr>
            <p:ph idx="1"/>
          </p:nvPr>
        </p:nvSpPr>
        <p:spPr>
          <a:xfrm>
            <a:off x="827088" y="1125538"/>
            <a:ext cx="7521575" cy="3578225"/>
          </a:xfrm>
        </p:spPr>
        <p:txBody>
          <a:bodyPr/>
          <a:lstStyle/>
          <a:p>
            <a:r>
              <a:rPr lang="fr-CA" altLang="fr-FR" smtClean="0">
                <a:ea typeface="ＭＳ Ｐゴシック" pitchFamily="34" charset="-128"/>
              </a:rPr>
              <a:t>Le patient va mourir si on ne lui transfuse pas très rapidement les produits dont il a besoin.</a:t>
            </a:r>
          </a:p>
          <a:p>
            <a:r>
              <a:rPr lang="en-CA" altLang="fr-FR" smtClean="0">
                <a:ea typeface="ＭＳ Ｐゴシック" pitchFamily="34" charset="-128"/>
              </a:rPr>
              <a:t>Il doit bénéficier d’un protocole de </a:t>
            </a:r>
            <a:r>
              <a:rPr lang="fr-FR" altLang="fr-FR" smtClean="0">
                <a:ea typeface="ＭＳ Ｐゴシック" pitchFamily="34" charset="-128"/>
              </a:rPr>
              <a:t>« transfusions </a:t>
            </a:r>
            <a:r>
              <a:rPr lang="fr-CA" altLang="fr-FR" smtClean="0">
                <a:ea typeface="ＭＳ Ｐゴシック" pitchFamily="34" charset="-128"/>
              </a:rPr>
              <a:t>massives » : nécessité de transfuser plus de 50 % du volume sanguin en quatre heures.</a:t>
            </a:r>
          </a:p>
          <a:p>
            <a:r>
              <a:rPr lang="fr-CA" altLang="fr-FR" smtClean="0">
                <a:ea typeface="ＭＳ Ｐゴシック" pitchFamily="34" charset="-128"/>
              </a:rPr>
              <a:t>La mortalité globale est élevée, soit 40%. Elle peut même atteindre 75 % si un trouble de l</a:t>
            </a:r>
            <a:r>
              <a:rPr lang="ja-JP" altLang="fr-CA" smtClean="0">
                <a:ea typeface="ＭＳ Ｐゴシック" pitchFamily="34" charset="-128"/>
              </a:rPr>
              <a:t>’</a:t>
            </a:r>
            <a:r>
              <a:rPr lang="fr-CA" altLang="ja-JP" smtClean="0">
                <a:ea typeface="ＭＳ Ｐゴシック" pitchFamily="34" charset="-128"/>
              </a:rPr>
              <a:t>hémostase apparaît. Cependant, des taux de survie de 40% à 70 % ont été observés chez des malades qui avaient reçu plus de 50 culots dans le cadre d</a:t>
            </a:r>
            <a:r>
              <a:rPr lang="ja-JP" altLang="fr-CA" smtClean="0">
                <a:ea typeface="ＭＳ Ｐゴシック" pitchFamily="34" charset="-128"/>
              </a:rPr>
              <a:t>’</a:t>
            </a:r>
            <a:r>
              <a:rPr lang="fr-CA" altLang="ja-JP" smtClean="0">
                <a:ea typeface="ＭＳ Ｐゴシック" pitchFamily="34" charset="-128"/>
              </a:rPr>
              <a:t>un protocole </a:t>
            </a:r>
            <a:r>
              <a:rPr lang="fr-FR" altLang="ja-JP" smtClean="0">
                <a:ea typeface="ＭＳ Ｐゴシック" pitchFamily="34" charset="-128"/>
              </a:rPr>
              <a:t>de transfusions massives.</a:t>
            </a:r>
          </a:p>
          <a:p>
            <a:r>
              <a:rPr lang="fr-FR" altLang="fr-FR" smtClean="0">
                <a:ea typeface="ＭＳ Ｐゴシック" pitchFamily="34" charset="-128"/>
              </a:rPr>
              <a:t>La coagulopathie, </a:t>
            </a:r>
            <a:r>
              <a:rPr lang="fr-CA" altLang="fr-FR" smtClean="0">
                <a:ea typeface="ＭＳ Ｐゴシック" pitchFamily="34" charset="-128"/>
              </a:rPr>
              <a:t>l</a:t>
            </a:r>
            <a:r>
              <a:rPr lang="ja-JP" altLang="fr-CA" smtClean="0">
                <a:ea typeface="ＭＳ Ｐゴシック" pitchFamily="34" charset="-128"/>
              </a:rPr>
              <a:t>’</a:t>
            </a:r>
            <a:r>
              <a:rPr lang="fr-CA" altLang="ja-JP" smtClean="0">
                <a:ea typeface="ＭＳ Ｐゴシック" pitchFamily="34" charset="-128"/>
              </a:rPr>
              <a:t>hypothermie et l</a:t>
            </a:r>
            <a:r>
              <a:rPr lang="ja-JP" altLang="fr-CA" smtClean="0">
                <a:ea typeface="ＭＳ Ｐゴシック" pitchFamily="34" charset="-128"/>
              </a:rPr>
              <a:t>’</a:t>
            </a:r>
            <a:r>
              <a:rPr lang="fr-CA" altLang="ja-JP" smtClean="0">
                <a:ea typeface="ＭＳ Ｐゴシック" pitchFamily="34" charset="-128"/>
              </a:rPr>
              <a:t>acidose forment une triade mortelle bien connue, possible chez ce patient</a:t>
            </a:r>
            <a:r>
              <a:rPr lang="fr-CA" altLang="ja-JP" i="1" smtClean="0">
                <a:ea typeface="ＭＳ Ｐゴシック" pitchFamily="34" charset="-128"/>
              </a:rPr>
              <a:t>. </a:t>
            </a:r>
            <a:r>
              <a:rPr lang="fr-CA" altLang="ja-JP" smtClean="0">
                <a:ea typeface="ＭＳ Ｐゴシック" pitchFamily="34" charset="-128"/>
              </a:rPr>
              <a:t>Par conséquent, la correction de la première doit se faire en évitant à tout prix </a:t>
            </a:r>
            <a:r>
              <a:rPr lang="fr-FR" altLang="ja-JP" smtClean="0">
                <a:ea typeface="ＭＳ Ｐゴシック" pitchFamily="34" charset="-128"/>
              </a:rPr>
              <a:t>les deux autres.</a:t>
            </a:r>
            <a:endParaRPr lang="fr-FR" altLang="fr-FR" smtClean="0">
              <a:ea typeface="ＭＳ Ｐゴシック" pitchFamily="34" charset="-128"/>
            </a:endParaRPr>
          </a:p>
        </p:txBody>
      </p:sp>
    </p:spTree>
  </p:cSld>
  <p:clrMapOvr>
    <a:masterClrMapping/>
  </p:clrMapOvr>
  <p:transition spd="slow">
    <p:rand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fontAlgn="auto" hangingPunct="1">
              <a:spcAft>
                <a:spcPts val="0"/>
              </a:spcAft>
              <a:defRPr/>
            </a:pPr>
            <a:r>
              <a:rPr lang="fr-FR" b="1" dirty="0" smtClean="0"/>
              <a:t>JEUNE POLYTRAUMA</a:t>
            </a:r>
            <a:endParaRPr lang="fr-FR" dirty="0">
              <a:ea typeface="+mj-ea"/>
              <a:cs typeface="+mj-cs"/>
            </a:endParaRPr>
          </a:p>
        </p:txBody>
      </p:sp>
      <p:sp>
        <p:nvSpPr>
          <p:cNvPr id="167938" name="Rectangle 3"/>
          <p:cNvSpPr>
            <a:spLocks noGrp="1" noChangeArrowheads="1"/>
          </p:cNvSpPr>
          <p:nvPr>
            <p:ph idx="1"/>
          </p:nvPr>
        </p:nvSpPr>
        <p:spPr/>
        <p:txBody>
          <a:bodyPr/>
          <a:lstStyle/>
          <a:p>
            <a:pPr algn="just"/>
            <a:r>
              <a:rPr lang="fr-CA" altLang="fr-FR" smtClean="0">
                <a:ea typeface="ＭＳ Ｐゴシック" pitchFamily="34" charset="-128"/>
              </a:rPr>
              <a:t>Plusieurs protocoles existent , comprenant à divers degrés l</a:t>
            </a:r>
            <a:r>
              <a:rPr lang="ja-JP" altLang="fr-CA" smtClean="0">
                <a:ea typeface="ＭＳ Ｐゴシック" pitchFamily="34" charset="-128"/>
              </a:rPr>
              <a:t>’</a:t>
            </a:r>
            <a:r>
              <a:rPr lang="fr-CA" altLang="ja-JP" smtClean="0">
                <a:ea typeface="ＭＳ Ｐゴシック" pitchFamily="34" charset="-128"/>
              </a:rPr>
              <a:t>utilisation de plasma frais congelé, de plaquettes et de cryoprécipités.</a:t>
            </a:r>
          </a:p>
          <a:p>
            <a:pPr algn="just"/>
            <a:endParaRPr lang="fr-CA" altLang="fr-FR" smtClean="0">
              <a:ea typeface="ＭＳ Ｐゴシック" pitchFamily="34" charset="-128"/>
            </a:endParaRPr>
          </a:p>
          <a:p>
            <a:pPr algn="just"/>
            <a:r>
              <a:rPr lang="fr-CA" altLang="fr-FR" smtClean="0">
                <a:ea typeface="ＭＳ Ｐゴシック" pitchFamily="34" charset="-128"/>
              </a:rPr>
              <a:t>Le plus proche des valeurs physiologiques, est celui qui comprend  4 culots globulaires et 2 unités de plasma frais congelé toutes les 30 minutes, auquel on a ajouté 5 unités de plaquettes toutes les 60 minutes et 10 cryoprécipités toutes les 90 minutes.</a:t>
            </a:r>
          </a:p>
          <a:p>
            <a:pPr algn="just"/>
            <a:endParaRPr lang="fr-CA" altLang="fr-FR" smtClean="0">
              <a:ea typeface="ＭＳ Ｐゴシック" pitchFamily="34" charset="-128"/>
            </a:endParaRPr>
          </a:p>
          <a:p>
            <a:pPr algn="just"/>
            <a:r>
              <a:rPr lang="fr-FR" altLang="fr-FR" smtClean="0">
                <a:ea typeface="ＭＳ Ｐゴシック" pitchFamily="34" charset="-128"/>
              </a:rPr>
              <a:t>De plus, des bilans </a:t>
            </a:r>
            <a:r>
              <a:rPr lang="fr-CA" altLang="fr-FR" smtClean="0">
                <a:ea typeface="ＭＳ Ｐゴシック" pitchFamily="34" charset="-128"/>
              </a:rPr>
              <a:t>doivent être faits toutes les heures : hémogramme, RIN, temps de céphaline, fibrinogène, électrolytes ainsi que calcium et lactates. Il faut suivre l</a:t>
            </a:r>
            <a:r>
              <a:rPr lang="ja-JP" altLang="fr-CA" smtClean="0">
                <a:ea typeface="ＭＳ Ｐゴシック" pitchFamily="34" charset="-128"/>
              </a:rPr>
              <a:t>’</a:t>
            </a:r>
            <a:r>
              <a:rPr lang="fr-CA" altLang="ja-JP" smtClean="0">
                <a:ea typeface="ＭＳ Ｐゴシック" pitchFamily="34" charset="-128"/>
              </a:rPr>
              <a:t>état acidobasique et la température du malade de près.</a:t>
            </a:r>
            <a:endParaRPr lang="fr-FR" altLang="fr-FR" smtClean="0">
              <a:ea typeface="ＭＳ Ｐゴシック" pitchFamily="34" charset="-128"/>
            </a:endParaRPr>
          </a:p>
        </p:txBody>
      </p:sp>
    </p:spTree>
  </p:cSld>
  <p:clrMapOvr>
    <a:masterClrMapping/>
  </p:clrMapOvr>
  <p:transition spd="slow">
    <p:rand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853281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fontAlgn="auto" hangingPunct="1">
              <a:spcAft>
                <a:spcPts val="0"/>
              </a:spcAft>
              <a:defRPr/>
            </a:pPr>
            <a:r>
              <a:rPr lang="fr-FR" b="1" dirty="0" smtClean="0"/>
              <a:t>JEUNE POLYTRAUMA</a:t>
            </a:r>
            <a:endParaRPr lang="fr-FR" dirty="0">
              <a:ea typeface="+mj-ea"/>
              <a:cs typeface="+mj-cs"/>
            </a:endParaRPr>
          </a:p>
        </p:txBody>
      </p:sp>
      <p:sp>
        <p:nvSpPr>
          <p:cNvPr id="169986" name="Rectangle 3"/>
          <p:cNvSpPr>
            <a:spLocks noGrp="1" noChangeArrowheads="1"/>
          </p:cNvSpPr>
          <p:nvPr>
            <p:ph idx="1"/>
          </p:nvPr>
        </p:nvSpPr>
        <p:spPr/>
        <p:txBody>
          <a:bodyPr/>
          <a:lstStyle/>
          <a:p>
            <a:pPr eaLnBrk="1" hangingPunct="1"/>
            <a:r>
              <a:rPr lang="fr-FR" altLang="fr-FR" smtClean="0">
                <a:ea typeface="ＭＳ Ｐゴシック" pitchFamily="34" charset="-128"/>
              </a:rPr>
              <a:t>Quand cesser ce protocole?</a:t>
            </a:r>
          </a:p>
        </p:txBody>
      </p:sp>
    </p:spTree>
  </p:cSld>
  <p:clrMapOvr>
    <a:masterClrMapping/>
  </p:clrMapOvr>
  <p:transition spd="slow">
    <p:random/>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fr-FR" b="1" dirty="0" smtClean="0"/>
              <a:t>JEUNE POLYTRAUMA</a:t>
            </a:r>
            <a:endParaRPr lang="fr-FR" dirty="0">
              <a:ea typeface="+mj-ea"/>
              <a:cs typeface="+mj-cs"/>
            </a:endParaRPr>
          </a:p>
        </p:txBody>
      </p:sp>
      <p:sp>
        <p:nvSpPr>
          <p:cNvPr id="171010" name="Rectangle 3"/>
          <p:cNvSpPr>
            <a:spLocks noGrp="1" noChangeArrowheads="1"/>
          </p:cNvSpPr>
          <p:nvPr>
            <p:ph idx="1"/>
          </p:nvPr>
        </p:nvSpPr>
        <p:spPr/>
        <p:txBody>
          <a:bodyPr/>
          <a:lstStyle/>
          <a:p>
            <a:pPr algn="just"/>
            <a:r>
              <a:rPr lang="fr-CA" altLang="fr-FR" i="1" smtClean="0">
                <a:ea typeface="ＭＳ Ｐゴシック" pitchFamily="34" charset="-128"/>
              </a:rPr>
              <a:t>Le protocole ne dure généralement que deux ou trois heures, le temps d</a:t>
            </a:r>
            <a:r>
              <a:rPr lang="ja-JP" altLang="fr-CA" i="1" smtClean="0">
                <a:ea typeface="ＭＳ Ｐゴシック" pitchFamily="34" charset="-128"/>
              </a:rPr>
              <a:t>’</a:t>
            </a:r>
            <a:r>
              <a:rPr lang="fr-CA" altLang="ja-JP" i="1" smtClean="0">
                <a:ea typeface="ＭＳ Ｐゴシック" pitchFamily="34" charset="-128"/>
              </a:rPr>
              <a:t>arriver à stopper le saignement par </a:t>
            </a:r>
            <a:r>
              <a:rPr lang="fr-FR" altLang="ja-JP" i="1" smtClean="0">
                <a:ea typeface="ＭＳ Ｐゴシック" pitchFamily="34" charset="-128"/>
              </a:rPr>
              <a:t>intervention chirurgicale ou embolisations.</a:t>
            </a:r>
            <a:endParaRPr lang="fr-FR" altLang="fr-FR" smtClean="0">
              <a:ea typeface="ＭＳ Ｐゴシック" pitchFamily="34" charset="-128"/>
            </a:endParaRP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20713"/>
            <a:ext cx="60198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idx="1"/>
          </p:nvPr>
        </p:nvSpPr>
        <p:spPr/>
        <p:txBody>
          <a:bodyPr/>
          <a:lstStyle/>
          <a:p>
            <a:pPr algn="ctr" eaLnBrk="1" hangingPunct="1"/>
            <a:r>
              <a:rPr lang="fr-FR" altLang="fr-FR" sz="8800" smtClean="0">
                <a:solidFill>
                  <a:srgbClr val="FF0000"/>
                </a:solidFill>
                <a:ea typeface="ＭＳ Ｐゴシック" pitchFamily="34" charset="-128"/>
              </a:rPr>
              <a:t>FIN</a:t>
            </a: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20713"/>
            <a:ext cx="61849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041400"/>
            <a:ext cx="6146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620688"/>
            <a:ext cx="6426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oag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AVERTISSEMENT</a:t>
            </a:r>
            <a:endParaRPr lang="fr-FR" dirty="0"/>
          </a:p>
        </p:txBody>
      </p:sp>
      <p:sp>
        <p:nvSpPr>
          <p:cNvPr id="177154" name="Espace réservé du contenu 2"/>
          <p:cNvSpPr>
            <a:spLocks noGrp="1"/>
          </p:cNvSpPr>
          <p:nvPr>
            <p:ph idx="1"/>
          </p:nvPr>
        </p:nvSpPr>
        <p:spPr/>
        <p:txBody>
          <a:bodyPr/>
          <a:lstStyle/>
          <a:p>
            <a:pPr marL="0" indent="0" algn="just"/>
            <a:r>
              <a:rPr lang="fr-FR" altLang="fr-FR" dirty="0" smtClean="0">
                <a:ea typeface="ＭＳ Ｐゴシック" pitchFamily="34" charset="-128"/>
              </a:rPr>
              <a:t>Voici ma présentation sur les urgences hématologiques, mais elle est à usage interne car j'ai pris des photos sur plusieurs sites sans demander aucune permission aux  </a:t>
            </a:r>
            <a:r>
              <a:rPr lang="fr-FR" altLang="fr-FR" dirty="0" smtClean="0">
                <a:ea typeface="ＭＳ Ｐゴシック" pitchFamily="34" charset="-128"/>
              </a:rPr>
              <a:t>auteurs : </a:t>
            </a:r>
            <a:r>
              <a:rPr lang="fr-FR" altLang="fr-FR" dirty="0" smtClean="0">
                <a:ea typeface="ＭＳ Ｐゴシック" pitchFamily="34" charset="-128"/>
              </a:rPr>
              <a:t>cela convient pour une présentation privée, mais pas pour une diffusion massive dans un contexte universitaire. Il faut donc préciser à l'université et aux présentateurs que s'ils veulent la diffuser, ils </a:t>
            </a:r>
            <a:r>
              <a:rPr lang="fr-FR" altLang="fr-FR" u="sng" dirty="0" smtClean="0">
                <a:ea typeface="ＭＳ Ｐゴシック" pitchFamily="34" charset="-128"/>
              </a:rPr>
              <a:t>devront demander la permission aux auteurs de Transfusion médicine (Canada) pour la copie de protocoles et aux auteurs des photos prises sur </a:t>
            </a:r>
            <a:r>
              <a:rPr lang="fr-FR" altLang="fr-FR" u="sng" dirty="0" err="1" smtClean="0">
                <a:ea typeface="ＭＳ Ｐゴシック" pitchFamily="34" charset="-128"/>
              </a:rPr>
              <a:t>google</a:t>
            </a:r>
            <a:r>
              <a:rPr lang="fr-FR" altLang="fr-FR" u="sng" dirty="0" smtClean="0">
                <a:ea typeface="ＭＳ Ｐゴシック" pitchFamily="34" charset="-128"/>
              </a:rPr>
              <a:t> (accidenté...). </a:t>
            </a:r>
            <a:r>
              <a:rPr lang="fr-FR" altLang="fr-FR" u="sng" dirty="0" smtClean="0">
                <a:ea typeface="ＭＳ Ｐゴシック" pitchFamily="34" charset="-128"/>
              </a:rPr>
              <a:t>Je </a:t>
            </a:r>
            <a:r>
              <a:rPr lang="fr-FR" altLang="fr-FR" u="sng" dirty="0" smtClean="0">
                <a:ea typeface="ＭＳ Ｐゴシック" pitchFamily="34" charset="-128"/>
              </a:rPr>
              <a:t>ne peux être tenue responsable et me faire poursuivre pour violation de droit d’auteur. </a:t>
            </a:r>
            <a:r>
              <a:rPr lang="fr-FR" altLang="fr-FR" u="sng" dirty="0" smtClean="0">
                <a:ea typeface="ＭＳ Ｐゴシック" pitchFamily="34" charset="-128"/>
              </a:rPr>
              <a:t>Merci.</a:t>
            </a:r>
            <a:endParaRPr lang="fr-FR" altLang="fr-FR" u="sng" dirty="0" smtClean="0">
              <a:ea typeface="ＭＳ Ｐゴシック" pitchFamily="34" charset="-128"/>
            </a:endParaRPr>
          </a:p>
          <a:p>
            <a:pPr marL="0" indent="0" algn="just"/>
            <a:r>
              <a:rPr lang="fr-FR" altLang="fr-FR" u="sng" dirty="0" smtClean="0">
                <a:ea typeface="ＭＳ Ｐゴシック" pitchFamily="34" charset="-128"/>
              </a:rPr>
              <a:t> </a:t>
            </a:r>
          </a:p>
          <a:p>
            <a:r>
              <a:rPr lang="fr-FR" altLang="fr-FR" u="sng" dirty="0" smtClean="0">
                <a:ea typeface="ＭＳ Ｐゴシック" pitchFamily="34" charset="-128"/>
              </a:rPr>
              <a:t>Y. Ammara</a:t>
            </a:r>
            <a:endParaRPr lang="fr-FR" altLang="fr-FR" dirty="0" smtClean="0">
              <a:ea typeface="ＭＳ Ｐゴシック" pitchFamily="34" charset="-128"/>
            </a:endParaRP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990600"/>
            <a:ext cx="69723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102"/>
            <a:ext cx="345598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88640"/>
            <a:ext cx="52927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sz="half" idx="1"/>
          </p:nvPr>
        </p:nvSpPr>
        <p:spPr>
          <a:xfrm>
            <a:off x="822325" y="1096963"/>
            <a:ext cx="3200400" cy="3713162"/>
          </a:xfrm>
        </p:spPr>
        <p:txBody>
          <a:bodyPr/>
          <a:lstStyle/>
          <a:p>
            <a:pPr marL="0" indent="0"/>
            <a:endParaRPr lang="fr-FR" altLang="fr-FR" smtClean="0">
              <a:ea typeface="ＭＳ Ｐゴシック" pitchFamily="34" charset="-128"/>
            </a:endParaRPr>
          </a:p>
        </p:txBody>
      </p:sp>
      <p:sp>
        <p:nvSpPr>
          <p:cNvPr id="35842" name="Content Placeholder 2"/>
          <p:cNvSpPr>
            <a:spLocks noGrp="1"/>
          </p:cNvSpPr>
          <p:nvPr>
            <p:ph sz="half" idx="2"/>
          </p:nvPr>
        </p:nvSpPr>
        <p:spPr>
          <a:xfrm>
            <a:off x="4700588" y="1096963"/>
            <a:ext cx="3200400" cy="3713162"/>
          </a:xfrm>
        </p:spPr>
        <p:txBody>
          <a:bodyPr/>
          <a:lstStyle/>
          <a:p>
            <a:pPr marL="0" indent="0"/>
            <a:endParaRPr lang="fr-FR" altLang="fr-FR" smtClean="0">
              <a:ea typeface="ＭＳ Ｐゴシック" pitchFamily="34" charset="-128"/>
            </a:endParaRPr>
          </a:p>
        </p:txBody>
      </p:sp>
      <p:sp>
        <p:nvSpPr>
          <p:cNvPr id="4" name="Title 3"/>
          <p:cNvSpPr>
            <a:spLocks noGrp="1"/>
          </p:cNvSpPr>
          <p:nvPr>
            <p:ph type="title"/>
          </p:nvPr>
        </p:nvSpPr>
        <p:spPr/>
        <p:txBody>
          <a:bodyPr/>
          <a:lstStyle/>
          <a:p>
            <a:pPr>
              <a:defRPr/>
            </a:pPr>
            <a:endParaRPr lang="fr-F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33363"/>
            <a:ext cx="7489825"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775" y="404813"/>
            <a:ext cx="614045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150" y="1727200"/>
            <a:ext cx="5651500" cy="1206500"/>
          </a:xfrm>
        </p:spPr>
        <p:txBody>
          <a:bodyPr/>
          <a:lstStyle/>
          <a:p>
            <a:pPr>
              <a:defRPr/>
            </a:pPr>
            <a:r>
              <a:rPr lang="fr-FR"/>
              <a:t>TRANSFUSIONS</a:t>
            </a: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TRANSFUSIONS</a:t>
            </a:r>
            <a:endParaRPr lang="fr-FR" dirty="0"/>
          </a:p>
        </p:txBody>
      </p:sp>
      <p:sp>
        <p:nvSpPr>
          <p:cNvPr id="38914" name="Content Placeholder 2"/>
          <p:cNvSpPr>
            <a:spLocks noGrp="1"/>
          </p:cNvSpPr>
          <p:nvPr>
            <p:ph idx="1"/>
          </p:nvPr>
        </p:nvSpPr>
        <p:spPr>
          <a:xfrm>
            <a:off x="822325" y="1100138"/>
            <a:ext cx="7521575" cy="5424487"/>
          </a:xfrm>
        </p:spPr>
        <p:txBody>
          <a:bodyPr/>
          <a:lstStyle/>
          <a:p>
            <a:pPr algn="just"/>
            <a:r>
              <a:rPr lang="fr-CA" altLang="fr-FR" smtClean="0">
                <a:ea typeface="ＭＳ Ｐゴシック" pitchFamily="34" charset="-128"/>
              </a:rPr>
              <a:t>Le sang total est recueilli dans un système de prélèvement comportant plusieurs sacs raccordés entre eux : le sang et ses composants passent ainsi d</a:t>
            </a:r>
            <a:r>
              <a:rPr lang="ja-JP" altLang="fr-CA" smtClean="0">
                <a:ea typeface="ＭＳ Ｐゴシック" pitchFamily="34" charset="-128"/>
              </a:rPr>
              <a:t>’</a:t>
            </a:r>
            <a:r>
              <a:rPr lang="fr-CA" altLang="ja-JP" smtClean="0">
                <a:ea typeface="ＭＳ Ｐゴシック" pitchFamily="34" charset="-128"/>
              </a:rPr>
              <a:t>un sac à l</a:t>
            </a:r>
            <a:r>
              <a:rPr lang="ja-JP" altLang="fr-CA" smtClean="0">
                <a:ea typeface="ＭＳ Ｐゴシック" pitchFamily="34" charset="-128"/>
              </a:rPr>
              <a:t>’</a:t>
            </a:r>
            <a:r>
              <a:rPr lang="fr-CA" altLang="ja-JP" smtClean="0">
                <a:ea typeface="ＭＳ Ｐゴシック" pitchFamily="34" charset="-128"/>
              </a:rPr>
              <a:t>autre de façon aseptique. On peut préparer trois composants sanguins. </a:t>
            </a:r>
          </a:p>
          <a:p>
            <a:pPr algn="just"/>
            <a:r>
              <a:rPr lang="fr-CA" altLang="fr-FR" smtClean="0">
                <a:ea typeface="ＭＳ Ｐゴシック" pitchFamily="34" charset="-128"/>
              </a:rPr>
              <a:t>L</a:t>
            </a:r>
            <a:r>
              <a:rPr lang="ja-JP" altLang="fr-CA" smtClean="0">
                <a:ea typeface="ＭＳ Ｐゴシック" pitchFamily="34" charset="-128"/>
              </a:rPr>
              <a:t>’</a:t>
            </a:r>
            <a:r>
              <a:rPr lang="fr-CA" altLang="ja-JP" smtClean="0">
                <a:ea typeface="ＭＳ Ｐゴシック" pitchFamily="34" charset="-128"/>
              </a:rPr>
              <a:t>aphérèse peut également être utilisée pour recueillir certains composants sanguins comme le plasma et les plaquettes. Au cours de ce procédé automatisé en continu,le sang total entre dans une chambre de collecte où des voies d</a:t>
            </a:r>
            <a:r>
              <a:rPr lang="ja-JP" altLang="fr-CA" smtClean="0">
                <a:ea typeface="ＭＳ Ｐゴシック" pitchFamily="34" charset="-128"/>
              </a:rPr>
              <a:t>’</a:t>
            </a:r>
            <a:r>
              <a:rPr lang="fr-CA" altLang="ja-JP" smtClean="0">
                <a:ea typeface="ＭＳ Ｐゴシック" pitchFamily="34" charset="-128"/>
              </a:rPr>
              <a:t>écoulement séparent le plasma des constituants sanguins cellulaires ou les leucocytes des plaquettes. Le plasma ou les plaquettes suspendues dans du plasma sont recueillis dans un sac,tandis que les autres constituants sont retournés au donneur.</a:t>
            </a:r>
          </a:p>
          <a:p>
            <a:pPr algn="just"/>
            <a:r>
              <a:rPr lang="fr-CA" altLang="fr-FR" smtClean="0">
                <a:ea typeface="ＭＳ Ｐゴシック" pitchFamily="34" charset="-128"/>
              </a:rPr>
              <a:t>Tous les produits sanguins cellulaires de la Société canadienne du sang sont partiellement déleucocytés (PD), c</a:t>
            </a:r>
            <a:r>
              <a:rPr lang="ja-JP" altLang="fr-CA" smtClean="0">
                <a:ea typeface="ＭＳ Ｐゴシック" pitchFamily="34" charset="-128"/>
              </a:rPr>
              <a:t>’</a:t>
            </a:r>
            <a:r>
              <a:rPr lang="fr-CA" altLang="ja-JP" smtClean="0">
                <a:ea typeface="ＭＳ Ｐゴシック" pitchFamily="34" charset="-128"/>
              </a:rPr>
              <a:t>est-à-dire qu</a:t>
            </a:r>
            <a:r>
              <a:rPr lang="ja-JP" altLang="fr-CA" smtClean="0">
                <a:ea typeface="ＭＳ Ｐゴシック" pitchFamily="34" charset="-128"/>
              </a:rPr>
              <a:t>’</a:t>
            </a:r>
            <a:r>
              <a:rPr lang="fr-CA" altLang="ja-JP" smtClean="0">
                <a:ea typeface="ＭＳ Ｐゴシック" pitchFamily="34" charset="-128"/>
              </a:rPr>
              <a:t>on a éliminé la majeure partie des globules blancs qu</a:t>
            </a:r>
            <a:r>
              <a:rPr lang="ja-JP" altLang="fr-CA" smtClean="0">
                <a:ea typeface="ＭＳ Ｐゴシック" pitchFamily="34" charset="-128"/>
              </a:rPr>
              <a:t>’</a:t>
            </a:r>
            <a:r>
              <a:rPr lang="fr-CA" altLang="ja-JP" smtClean="0">
                <a:ea typeface="ＭＳ Ｐゴシック" pitchFamily="34" charset="-128"/>
              </a:rPr>
              <a:t>ils contenaient à l</a:t>
            </a:r>
            <a:r>
              <a:rPr lang="ja-JP" altLang="fr-CA" smtClean="0">
                <a:ea typeface="ＭＳ Ｐゴシック" pitchFamily="34" charset="-128"/>
              </a:rPr>
              <a:t>’</a:t>
            </a:r>
            <a:r>
              <a:rPr lang="fr-CA" altLang="ja-JP" smtClean="0">
                <a:ea typeface="ＭＳ Ｐゴシック" pitchFamily="34" charset="-128"/>
              </a:rPr>
              <a:t>origine Tous les produits plasmatiques préparés par la Société canadienne du sang font l</a:t>
            </a:r>
            <a:r>
              <a:rPr lang="ja-JP" altLang="fr-CA" smtClean="0">
                <a:ea typeface="ＭＳ Ｐゴシック" pitchFamily="34" charset="-128"/>
              </a:rPr>
              <a:t>’</a:t>
            </a:r>
            <a:r>
              <a:rPr lang="fr-CA" altLang="ja-JP" smtClean="0">
                <a:ea typeface="ＭＳ Ｐゴシック" pitchFamily="34" charset="-128"/>
              </a:rPr>
              <a:t>objet d</a:t>
            </a:r>
            <a:r>
              <a:rPr lang="ja-JP" altLang="fr-CA" smtClean="0">
                <a:ea typeface="ＭＳ Ｐゴシック" pitchFamily="34" charset="-128"/>
              </a:rPr>
              <a:t>’</a:t>
            </a:r>
            <a:r>
              <a:rPr lang="fr-CA" altLang="ja-JP" smtClean="0">
                <a:ea typeface="ＭＳ Ｐゴシック" pitchFamily="34" charset="-128"/>
              </a:rPr>
              <a:t>une réduction leucocytaire (par filtration ou lors du traitement), sauf le plasma-aphérèse frais congelé et certains produits plasmatiques préparés par extraction de la couche leuco-plaquettaire.</a:t>
            </a:r>
            <a:endParaRPr lang="fr-FR" altLang="fr-FR"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TRANSFUSIONS</a:t>
            </a:r>
            <a:endParaRPr lang="fr-FR" dirty="0"/>
          </a:p>
        </p:txBody>
      </p:sp>
      <p:sp>
        <p:nvSpPr>
          <p:cNvPr id="39938" name="Content Placeholder 2"/>
          <p:cNvSpPr>
            <a:spLocks noGrp="1"/>
          </p:cNvSpPr>
          <p:nvPr>
            <p:ph idx="1"/>
          </p:nvPr>
        </p:nvSpPr>
        <p:spPr/>
        <p:txBody>
          <a:bodyPr/>
          <a:lstStyle/>
          <a:p>
            <a:pPr algn="just"/>
            <a:r>
              <a:rPr lang="fr-CA" altLang="fr-FR" smtClean="0">
                <a:ea typeface="ＭＳ Ｐゴシック" pitchFamily="34" charset="-128"/>
              </a:rPr>
              <a:t>Dans la mesure du possible, on obtient du receveur son consentement éclairé par écrit. </a:t>
            </a:r>
          </a:p>
          <a:p>
            <a:pPr algn="just"/>
            <a:r>
              <a:rPr lang="fr-CA" altLang="fr-FR" smtClean="0">
                <a:ea typeface="ＭＳ Ｐゴシック" pitchFamily="34" charset="-128"/>
              </a:rPr>
              <a:t>Aucun médicament, y compris ceux destinés à une administration par voie intraveineuse, ne doit être ajouté au composant sanguin. </a:t>
            </a:r>
          </a:p>
          <a:p>
            <a:pPr algn="just"/>
            <a:r>
              <a:rPr lang="fr-CA" altLang="fr-FR" smtClean="0">
                <a:ea typeface="ＭＳ Ｐゴシック" pitchFamily="34" charset="-128"/>
              </a:rPr>
              <a:t>La transfusion doit débuter dans les 30 minutes suivant sa sortie d</a:t>
            </a:r>
            <a:r>
              <a:rPr lang="ja-JP" altLang="fr-CA" smtClean="0">
                <a:ea typeface="ＭＳ Ｐゴシック" pitchFamily="34" charset="-128"/>
              </a:rPr>
              <a:t>’</a:t>
            </a:r>
            <a:r>
              <a:rPr lang="fr-CA" altLang="ja-JP" smtClean="0">
                <a:ea typeface="ＭＳ Ｐゴシック" pitchFamily="34" charset="-128"/>
              </a:rPr>
              <a:t>un réfrigérateur à température contrôlée qui a été autorisé pour la conservation des produits sanguins, ou dans le cas des plaquettes, dans les 30 minutes suivant la sortie de l</a:t>
            </a:r>
            <a:r>
              <a:rPr lang="ja-JP" altLang="fr-CA" smtClean="0">
                <a:ea typeface="ＭＳ Ｐゴシック" pitchFamily="34" charset="-128"/>
              </a:rPr>
              <a:t>’</a:t>
            </a:r>
            <a:r>
              <a:rPr lang="fr-CA" altLang="ja-JP" smtClean="0">
                <a:ea typeface="ＭＳ Ｐゴシック" pitchFamily="34" charset="-128"/>
              </a:rPr>
              <a:t>agitateur (à température ambiante).</a:t>
            </a:r>
            <a:endParaRPr lang="fr-CA" altLang="fr-FR"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solidFill>
                  <a:srgbClr val="FF0000"/>
                </a:solidFill>
              </a:rPr>
              <a:t>Culot globulaire</a:t>
            </a:r>
            <a:endParaRPr lang="fr-FR" dirty="0">
              <a:solidFill>
                <a:srgbClr val="FF0000"/>
              </a:solidFill>
            </a:endParaRPr>
          </a:p>
        </p:txBody>
      </p:sp>
      <p:sp>
        <p:nvSpPr>
          <p:cNvPr id="40962" name="Content Placeholder 2"/>
          <p:cNvSpPr>
            <a:spLocks noGrp="1"/>
          </p:cNvSpPr>
          <p:nvPr>
            <p:ph idx="1"/>
          </p:nvPr>
        </p:nvSpPr>
        <p:spPr>
          <a:xfrm>
            <a:off x="827088" y="1125538"/>
            <a:ext cx="7521575" cy="4919662"/>
          </a:xfrm>
        </p:spPr>
        <p:txBody>
          <a:bodyPr/>
          <a:lstStyle/>
          <a:p>
            <a:pPr algn="just"/>
            <a:r>
              <a:rPr lang="fr-CA" altLang="fr-FR" smtClean="0">
                <a:ea typeface="ＭＳ Ｐゴシック" pitchFamily="34" charset="-128"/>
              </a:rPr>
              <a:t>La principale indication d</a:t>
            </a:r>
            <a:r>
              <a:rPr lang="ja-JP" altLang="fr-CA" smtClean="0">
                <a:ea typeface="ＭＳ Ｐゴシック" pitchFamily="34" charset="-128"/>
              </a:rPr>
              <a:t>’</a:t>
            </a:r>
            <a:r>
              <a:rPr lang="fr-CA" altLang="ja-JP" smtClean="0">
                <a:ea typeface="ＭＳ Ｐゴシック" pitchFamily="34" charset="-128"/>
              </a:rPr>
              <a:t>une transfusion de culot globulaire est l</a:t>
            </a:r>
            <a:r>
              <a:rPr lang="ja-JP" altLang="fr-CA" smtClean="0">
                <a:ea typeface="ＭＳ Ｐゴシック" pitchFamily="34" charset="-128"/>
              </a:rPr>
              <a:t>’</a:t>
            </a:r>
            <a:r>
              <a:rPr lang="fr-CA" altLang="ja-JP" smtClean="0">
                <a:ea typeface="ＭＳ Ｐゴシック" pitchFamily="34" charset="-128"/>
              </a:rPr>
              <a:t>augmentation du pouvoir du sang de transporter l</a:t>
            </a:r>
            <a:r>
              <a:rPr lang="ja-JP" altLang="fr-CA" smtClean="0">
                <a:ea typeface="ＭＳ Ｐゴシック" pitchFamily="34" charset="-128"/>
              </a:rPr>
              <a:t>’</a:t>
            </a:r>
            <a:r>
              <a:rPr lang="fr-CA" altLang="ja-JP" smtClean="0">
                <a:ea typeface="ＭＳ Ｐゴシック" pitchFamily="34" charset="-128"/>
              </a:rPr>
              <a:t>oxygène aux tissus. Par conséquent, ce type de transfusion est indiqué chez le patient anémique présentant des signes </a:t>
            </a:r>
            <a:r>
              <a:rPr lang="fr-FR" altLang="ja-JP" smtClean="0">
                <a:ea typeface="ＭＳ Ｐゴシック" pitchFamily="34" charset="-128"/>
              </a:rPr>
              <a:t>d</a:t>
            </a:r>
            <a:r>
              <a:rPr lang="fr-FR" altLang="fr-FR" smtClean="0">
                <a:ea typeface="ＭＳ Ｐゴシック" pitchFamily="34" charset="-128"/>
              </a:rPr>
              <a:t>’</a:t>
            </a:r>
            <a:r>
              <a:rPr lang="fr-FR" altLang="ja-JP" smtClean="0">
                <a:ea typeface="ＭＳ Ｐゴシック" pitchFamily="34" charset="-128"/>
              </a:rPr>
              <a:t>oxygénation déficiente.</a:t>
            </a:r>
          </a:p>
          <a:p>
            <a:pPr algn="just"/>
            <a:endParaRPr lang="fr-FR" altLang="fr-FR" smtClean="0">
              <a:ea typeface="ＭＳ Ｐゴシック" pitchFamily="34" charset="-128"/>
            </a:endParaRPr>
          </a:p>
          <a:p>
            <a:pPr algn="just"/>
            <a:r>
              <a:rPr lang="fr-FR" altLang="fr-FR" smtClean="0">
                <a:ea typeface="ＭＳ Ｐゴシック" pitchFamily="34" charset="-128"/>
              </a:rPr>
              <a:t>Il ne sert pas a obtenir une euvolémie chez un pt hypovolémique La transfusion</a:t>
            </a:r>
            <a:r>
              <a:rPr lang="fr-CA" altLang="fr-FR" smtClean="0">
                <a:ea typeface="ＭＳ Ｐゴシック" pitchFamily="34" charset="-128"/>
              </a:rPr>
              <a:t> ne doit pas servir à restaurer le volume sanguin; en fait, on ne doit la pratiquer que pour corriger l</a:t>
            </a:r>
            <a:r>
              <a:rPr lang="ja-JP" altLang="fr-CA" smtClean="0">
                <a:ea typeface="ＭＳ Ｐゴシック" pitchFamily="34" charset="-128"/>
              </a:rPr>
              <a:t>’</a:t>
            </a:r>
            <a:r>
              <a:rPr lang="fr-CA" altLang="ja-JP" smtClean="0">
                <a:ea typeface="ＭＳ Ｐゴシック" pitchFamily="34" charset="-128"/>
              </a:rPr>
              <a:t>anémie aiguë ou chronique</a:t>
            </a:r>
            <a:endParaRPr lang="fr-FR" altLang="ja-JP" smtClean="0">
              <a:ea typeface="ＭＳ Ｐゴシック" pitchFamily="34" charset="-128"/>
            </a:endParaRPr>
          </a:p>
          <a:p>
            <a:endParaRPr lang="fr-FR" altLang="fr-FR"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Culot globulaire</a:t>
            </a:r>
            <a:endParaRPr lang="fr-FR" dirty="0"/>
          </a:p>
        </p:txBody>
      </p:sp>
      <p:sp>
        <p:nvSpPr>
          <p:cNvPr id="41986" name="Content Placeholder 2"/>
          <p:cNvSpPr>
            <a:spLocks noGrp="1"/>
          </p:cNvSpPr>
          <p:nvPr>
            <p:ph idx="1"/>
          </p:nvPr>
        </p:nvSpPr>
        <p:spPr>
          <a:xfrm>
            <a:off x="822325" y="1100138"/>
            <a:ext cx="7521575" cy="5208587"/>
          </a:xfrm>
        </p:spPr>
        <p:txBody>
          <a:bodyPr/>
          <a:lstStyle/>
          <a:p>
            <a:pPr marL="0" indent="0" algn="just"/>
            <a:r>
              <a:rPr lang="fr-FR" altLang="fr-FR" dirty="0" smtClean="0">
                <a:solidFill>
                  <a:srgbClr val="FF0000"/>
                </a:solidFill>
                <a:ea typeface="ＭＳ Ｐゴシック" pitchFamily="34" charset="-128"/>
              </a:rPr>
              <a:t>Il n’existe </a:t>
            </a:r>
            <a:r>
              <a:rPr lang="fr-CA" altLang="fr-FR" dirty="0" smtClean="0">
                <a:solidFill>
                  <a:srgbClr val="FF0000"/>
                </a:solidFill>
                <a:ea typeface="ＭＳ Ｐゴシック" pitchFamily="34" charset="-128"/>
              </a:rPr>
              <a:t>pas de taux </a:t>
            </a:r>
            <a:r>
              <a:rPr lang="fr-CA" altLang="fr-FR" dirty="0" smtClean="0">
                <a:solidFill>
                  <a:srgbClr val="FF0000"/>
                </a:solidFill>
                <a:ea typeface="ＭＳ Ｐゴシック" pitchFamily="34" charset="-128"/>
              </a:rPr>
              <a:t>d</a:t>
            </a:r>
            <a:r>
              <a:rPr lang="fr-CA" altLang="ja-JP" dirty="0">
                <a:solidFill>
                  <a:srgbClr val="FF0000"/>
                </a:solidFill>
                <a:ea typeface="ＭＳ Ｐゴシック" pitchFamily="34" charset="-128"/>
              </a:rPr>
              <a:t>’</a:t>
            </a:r>
            <a:r>
              <a:rPr lang="fr-CA" altLang="ja-JP" dirty="0" smtClean="0">
                <a:solidFill>
                  <a:srgbClr val="FF0000"/>
                </a:solidFill>
                <a:ea typeface="ＭＳ Ｐゴシック" pitchFamily="34" charset="-128"/>
              </a:rPr>
              <a:t>hémoglobine </a:t>
            </a:r>
            <a:r>
              <a:rPr lang="fr-CA" altLang="ja-JP" dirty="0" smtClean="0">
                <a:solidFill>
                  <a:srgbClr val="FF0000"/>
                </a:solidFill>
                <a:ea typeface="ＭＳ Ｐゴシック" pitchFamily="34" charset="-128"/>
              </a:rPr>
              <a:t>standard en deçà duquel une transfusion doit être </a:t>
            </a:r>
            <a:r>
              <a:rPr lang="fr-FR" altLang="ja-JP" dirty="0" smtClean="0">
                <a:solidFill>
                  <a:srgbClr val="FF0000"/>
                </a:solidFill>
                <a:ea typeface="ＭＳ Ｐゴシック" pitchFamily="34" charset="-128"/>
              </a:rPr>
              <a:t>pratiquée </a:t>
            </a:r>
            <a:r>
              <a:rPr lang="fr-FR" altLang="ja-JP" dirty="0" smtClean="0">
                <a:solidFill>
                  <a:srgbClr val="FF0000"/>
                </a:solidFill>
                <a:ea typeface="ＭＳ Ｐゴシック" pitchFamily="34" charset="-128"/>
              </a:rPr>
              <a:t>d</a:t>
            </a:r>
            <a:r>
              <a:rPr lang="fr-FR" altLang="fr-FR" dirty="0" smtClean="0">
                <a:solidFill>
                  <a:srgbClr val="FF0000"/>
                </a:solidFill>
                <a:ea typeface="ＭＳ Ｐゴシック" pitchFamily="34" charset="-128"/>
              </a:rPr>
              <a:t>’</a:t>
            </a:r>
            <a:r>
              <a:rPr lang="fr-FR" altLang="ja-JP" dirty="0" smtClean="0">
                <a:solidFill>
                  <a:srgbClr val="FF0000"/>
                </a:solidFill>
                <a:ea typeface="ＭＳ Ｐゴシック" pitchFamily="34" charset="-128"/>
              </a:rPr>
              <a:t>office :</a:t>
            </a:r>
            <a:r>
              <a:rPr lang="fr-FR" altLang="ja-JP" dirty="0" smtClean="0">
                <a:ea typeface="ＭＳ Ｐゴシック" pitchFamily="34" charset="-128"/>
              </a:rPr>
              <a:t> </a:t>
            </a:r>
            <a:r>
              <a:rPr lang="fr-FR" altLang="ja-JP" dirty="0" smtClean="0">
                <a:ea typeface="ＭＳ Ｐゴシック" pitchFamily="34" charset="-128"/>
              </a:rPr>
              <a:t>le choix de transfuser </a:t>
            </a:r>
            <a:r>
              <a:rPr lang="fr-CA" altLang="ja-JP" dirty="0" smtClean="0">
                <a:ea typeface="ＭＳ Ｐゴシック" pitchFamily="34" charset="-128"/>
              </a:rPr>
              <a:t>ne doit pas reposer entièrement sur </a:t>
            </a:r>
            <a:r>
              <a:rPr lang="fr-CA" altLang="ja-JP" dirty="0">
                <a:ea typeface="ＭＳ Ｐゴシック" pitchFamily="34" charset="-128"/>
              </a:rPr>
              <a:t>l’évaluation </a:t>
            </a:r>
            <a:r>
              <a:rPr lang="fr-CA" altLang="ja-JP" dirty="0" smtClean="0">
                <a:ea typeface="ＭＳ Ｐゴシック" pitchFamily="34" charset="-128"/>
              </a:rPr>
              <a:t>de </a:t>
            </a:r>
            <a:r>
              <a:rPr lang="fr-CA" altLang="ja-JP" dirty="0">
                <a:ea typeface="ＭＳ Ｐゴシック" pitchFamily="34" charset="-128"/>
              </a:rPr>
              <a:t>l’hémoglobine </a:t>
            </a:r>
            <a:r>
              <a:rPr lang="fr-CA" altLang="ja-JP" dirty="0" smtClean="0">
                <a:ea typeface="ＭＳ Ｐゴシック" pitchFamily="34" charset="-128"/>
              </a:rPr>
              <a:t>ou de </a:t>
            </a:r>
            <a:r>
              <a:rPr lang="fr-CA" altLang="ja-JP" dirty="0">
                <a:ea typeface="ＭＳ Ｐゴシック" pitchFamily="34" charset="-128"/>
              </a:rPr>
              <a:t>l’hématocrite</a:t>
            </a:r>
            <a:r>
              <a:rPr lang="fr-CA" altLang="ja-JP" dirty="0" smtClean="0">
                <a:ea typeface="ＭＳ Ｐゴシック" pitchFamily="34" charset="-128"/>
              </a:rPr>
              <a:t>; il faut, en effet, tenir compte de </a:t>
            </a:r>
            <a:r>
              <a:rPr lang="fr-CA" altLang="ja-JP" dirty="0" smtClean="0">
                <a:ea typeface="ＭＳ Ｐゴシック" pitchFamily="34" charset="-128"/>
              </a:rPr>
              <a:t>l</a:t>
            </a:r>
            <a:r>
              <a:rPr lang="fr-CA" altLang="ja-JP" dirty="0" smtClean="0">
                <a:ea typeface="ＭＳ Ｐゴシック" pitchFamily="34" charset="-128"/>
              </a:rPr>
              <a:t>’</a:t>
            </a:r>
            <a:r>
              <a:rPr lang="fr-CA" altLang="ja-JP" dirty="0" smtClean="0">
                <a:ea typeface="ＭＳ Ｐゴシック" pitchFamily="34" charset="-128"/>
              </a:rPr>
              <a:t>ensemble </a:t>
            </a:r>
            <a:r>
              <a:rPr lang="fr-CA" altLang="ja-JP" dirty="0" smtClean="0">
                <a:ea typeface="ＭＳ Ｐゴシック" pitchFamily="34" charset="-128"/>
              </a:rPr>
              <a:t>des éléments physiologiques et chirurgicaux influant sur </a:t>
            </a:r>
            <a:r>
              <a:rPr lang="fr-CA" altLang="ja-JP" dirty="0">
                <a:ea typeface="ＭＳ Ｐゴシック" pitchFamily="34" charset="-128"/>
              </a:rPr>
              <a:t>l’oxygénation </a:t>
            </a:r>
            <a:r>
              <a:rPr lang="fr-CA" altLang="ja-JP" dirty="0" smtClean="0">
                <a:ea typeface="ＭＳ Ｐゴシック" pitchFamily="34" charset="-128"/>
              </a:rPr>
              <a:t>du patient.</a:t>
            </a:r>
          </a:p>
          <a:p>
            <a:pPr marL="0" indent="0" algn="just"/>
            <a:endParaRPr lang="fr-CA" altLang="fr-FR" dirty="0" smtClean="0">
              <a:solidFill>
                <a:srgbClr val="FF0000"/>
              </a:solidFill>
              <a:ea typeface="ＭＳ Ｐゴシック" pitchFamily="34" charset="-128"/>
            </a:endParaRPr>
          </a:p>
          <a:p>
            <a:pPr marL="0" indent="0" algn="just"/>
            <a:r>
              <a:rPr lang="fr-CA" altLang="fr-FR" dirty="0" smtClean="0">
                <a:ea typeface="ＭＳ Ｐゴシック" pitchFamily="34" charset="-128"/>
              </a:rPr>
              <a:t>Dans un contexte de soins intensifs, les patients soumis à un seuil transfusionnel assez élevé (maintien de </a:t>
            </a:r>
            <a:r>
              <a:rPr lang="fr-CA" altLang="fr-FR" dirty="0" smtClean="0">
                <a:ea typeface="ＭＳ Ｐゴシック" pitchFamily="34" charset="-128"/>
              </a:rPr>
              <a:t>l</a:t>
            </a:r>
            <a:r>
              <a:rPr lang="fr-CA" altLang="ja-JP" dirty="0">
                <a:ea typeface="ＭＳ Ｐゴシック" pitchFamily="34" charset="-128"/>
              </a:rPr>
              <a:t>’hémoglobine </a:t>
            </a:r>
            <a:r>
              <a:rPr lang="fr-CA" altLang="ja-JP" dirty="0" smtClean="0">
                <a:ea typeface="ＭＳ Ｐゴシック" pitchFamily="34" charset="-128"/>
              </a:rPr>
              <a:t>entre 100 et 120 g/l) ont obtenu des résultats moins favorables dans toutes les catégories, y compris le taux de mortalité et la défaillance </a:t>
            </a:r>
            <a:r>
              <a:rPr lang="fr-CA" altLang="ja-JP" dirty="0">
                <a:ea typeface="ＭＳ Ｐゴシック" pitchFamily="34" charset="-128"/>
              </a:rPr>
              <a:t>d’organes</a:t>
            </a:r>
            <a:r>
              <a:rPr lang="fr-CA" altLang="ja-JP" dirty="0" smtClean="0">
                <a:ea typeface="ＭＳ Ｐゴシック" pitchFamily="34" charset="-128"/>
              </a:rPr>
              <a:t>, que les sujets soumis à un seuil transfusionnel restrictif (maintien de </a:t>
            </a:r>
            <a:r>
              <a:rPr lang="fr-CA" altLang="ja-JP" dirty="0">
                <a:ea typeface="ＭＳ Ｐゴシック" pitchFamily="34" charset="-128"/>
              </a:rPr>
              <a:t>l’hémoglobine </a:t>
            </a:r>
            <a:r>
              <a:rPr lang="fr-CA" altLang="ja-JP" dirty="0" smtClean="0">
                <a:ea typeface="ＭＳ Ｐゴシック" pitchFamily="34" charset="-128"/>
              </a:rPr>
              <a:t>à une valeur comprise entre 70 et 90 g/l).</a:t>
            </a:r>
          </a:p>
          <a:p>
            <a:pPr marL="0" indent="0" algn="just"/>
            <a:endParaRPr lang="fr-CA" altLang="fr-FR" dirty="0" smtClean="0">
              <a:ea typeface="ＭＳ Ｐゴシック" pitchFamily="34" charset="-128"/>
            </a:endParaRPr>
          </a:p>
          <a:p>
            <a:pPr marL="0" indent="0" algn="just"/>
            <a:r>
              <a:rPr lang="fr-CA" altLang="fr-FR" dirty="0" smtClean="0">
                <a:ea typeface="ＭＳ Ｐゴシック" pitchFamily="34" charset="-128"/>
              </a:rPr>
              <a:t>En cas </a:t>
            </a:r>
            <a:r>
              <a:rPr lang="fr-CA" altLang="fr-FR" dirty="0" smtClean="0">
                <a:ea typeface="ＭＳ Ｐゴシック" pitchFamily="34" charset="-128"/>
              </a:rPr>
              <a:t>d</a:t>
            </a:r>
            <a:r>
              <a:rPr lang="fr-CA" altLang="ja-JP" dirty="0">
                <a:ea typeface="ＭＳ Ｐゴシック" pitchFamily="34" charset="-128"/>
              </a:rPr>
              <a:t>’hémorragie </a:t>
            </a:r>
            <a:r>
              <a:rPr lang="fr-CA" altLang="ja-JP" dirty="0" smtClean="0">
                <a:ea typeface="ＭＳ Ｐゴシック" pitchFamily="34" charset="-128"/>
              </a:rPr>
              <a:t>aiguë, les concentrations </a:t>
            </a:r>
            <a:r>
              <a:rPr lang="fr-CA" altLang="ja-JP" dirty="0" smtClean="0">
                <a:ea typeface="ＭＳ Ｐゴシック" pitchFamily="34" charset="-128"/>
              </a:rPr>
              <a:t>d’hémoglobine </a:t>
            </a:r>
            <a:r>
              <a:rPr lang="fr-CA" altLang="ja-JP" dirty="0" smtClean="0">
                <a:ea typeface="ＭＳ Ｐゴシック" pitchFamily="34" charset="-128"/>
              </a:rPr>
              <a:t>mesurées ne sont pas fiables vu la rapidité et la </a:t>
            </a:r>
            <a:r>
              <a:rPr lang="fr-CA" altLang="ja-JP" dirty="0" smtClean="0">
                <a:ea typeface="ＭＳ Ｐゴシック" pitchFamily="34" charset="-128"/>
              </a:rPr>
              <a:t>quantité </a:t>
            </a:r>
            <a:r>
              <a:rPr lang="fr-FR" altLang="ja-JP" dirty="0" smtClean="0">
                <a:ea typeface="ＭＳ Ｐゴシック" pitchFamily="34" charset="-128"/>
              </a:rPr>
              <a:t>des </a:t>
            </a:r>
            <a:r>
              <a:rPr lang="fr-FR" altLang="ja-JP" dirty="0" smtClean="0">
                <a:ea typeface="ＭＳ Ｐゴシック" pitchFamily="34" charset="-128"/>
              </a:rPr>
              <a:t>pertes sanguines.</a:t>
            </a:r>
            <a:endParaRPr lang="fr-CA" altLang="ja-JP" dirty="0" smtClean="0">
              <a:ea typeface="ＭＳ Ｐゴシック" pitchFamily="34" charset="-128"/>
            </a:endParaRPr>
          </a:p>
          <a:p>
            <a:pPr algn="just"/>
            <a:endParaRPr lang="fr-CA" altLang="fr-FR" dirty="0" smtClean="0">
              <a:ea typeface="ＭＳ Ｐゴシック" pitchFamily="34" charset="-128"/>
            </a:endParaRPr>
          </a:p>
          <a:p>
            <a:endParaRPr lang="fr-CA" altLang="fr-FR" dirty="0" smtClean="0">
              <a:ea typeface="ＭＳ Ｐゴシック" pitchFamily="34" charset="-128"/>
            </a:endParaRPr>
          </a:p>
          <a:p>
            <a:endParaRPr lang="fr-FR" altLang="fr-FR" dirty="0" smtClean="0">
              <a:solidFill>
                <a:srgbClr val="FF0000"/>
              </a:solidFill>
              <a:ea typeface="ＭＳ Ｐゴシック" pitchFamily="34" charset="-128"/>
            </a:endParaRPr>
          </a:p>
          <a:p>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Culot globulaire</a:t>
            </a:r>
            <a:endParaRPr lang="fr-FR" dirty="0"/>
          </a:p>
        </p:txBody>
      </p:sp>
      <p:sp>
        <p:nvSpPr>
          <p:cNvPr id="43010" name="Content Placeholder 2"/>
          <p:cNvSpPr>
            <a:spLocks noGrp="1"/>
          </p:cNvSpPr>
          <p:nvPr>
            <p:ph idx="1"/>
          </p:nvPr>
        </p:nvSpPr>
        <p:spPr/>
        <p:txBody>
          <a:bodyPr/>
          <a:lstStyle/>
          <a:p>
            <a:pPr marL="0" indent="0" algn="just"/>
            <a:r>
              <a:rPr lang="fr-FR" altLang="fr-FR" dirty="0" smtClean="0">
                <a:ea typeface="ＭＳ Ｐゴシック" pitchFamily="34" charset="-128"/>
              </a:rPr>
              <a:t>Certaines études </a:t>
            </a:r>
            <a:r>
              <a:rPr lang="fr-CA" altLang="fr-FR" dirty="0" smtClean="0">
                <a:ea typeface="ＭＳ Ｐゴシック" pitchFamily="34" charset="-128"/>
              </a:rPr>
              <a:t>montrent </a:t>
            </a:r>
            <a:r>
              <a:rPr lang="fr-CA" altLang="fr-FR" dirty="0" smtClean="0">
                <a:ea typeface="ＭＳ Ｐゴシック" pitchFamily="34" charset="-128"/>
              </a:rPr>
              <a:t>qu</a:t>
            </a:r>
            <a:r>
              <a:rPr lang="fr-CA" altLang="ja-JP" dirty="0">
                <a:ea typeface="ＭＳ Ｐゴシック" pitchFamily="34" charset="-128"/>
              </a:rPr>
              <a:t>’un </a:t>
            </a:r>
            <a:r>
              <a:rPr lang="fr-CA" altLang="ja-JP" dirty="0" smtClean="0">
                <a:ea typeface="ＭＳ Ｐゴシック" pitchFamily="34" charset="-128"/>
              </a:rPr>
              <a:t>taux </a:t>
            </a:r>
            <a:r>
              <a:rPr lang="fr-CA" altLang="ja-JP" dirty="0">
                <a:ea typeface="ＭＳ Ｐゴシック" pitchFamily="34" charset="-128"/>
              </a:rPr>
              <a:t>d’hémoglobine </a:t>
            </a:r>
            <a:r>
              <a:rPr lang="fr-CA" altLang="ja-JP" dirty="0" smtClean="0">
                <a:ea typeface="ＭＳ Ｐゴシック" pitchFamily="34" charset="-128"/>
              </a:rPr>
              <a:t>très bas peut être très bien toléré. </a:t>
            </a:r>
          </a:p>
          <a:p>
            <a:pPr marL="0" indent="0" algn="just"/>
            <a:r>
              <a:rPr lang="fr-CA" altLang="fr-FR" dirty="0" err="1" smtClean="0">
                <a:ea typeface="ＭＳ Ｐゴシック" pitchFamily="34" charset="-128"/>
              </a:rPr>
              <a:t>Viele</a:t>
            </a:r>
            <a:r>
              <a:rPr lang="fr-CA" altLang="fr-FR" dirty="0" smtClean="0">
                <a:ea typeface="ＭＳ Ｐゴシック" pitchFamily="34" charset="-128"/>
              </a:rPr>
              <a:t> a réalisé, en 1993, une revue systématique des cas </a:t>
            </a:r>
            <a:r>
              <a:rPr lang="fr-CA" altLang="fr-FR" dirty="0" smtClean="0">
                <a:ea typeface="ＭＳ Ｐゴシック" pitchFamily="34" charset="-128"/>
              </a:rPr>
              <a:t>d</a:t>
            </a:r>
            <a:r>
              <a:rPr lang="fr-CA" altLang="ja-JP" dirty="0">
                <a:ea typeface="ＭＳ Ｐゴシック" pitchFamily="34" charset="-128"/>
              </a:rPr>
              <a:t>’hémorragies </a:t>
            </a:r>
            <a:r>
              <a:rPr lang="fr-CA" altLang="ja-JP" dirty="0" smtClean="0">
                <a:ea typeface="ＭＳ Ｐゴシック" pitchFamily="34" charset="-128"/>
              </a:rPr>
              <a:t>aiguës chez les Témoins de Jéhovah. Dans les cas répertoriés, il </a:t>
            </a:r>
            <a:r>
              <a:rPr lang="fr-CA" altLang="ja-JP" dirty="0">
                <a:ea typeface="ＭＳ Ｐゴシック" pitchFamily="34" charset="-128"/>
              </a:rPr>
              <a:t>n’a </a:t>
            </a:r>
            <a:r>
              <a:rPr lang="fr-CA" altLang="ja-JP" dirty="0" smtClean="0">
                <a:ea typeface="ＭＳ Ｐゴシック" pitchFamily="34" charset="-128"/>
              </a:rPr>
              <a:t>relevé aucune </a:t>
            </a:r>
            <a:r>
              <a:rPr lang="fr-CA" altLang="ja-JP" dirty="0" err="1" smtClean="0">
                <a:ea typeface="ＭＳ Ｐゴシック" pitchFamily="34" charset="-128"/>
              </a:rPr>
              <a:t>sur-mortalité</a:t>
            </a:r>
            <a:r>
              <a:rPr lang="fr-CA" altLang="ja-JP" dirty="0" smtClean="0">
                <a:ea typeface="ＭＳ Ｐゴシック" pitchFamily="34" charset="-128"/>
              </a:rPr>
              <a:t> due à </a:t>
            </a:r>
            <a:r>
              <a:rPr lang="fr-CA" altLang="ja-JP" dirty="0">
                <a:ea typeface="ＭＳ Ｐゴシック" pitchFamily="34" charset="-128"/>
              </a:rPr>
              <a:t>l’anémie </a:t>
            </a:r>
            <a:r>
              <a:rPr lang="fr-CA" altLang="ja-JP" dirty="0" smtClean="0">
                <a:ea typeface="ＭＳ Ｐゴシック" pitchFamily="34" charset="-128"/>
              </a:rPr>
              <a:t>chez les patients dont la concentration en hémoglobine variait de 50 g/l à 70 g/l, ni aucune </a:t>
            </a:r>
            <a:r>
              <a:rPr lang="fr-CA" altLang="ja-JP" dirty="0" err="1" smtClean="0">
                <a:ea typeface="ＭＳ Ｐゴシック" pitchFamily="34" charset="-128"/>
              </a:rPr>
              <a:t>sur-mortalité</a:t>
            </a:r>
            <a:r>
              <a:rPr lang="fr-CA" altLang="ja-JP" dirty="0" smtClean="0">
                <a:ea typeface="ＭＳ Ｐゴシック" pitchFamily="34" charset="-128"/>
              </a:rPr>
              <a:t>, toutes causes confondues, chez ceux dont le taux </a:t>
            </a:r>
            <a:r>
              <a:rPr lang="fr-CA" altLang="ja-JP" dirty="0">
                <a:ea typeface="ＭＳ Ｐゴシック" pitchFamily="34" charset="-128"/>
              </a:rPr>
              <a:t>d’hémoglobine </a:t>
            </a:r>
            <a:r>
              <a:rPr lang="fr-CA" altLang="ja-JP" dirty="0" smtClean="0">
                <a:ea typeface="ＭＳ Ｐゴシック" pitchFamily="34" charset="-128"/>
              </a:rPr>
              <a:t>était inférieur à 70 g/l.</a:t>
            </a:r>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ctrTitle"/>
          </p:nvPr>
        </p:nvSpPr>
        <p:spPr bwMode="auto">
          <a:xfrm rot="19140000">
            <a:off x="817563" y="1730375"/>
            <a:ext cx="5648325" cy="1204913"/>
          </a:xfrm>
        </p:spPr>
        <p:txBody>
          <a:bodyPr wrap="square" numCol="1" anchorCtr="0" compatLnSpc="1">
            <a:prstTxWarp prst="textNoShape">
              <a:avLst/>
            </a:prstTxWarp>
          </a:bodyPr>
          <a:lstStyle/>
          <a:p>
            <a:pPr eaLnBrk="1" hangingPunct="1"/>
            <a:r>
              <a:rPr lang="fr-CA" altLang="fr-FR" sz="4000" b="1" cap="none" dirty="0" smtClean="0">
                <a:ea typeface="ＭＳ Ｐゴシック" pitchFamily="34" charset="-128"/>
              </a:rPr>
              <a:t>Hémorragies et désordres de la coagulation  </a:t>
            </a:r>
            <a:r>
              <a:rPr lang="fr-CA" altLang="fr-FR" sz="4000" b="1" cap="none" dirty="0" smtClean="0">
                <a:ea typeface="ＭＳ Ｐゴシック" pitchFamily="34" charset="-128"/>
              </a:rPr>
              <a:t>à </a:t>
            </a:r>
            <a:r>
              <a:rPr lang="fr-CA" altLang="fr-FR" sz="4000" b="1" cap="none" dirty="0" smtClean="0">
                <a:ea typeface="ＭＳ Ｐゴシック" pitchFamily="34" charset="-128"/>
              </a:rPr>
              <a:t>l</a:t>
            </a:r>
            <a:r>
              <a:rPr lang="ja-JP" altLang="fr-CA" sz="4000" b="1" cap="none" dirty="0" smtClean="0">
                <a:latin typeface="Arial" pitchFamily="34" charset="0"/>
                <a:ea typeface="ＭＳ Ｐゴシック" pitchFamily="34" charset="-128"/>
              </a:rPr>
              <a:t>’</a:t>
            </a:r>
            <a:r>
              <a:rPr lang="fr-CA" altLang="ja-JP" sz="4000" b="1" cap="none" dirty="0" smtClean="0">
                <a:ea typeface="ＭＳ Ｐゴシック" pitchFamily="34" charset="-128"/>
              </a:rPr>
              <a:t>urgence</a:t>
            </a:r>
            <a:endParaRPr lang="fr-CA" altLang="fr-FR" sz="4000" b="1" cap="none"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bwMode="auto">
          <a:xfrm>
            <a:off x="1676400" y="65088"/>
            <a:ext cx="6477000" cy="468312"/>
          </a:xfrm>
        </p:spPr>
        <p:txBody>
          <a:bodyPr wrap="none" lIns="95250" tIns="47625" rIns="95250" bIns="47625" numCol="1" anchor="t" anchorCtr="0" compatLnSpc="1">
            <a:prstTxWarp prst="textNoShape">
              <a:avLst/>
            </a:prstTxWarp>
          </a:bodyPr>
          <a:lstStyle/>
          <a:p>
            <a:pPr eaLnBrk="1" hangingPunct="1"/>
            <a:r>
              <a:rPr lang="fr-FR" altLang="fr-FR" sz="3600" b="1" cap="none" smtClean="0">
                <a:solidFill>
                  <a:srgbClr val="FFFFFF"/>
                </a:solidFill>
                <a:latin typeface="Arial" pitchFamily="34" charset="0"/>
                <a:ea typeface="ＭＳ Ｐゴシック" pitchFamily="34" charset="-128"/>
              </a:rPr>
              <a:t>L</a:t>
            </a:r>
            <a:r>
              <a:rPr lang="ja-JP" altLang="fr-FR" sz="3600" b="1" cap="none" smtClean="0">
                <a:solidFill>
                  <a:srgbClr val="FFFFFF"/>
                </a:solidFill>
                <a:latin typeface="Arial" pitchFamily="34" charset="0"/>
                <a:ea typeface="ＭＳ Ｐゴシック" pitchFamily="34" charset="-128"/>
              </a:rPr>
              <a:t>’</a:t>
            </a:r>
            <a:r>
              <a:rPr lang="fr-FR" altLang="ja-JP" sz="3600" b="1" cap="none" smtClean="0">
                <a:solidFill>
                  <a:srgbClr val="FFFFFF"/>
                </a:solidFill>
                <a:latin typeface="Arial" pitchFamily="34" charset="0"/>
                <a:ea typeface="ＭＳ Ｐゴシック" pitchFamily="34" charset="-128"/>
              </a:rPr>
              <a:t>hémodilution a ses limites</a:t>
            </a:r>
            <a:r>
              <a:rPr lang="fr-FR" altLang="ja-JP" sz="4000" b="1" cap="none" smtClean="0">
                <a:solidFill>
                  <a:srgbClr val="FFFFFF"/>
                </a:solidFill>
                <a:latin typeface="Arial" pitchFamily="34" charset="0"/>
                <a:ea typeface="ＭＳ Ｐゴシック" pitchFamily="34" charset="-128"/>
              </a:rPr>
              <a:t> </a:t>
            </a:r>
            <a:endParaRPr lang="fr-FR" altLang="fr-FR" sz="3200" b="1" cap="none" smtClean="0">
              <a:solidFill>
                <a:srgbClr val="FAFD00"/>
              </a:solidFill>
              <a:latin typeface="Arial" pitchFamily="34" charset="0"/>
              <a:ea typeface="ＭＳ Ｐゴシック" pitchFamily="34" charset="-128"/>
            </a:endParaRPr>
          </a:p>
        </p:txBody>
      </p:sp>
      <p:sp>
        <p:nvSpPr>
          <p:cNvPr id="44034" name="Rectangle 3"/>
          <p:cNvSpPr>
            <a:spLocks noChangeArrowheads="1"/>
          </p:cNvSpPr>
          <p:nvPr/>
        </p:nvSpPr>
        <p:spPr bwMode="auto">
          <a:xfrm>
            <a:off x="171450" y="1025525"/>
            <a:ext cx="1235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CCC"/>
                </a:solidFill>
              </a:rPr>
              <a:t>  Hb      Ht</a:t>
            </a:r>
          </a:p>
        </p:txBody>
      </p:sp>
      <p:sp>
        <p:nvSpPr>
          <p:cNvPr id="44035" name="Rectangle 4"/>
          <p:cNvSpPr>
            <a:spLocks noChangeArrowheads="1"/>
          </p:cNvSpPr>
          <p:nvPr/>
        </p:nvSpPr>
        <p:spPr bwMode="auto">
          <a:xfrm>
            <a:off x="171450" y="1254125"/>
            <a:ext cx="1285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(g/dl)   (%)</a:t>
            </a:r>
          </a:p>
        </p:txBody>
      </p:sp>
      <p:sp>
        <p:nvSpPr>
          <p:cNvPr id="44036" name="Rectangle 5"/>
          <p:cNvSpPr>
            <a:spLocks noChangeArrowheads="1"/>
          </p:cNvSpPr>
          <p:nvPr/>
        </p:nvSpPr>
        <p:spPr bwMode="auto">
          <a:xfrm>
            <a:off x="1244600" y="1254125"/>
            <a:ext cx="2444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a:t>
            </a:r>
          </a:p>
        </p:txBody>
      </p:sp>
      <p:sp>
        <p:nvSpPr>
          <p:cNvPr id="44037" name="Rectangle 6"/>
          <p:cNvSpPr>
            <a:spLocks noChangeArrowheads="1"/>
          </p:cNvSpPr>
          <p:nvPr/>
        </p:nvSpPr>
        <p:spPr bwMode="auto">
          <a:xfrm>
            <a:off x="171450" y="1711325"/>
            <a:ext cx="4984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1,4</a:t>
            </a:r>
          </a:p>
        </p:txBody>
      </p:sp>
      <p:sp>
        <p:nvSpPr>
          <p:cNvPr id="44038" name="Rectangle 7"/>
          <p:cNvSpPr>
            <a:spLocks noChangeArrowheads="1"/>
          </p:cNvSpPr>
          <p:nvPr/>
        </p:nvSpPr>
        <p:spPr bwMode="auto">
          <a:xfrm>
            <a:off x="544513" y="1711325"/>
            <a:ext cx="8794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3,7</a:t>
            </a:r>
          </a:p>
        </p:txBody>
      </p:sp>
      <p:sp>
        <p:nvSpPr>
          <p:cNvPr id="44039" name="Rectangle 8"/>
          <p:cNvSpPr>
            <a:spLocks noChangeArrowheads="1"/>
          </p:cNvSpPr>
          <p:nvPr/>
        </p:nvSpPr>
        <p:spPr bwMode="auto">
          <a:xfrm>
            <a:off x="1255713" y="1711325"/>
            <a:ext cx="4130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Valeur la plus basse publiée avec</a:t>
            </a:r>
          </a:p>
        </p:txBody>
      </p:sp>
      <p:sp>
        <p:nvSpPr>
          <p:cNvPr id="44040" name="Rectangle 9"/>
          <p:cNvSpPr>
            <a:spLocks noChangeArrowheads="1"/>
          </p:cNvSpPr>
          <p:nvPr/>
        </p:nvSpPr>
        <p:spPr bwMode="auto">
          <a:xfrm>
            <a:off x="171450" y="1939925"/>
            <a:ext cx="8220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dirty="0">
                <a:solidFill>
                  <a:srgbClr val="FFC000"/>
                </a:solidFill>
              </a:rPr>
              <a:t>                         survie sans transfusion                               </a:t>
            </a:r>
            <a:r>
              <a:rPr lang="fr-FR" altLang="fr-FR" sz="1800" i="1" dirty="0" err="1">
                <a:solidFill>
                  <a:srgbClr val="FFC000"/>
                </a:solidFill>
              </a:rPr>
              <a:t>Brimacombe</a:t>
            </a:r>
            <a:r>
              <a:rPr lang="fr-FR" altLang="fr-FR" sz="1800" i="1" dirty="0">
                <a:solidFill>
                  <a:srgbClr val="FFC000"/>
                </a:solidFill>
              </a:rPr>
              <a:t>, 1991</a:t>
            </a:r>
          </a:p>
        </p:txBody>
      </p:sp>
      <p:sp>
        <p:nvSpPr>
          <p:cNvPr id="44041" name="Rectangle 10"/>
          <p:cNvSpPr>
            <a:spLocks noChangeArrowheads="1"/>
          </p:cNvSpPr>
          <p:nvPr/>
        </p:nvSpPr>
        <p:spPr bwMode="auto">
          <a:xfrm>
            <a:off x="171450" y="2168525"/>
            <a:ext cx="55657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(sous coma et hypothermie induits)</a:t>
            </a:r>
          </a:p>
        </p:txBody>
      </p:sp>
      <p:sp>
        <p:nvSpPr>
          <p:cNvPr id="44042" name="Rectangle 11"/>
          <p:cNvSpPr>
            <a:spLocks noChangeArrowheads="1"/>
          </p:cNvSpPr>
          <p:nvPr/>
        </p:nvSpPr>
        <p:spPr bwMode="auto">
          <a:xfrm>
            <a:off x="171450" y="262572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4</a:t>
            </a:r>
          </a:p>
        </p:txBody>
      </p:sp>
      <p:sp>
        <p:nvSpPr>
          <p:cNvPr id="44043" name="Rectangle 12"/>
          <p:cNvSpPr>
            <a:spLocks noChangeArrowheads="1"/>
          </p:cNvSpPr>
          <p:nvPr/>
        </p:nvSpPr>
        <p:spPr bwMode="auto">
          <a:xfrm>
            <a:off x="374650" y="2625725"/>
            <a:ext cx="1196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a:t>
            </a:r>
          </a:p>
        </p:txBody>
      </p:sp>
      <p:sp>
        <p:nvSpPr>
          <p:cNvPr id="44044" name="Rectangle 13"/>
          <p:cNvSpPr>
            <a:spLocks noChangeArrowheads="1"/>
          </p:cNvSpPr>
          <p:nvPr/>
        </p:nvSpPr>
        <p:spPr bwMode="auto">
          <a:xfrm>
            <a:off x="1368425" y="2625725"/>
            <a:ext cx="71437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Seuil critique du transport de l'O2                 </a:t>
            </a:r>
            <a:r>
              <a:rPr lang="fr-FR" altLang="fr-FR" sz="1800" i="1">
                <a:solidFill>
                  <a:srgbClr val="FFC000"/>
                </a:solidFill>
              </a:rPr>
              <a:t>van Woerkens, 1991</a:t>
            </a:r>
          </a:p>
        </p:txBody>
      </p:sp>
      <p:sp>
        <p:nvSpPr>
          <p:cNvPr id="44045" name="Rectangle 14"/>
          <p:cNvSpPr>
            <a:spLocks noChangeArrowheads="1"/>
          </p:cNvSpPr>
          <p:nvPr/>
        </p:nvSpPr>
        <p:spPr bwMode="auto">
          <a:xfrm>
            <a:off x="171450" y="2854325"/>
            <a:ext cx="5349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chez un patient (décédé à 1,6 g/dl)</a:t>
            </a:r>
          </a:p>
        </p:txBody>
      </p:sp>
      <p:sp>
        <p:nvSpPr>
          <p:cNvPr id="44046" name="Rectangle 15"/>
          <p:cNvSpPr>
            <a:spLocks noChangeArrowheads="1"/>
          </p:cNvSpPr>
          <p:nvPr/>
        </p:nvSpPr>
        <p:spPr bwMode="auto">
          <a:xfrm>
            <a:off x="171450" y="331152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5</a:t>
            </a:r>
          </a:p>
        </p:txBody>
      </p:sp>
      <p:sp>
        <p:nvSpPr>
          <p:cNvPr id="44047" name="Rectangle 16"/>
          <p:cNvSpPr>
            <a:spLocks noChangeArrowheads="1"/>
          </p:cNvSpPr>
          <p:nvPr/>
        </p:nvSpPr>
        <p:spPr bwMode="auto">
          <a:xfrm>
            <a:off x="374650" y="3311525"/>
            <a:ext cx="52387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dirty="0">
                <a:solidFill>
                  <a:srgbClr val="FFC000"/>
                </a:solidFill>
              </a:rPr>
              <a:t>                    Seuil </a:t>
            </a:r>
            <a:r>
              <a:rPr lang="fr-FR" altLang="fr-FR" sz="1800" b="1" dirty="0" err="1">
                <a:solidFill>
                  <a:srgbClr val="FFC000"/>
                </a:solidFill>
              </a:rPr>
              <a:t>peranesthésique</a:t>
            </a:r>
            <a:r>
              <a:rPr lang="fr-FR" altLang="fr-FR" sz="1800" b="1" dirty="0">
                <a:solidFill>
                  <a:srgbClr val="FFC000"/>
                </a:solidFill>
              </a:rPr>
              <a:t> d'apparition</a:t>
            </a:r>
          </a:p>
        </p:txBody>
      </p:sp>
      <p:sp>
        <p:nvSpPr>
          <p:cNvPr id="44048" name="Rectangle 17"/>
          <p:cNvSpPr>
            <a:spLocks noChangeArrowheads="1"/>
          </p:cNvSpPr>
          <p:nvPr/>
        </p:nvSpPr>
        <p:spPr bwMode="auto">
          <a:xfrm>
            <a:off x="171450" y="3540125"/>
            <a:ext cx="78549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d'anomalies du segment ST chez des         </a:t>
            </a:r>
            <a:r>
              <a:rPr lang="fr-FR" altLang="fr-FR" sz="1800" i="1">
                <a:solidFill>
                  <a:srgbClr val="FFC000"/>
                </a:solidFill>
              </a:rPr>
              <a:t>Singbartl, 1992</a:t>
            </a:r>
          </a:p>
        </p:txBody>
      </p:sp>
      <p:sp>
        <p:nvSpPr>
          <p:cNvPr id="44049" name="Rectangle 18"/>
          <p:cNvSpPr>
            <a:spLocks noChangeArrowheads="1"/>
          </p:cNvSpPr>
          <p:nvPr/>
        </p:nvSpPr>
        <p:spPr bwMode="auto">
          <a:xfrm>
            <a:off x="171450" y="3768725"/>
            <a:ext cx="357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sujets ASA I ou II</a:t>
            </a:r>
          </a:p>
        </p:txBody>
      </p:sp>
      <p:sp>
        <p:nvSpPr>
          <p:cNvPr id="44050" name="Rectangle 19"/>
          <p:cNvSpPr>
            <a:spLocks noChangeArrowheads="1"/>
          </p:cNvSpPr>
          <p:nvPr/>
        </p:nvSpPr>
        <p:spPr bwMode="auto">
          <a:xfrm>
            <a:off x="171450" y="422592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5</a:t>
            </a:r>
          </a:p>
        </p:txBody>
      </p:sp>
      <p:sp>
        <p:nvSpPr>
          <p:cNvPr id="44051" name="Rectangle 20"/>
          <p:cNvSpPr>
            <a:spLocks noChangeArrowheads="1"/>
          </p:cNvSpPr>
          <p:nvPr/>
        </p:nvSpPr>
        <p:spPr bwMode="auto">
          <a:xfrm>
            <a:off x="374650" y="4225925"/>
            <a:ext cx="53752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Seuil périopératoire de surmortalité</a:t>
            </a:r>
          </a:p>
        </p:txBody>
      </p:sp>
      <p:sp>
        <p:nvSpPr>
          <p:cNvPr id="44052" name="Rectangle 21"/>
          <p:cNvSpPr>
            <a:spLocks noChangeArrowheads="1"/>
          </p:cNvSpPr>
          <p:nvPr/>
        </p:nvSpPr>
        <p:spPr bwMode="auto">
          <a:xfrm>
            <a:off x="171450" y="4454525"/>
            <a:ext cx="8067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                        chez les témoins de Jéhovah non cardiaques     </a:t>
            </a:r>
            <a:r>
              <a:rPr lang="fr-FR" altLang="fr-FR" sz="1800" i="1">
                <a:solidFill>
                  <a:srgbClr val="FFC000"/>
                </a:solidFill>
              </a:rPr>
              <a:t>Viele, 1994</a:t>
            </a:r>
          </a:p>
        </p:txBody>
      </p:sp>
      <p:sp>
        <p:nvSpPr>
          <p:cNvPr id="44053" name="Rectangle 22"/>
          <p:cNvSpPr>
            <a:spLocks noChangeArrowheads="1"/>
          </p:cNvSpPr>
          <p:nvPr/>
        </p:nvSpPr>
        <p:spPr bwMode="auto">
          <a:xfrm>
            <a:off x="1743075" y="4683125"/>
            <a:ext cx="411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dirty="0">
                <a:solidFill>
                  <a:srgbClr val="FFC000"/>
                </a:solidFill>
              </a:rPr>
              <a:t>dans la littérature récente 1970-1993</a:t>
            </a:r>
          </a:p>
        </p:txBody>
      </p:sp>
      <p:grpSp>
        <p:nvGrpSpPr>
          <p:cNvPr id="44054" name="Group 23"/>
          <p:cNvGrpSpPr>
            <a:grpSpLocks/>
          </p:cNvGrpSpPr>
          <p:nvPr/>
        </p:nvGrpSpPr>
        <p:grpSpPr bwMode="auto">
          <a:xfrm>
            <a:off x="171450" y="5140325"/>
            <a:ext cx="8632825" cy="592138"/>
            <a:chOff x="419" y="3238"/>
            <a:chExt cx="6117" cy="373"/>
          </a:xfrm>
        </p:grpSpPr>
        <p:sp>
          <p:nvSpPr>
            <p:cNvPr id="44064" name="Rectangle 24"/>
            <p:cNvSpPr>
              <a:spLocks noChangeArrowheads="1"/>
            </p:cNvSpPr>
            <p:nvPr/>
          </p:nvSpPr>
          <p:spPr bwMode="auto">
            <a:xfrm>
              <a:off x="419" y="3238"/>
              <a:ext cx="91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CCC"/>
                  </a:solidFill>
                </a:rPr>
                <a:t>(≈ 6)      20</a:t>
              </a:r>
            </a:p>
          </p:txBody>
        </p:sp>
        <p:sp>
          <p:nvSpPr>
            <p:cNvPr id="44065" name="Rectangle 25"/>
            <p:cNvSpPr>
              <a:spLocks noChangeArrowheads="1"/>
            </p:cNvSpPr>
            <p:nvPr/>
          </p:nvSpPr>
          <p:spPr bwMode="auto">
            <a:xfrm>
              <a:off x="1179" y="3238"/>
              <a:ext cx="535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AFD00"/>
                  </a:solidFill>
                </a:rPr>
                <a:t>       Seuil à partir duquel la mortalité diminue      </a:t>
              </a:r>
              <a:r>
                <a:rPr lang="fr-FR" altLang="fr-FR" sz="1800" i="1">
                  <a:solidFill>
                    <a:srgbClr val="FAFD00"/>
                  </a:solidFill>
                </a:rPr>
                <a:t>Harrison, 1985, 1988</a:t>
              </a:r>
            </a:p>
          </p:txBody>
        </p:sp>
        <p:sp>
          <p:nvSpPr>
            <p:cNvPr id="44066" name="Rectangle 26"/>
            <p:cNvSpPr>
              <a:spLocks noChangeArrowheads="1"/>
            </p:cNvSpPr>
            <p:nvPr/>
          </p:nvSpPr>
          <p:spPr bwMode="auto">
            <a:xfrm>
              <a:off x="419" y="3382"/>
              <a:ext cx="308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AFD00"/>
                  </a:solidFill>
                </a:rPr>
                <a:t>                        par transfusion (Nigeria)</a:t>
              </a:r>
            </a:p>
          </p:txBody>
        </p:sp>
      </p:grpSp>
      <p:grpSp>
        <p:nvGrpSpPr>
          <p:cNvPr id="44055" name="Group 27"/>
          <p:cNvGrpSpPr>
            <a:grpSpLocks/>
          </p:cNvGrpSpPr>
          <p:nvPr/>
        </p:nvGrpSpPr>
        <p:grpSpPr bwMode="auto">
          <a:xfrm>
            <a:off x="171450" y="5902325"/>
            <a:ext cx="8334375" cy="820738"/>
            <a:chOff x="419" y="3718"/>
            <a:chExt cx="5907" cy="517"/>
          </a:xfrm>
        </p:grpSpPr>
        <p:sp>
          <p:nvSpPr>
            <p:cNvPr id="44060" name="Rectangle 28"/>
            <p:cNvSpPr>
              <a:spLocks noChangeArrowheads="1"/>
            </p:cNvSpPr>
            <p:nvPr/>
          </p:nvSpPr>
          <p:spPr bwMode="auto">
            <a:xfrm>
              <a:off x="419" y="3718"/>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CCC"/>
                  </a:solidFill>
                </a:rPr>
                <a:t>8</a:t>
              </a:r>
            </a:p>
          </p:txBody>
        </p:sp>
        <p:sp>
          <p:nvSpPr>
            <p:cNvPr id="44061" name="Rectangle 29"/>
            <p:cNvSpPr>
              <a:spLocks noChangeArrowheads="1"/>
            </p:cNvSpPr>
            <p:nvPr/>
          </p:nvSpPr>
          <p:spPr bwMode="auto">
            <a:xfrm>
              <a:off x="563" y="3718"/>
              <a:ext cx="576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AFD00"/>
                  </a:solidFill>
                </a:rPr>
                <a:t>                    Taux préopératoire à partir duquel apparaît          </a:t>
              </a:r>
              <a:r>
                <a:rPr lang="fr-FR" altLang="fr-FR" sz="1800" i="1">
                  <a:solidFill>
                    <a:srgbClr val="FAFD00"/>
                  </a:solidFill>
                </a:rPr>
                <a:t>Carson, 1988</a:t>
              </a:r>
            </a:p>
          </p:txBody>
        </p:sp>
        <p:sp>
          <p:nvSpPr>
            <p:cNvPr id="44062" name="Rectangle 30"/>
            <p:cNvSpPr>
              <a:spLocks noChangeArrowheads="1"/>
            </p:cNvSpPr>
            <p:nvPr/>
          </p:nvSpPr>
          <p:spPr bwMode="auto">
            <a:xfrm>
              <a:off x="1379" y="3862"/>
              <a:ext cx="367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AFD00"/>
                  </a:solidFill>
                </a:rPr>
                <a:t>une surmortalité chez les témoins de Jéhovah</a:t>
              </a:r>
            </a:p>
          </p:txBody>
        </p:sp>
        <p:sp>
          <p:nvSpPr>
            <p:cNvPr id="44063" name="Rectangle 31"/>
            <p:cNvSpPr>
              <a:spLocks noChangeArrowheads="1"/>
            </p:cNvSpPr>
            <p:nvPr/>
          </p:nvSpPr>
          <p:spPr bwMode="auto">
            <a:xfrm>
              <a:off x="1379" y="4006"/>
              <a:ext cx="263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AFD00"/>
                  </a:solidFill>
                </a:rPr>
                <a:t>si le saignement dépasse 500 ml</a:t>
              </a:r>
            </a:p>
          </p:txBody>
        </p:sp>
      </p:grpSp>
      <p:sp>
        <p:nvSpPr>
          <p:cNvPr id="44056" name="Line 32"/>
          <p:cNvSpPr>
            <a:spLocks noChangeShapeType="1"/>
          </p:cNvSpPr>
          <p:nvPr/>
        </p:nvSpPr>
        <p:spPr bwMode="auto">
          <a:xfrm>
            <a:off x="139700" y="1644650"/>
            <a:ext cx="8297863"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wrap="none" anchor="ctr"/>
          <a:lstStyle/>
          <a:p>
            <a:endParaRPr lang="fr-CA">
              <a:solidFill>
                <a:srgbClr val="FFC000"/>
              </a:solidFill>
            </a:endParaRPr>
          </a:p>
        </p:txBody>
      </p:sp>
      <p:sp>
        <p:nvSpPr>
          <p:cNvPr id="44057" name="Line 33"/>
          <p:cNvSpPr>
            <a:spLocks noChangeShapeType="1"/>
          </p:cNvSpPr>
          <p:nvPr/>
        </p:nvSpPr>
        <p:spPr bwMode="auto">
          <a:xfrm>
            <a:off x="0" y="1066800"/>
            <a:ext cx="9144000" cy="0"/>
          </a:xfrm>
          <a:prstGeom prst="line">
            <a:avLst/>
          </a:prstGeom>
          <a:noFill/>
          <a:ln w="127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44058" name="Rectangle 34"/>
          <p:cNvSpPr>
            <a:spLocks noChangeArrowheads="1"/>
          </p:cNvSpPr>
          <p:nvPr/>
        </p:nvSpPr>
        <p:spPr bwMode="auto">
          <a:xfrm>
            <a:off x="2514600" y="1219200"/>
            <a:ext cx="5338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rgbClr val="FFC000"/>
                </a:solidFill>
              </a:rPr>
              <a:t>Donnée                                               Référence</a:t>
            </a:r>
          </a:p>
        </p:txBody>
      </p:sp>
      <p:sp>
        <p:nvSpPr>
          <p:cNvPr id="44059" name="Rectangle 35"/>
          <p:cNvSpPr>
            <a:spLocks noChangeArrowheads="1"/>
          </p:cNvSpPr>
          <p:nvPr/>
        </p:nvSpPr>
        <p:spPr bwMode="auto">
          <a:xfrm>
            <a:off x="2438400" y="609600"/>
            <a:ext cx="4300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2800" b="1"/>
              <a:t>données de la littérature</a:t>
            </a:r>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4788"/>
            <a:ext cx="50292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Culot globulaire</a:t>
            </a:r>
            <a:endParaRPr lang="fr-FR" dirty="0"/>
          </a:p>
        </p:txBody>
      </p:sp>
      <p:sp>
        <p:nvSpPr>
          <p:cNvPr id="46082" name="Content Placeholder 2"/>
          <p:cNvSpPr>
            <a:spLocks noGrp="1"/>
          </p:cNvSpPr>
          <p:nvPr>
            <p:ph idx="1"/>
          </p:nvPr>
        </p:nvSpPr>
        <p:spPr>
          <a:xfrm>
            <a:off x="822325" y="1100138"/>
            <a:ext cx="7521575" cy="3625006"/>
          </a:xfrm>
        </p:spPr>
        <p:txBody>
          <a:bodyPr/>
          <a:lstStyle/>
          <a:p>
            <a:endParaRPr lang="fr-CA" altLang="fr-FR" dirty="0" smtClean="0">
              <a:ea typeface="ＭＳ Ｐゴシック" pitchFamily="34" charset="-128"/>
            </a:endParaRPr>
          </a:p>
          <a:p>
            <a:pPr marL="0" indent="0" algn="just"/>
            <a:r>
              <a:rPr lang="fr-CA" altLang="fr-FR" dirty="0" smtClean="0">
                <a:ea typeface="ＭＳ Ｐゴシック" pitchFamily="34" charset="-128"/>
              </a:rPr>
              <a:t>La compatibilité des globules rouges doit être établie avant la transfusion du culot globulaire, à moins que la vie du patient ne soit en danger ou que le sang soit destiné à un nourrisson de moins de quatre mois et que les épreuves exécutées chez la mère (ou le nouveau-né) </a:t>
            </a:r>
            <a:r>
              <a:rPr lang="fr-CA" altLang="fr-FR" dirty="0" smtClean="0">
                <a:ea typeface="ＭＳ Ｐゴシック" pitchFamily="34" charset="-128"/>
              </a:rPr>
              <a:t>n</a:t>
            </a:r>
            <a:r>
              <a:rPr lang="fr-CA" altLang="ja-JP" dirty="0">
                <a:ea typeface="ＭＳ Ｐゴシック" pitchFamily="34" charset="-128"/>
              </a:rPr>
              <a:t>’aient </a:t>
            </a:r>
            <a:r>
              <a:rPr lang="fr-CA" altLang="ja-JP" dirty="0" smtClean="0">
                <a:ea typeface="ＭＳ Ｐゴシック" pitchFamily="34" charset="-128"/>
              </a:rPr>
              <a:t>révélé </a:t>
            </a:r>
            <a:r>
              <a:rPr lang="fr-CA" altLang="ja-JP" dirty="0">
                <a:ea typeface="ＭＳ Ｐゴシック" pitchFamily="34" charset="-128"/>
              </a:rPr>
              <a:t>l’absence d’anticorps </a:t>
            </a:r>
            <a:r>
              <a:rPr lang="fr-CA" altLang="ja-JP" dirty="0" smtClean="0">
                <a:ea typeface="ＭＳ Ｐゴシック" pitchFamily="34" charset="-128"/>
              </a:rPr>
              <a:t>anti-érythrocytaires </a:t>
            </a:r>
            <a:r>
              <a:rPr lang="fr-CA" altLang="ja-JP" dirty="0" err="1" smtClean="0">
                <a:ea typeface="ＭＳ Ｐゴシック" pitchFamily="34" charset="-128"/>
              </a:rPr>
              <a:t>clinique-ment</a:t>
            </a:r>
            <a:r>
              <a:rPr lang="fr-CA" altLang="ja-JP" dirty="0" smtClean="0">
                <a:ea typeface="ＭＳ Ｐゴシック" pitchFamily="34" charset="-128"/>
              </a:rPr>
              <a:t> </a:t>
            </a:r>
            <a:r>
              <a:rPr lang="fr-CA" altLang="ja-JP" dirty="0" smtClean="0">
                <a:ea typeface="ＭＳ Ｐゴシック" pitchFamily="34" charset="-128"/>
              </a:rPr>
              <a:t>significatifs. Les patients doivent recevoir des globules rouges </a:t>
            </a:r>
            <a:r>
              <a:rPr lang="fr-CA" altLang="ja-JP" dirty="0" err="1" smtClean="0">
                <a:ea typeface="ＭＳ Ｐゴシック" pitchFamily="34" charset="-128"/>
              </a:rPr>
              <a:t>isogroupes</a:t>
            </a:r>
            <a:r>
              <a:rPr lang="fr-CA" altLang="ja-JP" dirty="0" smtClean="0">
                <a:ea typeface="ＭＳ Ｐゴシック" pitchFamily="34" charset="-128"/>
              </a:rPr>
              <a:t> ou ABO </a:t>
            </a:r>
            <a:r>
              <a:rPr lang="fr-FR" altLang="ja-JP" dirty="0" smtClean="0">
                <a:ea typeface="ＭＳ Ｐゴシック" pitchFamily="34" charset="-128"/>
              </a:rPr>
              <a:t>compatibles.</a:t>
            </a:r>
          </a:p>
          <a:p>
            <a:pPr marL="0" indent="0" algn="just"/>
            <a:endParaRPr lang="fr-FR" altLang="fr-FR" dirty="0" smtClean="0">
              <a:ea typeface="ＭＳ Ｐゴシック" pitchFamily="34" charset="-128"/>
            </a:endParaRPr>
          </a:p>
          <a:p>
            <a:pPr marL="0" indent="0" algn="just"/>
            <a:r>
              <a:rPr lang="fr-FR" altLang="fr-FR" dirty="0" smtClean="0">
                <a:ea typeface="ＭＳ Ｐゴシック" pitchFamily="34" charset="-128"/>
              </a:rPr>
              <a:t>Il </a:t>
            </a:r>
            <a:r>
              <a:rPr lang="fr-CA" altLang="fr-FR" dirty="0" smtClean="0">
                <a:ea typeface="ＭＳ Ｐゴシック" pitchFamily="34" charset="-128"/>
              </a:rPr>
              <a:t>faut éviter de transfuser des unités de culot globulaire Rh positif à un enfant Rh négatif ou à une femme en âge de procréer.</a:t>
            </a:r>
            <a:endParaRPr lang="fr-FR" altLang="fr-FR" dirty="0" smtClean="0">
              <a:ea typeface="ＭＳ Ｐゴシック" pitchFamily="34" charset="-128"/>
            </a:endParaRPr>
          </a:p>
          <a:p>
            <a:pPr marL="0" indent="0"/>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20713"/>
            <a:ext cx="8675688"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4" descr="http://vinsurvin.20minutes-blogs.fr/images/medium_sa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708920"/>
            <a:ext cx="3105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Culot globulaire</a:t>
            </a:r>
            <a:endParaRPr lang="fr-FR" dirty="0"/>
          </a:p>
        </p:txBody>
      </p:sp>
      <p:sp>
        <p:nvSpPr>
          <p:cNvPr id="48130" name="Content Placeholder 2"/>
          <p:cNvSpPr>
            <a:spLocks noGrp="1"/>
          </p:cNvSpPr>
          <p:nvPr>
            <p:ph idx="1"/>
          </p:nvPr>
        </p:nvSpPr>
        <p:spPr>
          <a:xfrm>
            <a:off x="822325" y="1100138"/>
            <a:ext cx="7521575" cy="4632325"/>
          </a:xfrm>
        </p:spPr>
        <p:txBody>
          <a:bodyPr/>
          <a:lstStyle/>
          <a:p>
            <a:pPr marL="0" indent="0" algn="just"/>
            <a:r>
              <a:rPr lang="fr-CA" altLang="fr-FR" dirty="0" smtClean="0">
                <a:ea typeface="ＭＳ Ｐゴシック" pitchFamily="34" charset="-128"/>
              </a:rPr>
              <a:t>Normalement, une unité de culot globulaire accroît la concentration </a:t>
            </a:r>
            <a:r>
              <a:rPr lang="fr-CA" altLang="fr-FR" dirty="0" smtClean="0">
                <a:ea typeface="ＭＳ Ｐゴシック" pitchFamily="34" charset="-128"/>
              </a:rPr>
              <a:t>d</a:t>
            </a:r>
            <a:r>
              <a:rPr lang="fr-CA" altLang="ja-JP" dirty="0">
                <a:ea typeface="ＭＳ Ｐゴシック" pitchFamily="34" charset="-128"/>
              </a:rPr>
              <a:t>’hémoglobine d’environ </a:t>
            </a:r>
            <a:r>
              <a:rPr lang="fr-CA" altLang="ja-JP" dirty="0" smtClean="0">
                <a:ea typeface="ＭＳ Ｐゴシック" pitchFamily="34" charset="-128"/>
              </a:rPr>
              <a:t>10 g/l chez un adulte moyen. </a:t>
            </a:r>
          </a:p>
          <a:p>
            <a:pPr marL="0" indent="0" algn="just"/>
            <a:endParaRPr lang="fr-CA" altLang="fr-FR" dirty="0" smtClean="0">
              <a:ea typeface="ＭＳ Ｐゴシック" pitchFamily="34" charset="-128"/>
            </a:endParaRPr>
          </a:p>
          <a:p>
            <a:pPr marL="0" indent="0" algn="just"/>
            <a:r>
              <a:rPr lang="fr-CA" altLang="fr-FR" dirty="0" smtClean="0">
                <a:ea typeface="ＭＳ Ｐゴシック" pitchFamily="34" charset="-128"/>
              </a:rPr>
              <a:t>Le débit de perfusion ne doit pas dépasser 2 ml/min (ou moins dans le cas des enfants et des nouveau-nés) pendant les 15 premières minutes de la transfusion, à moins que </a:t>
            </a:r>
            <a:r>
              <a:rPr lang="fr-CA" altLang="fr-FR" dirty="0" smtClean="0">
                <a:ea typeface="ＭＳ Ｐゴシック" pitchFamily="34" charset="-128"/>
              </a:rPr>
              <a:t>l</a:t>
            </a:r>
            <a:r>
              <a:rPr lang="fr-CA" altLang="ja-JP" dirty="0">
                <a:ea typeface="ＭＳ Ｐゴシック" pitchFamily="34" charset="-128"/>
              </a:rPr>
              <a:t>’état </a:t>
            </a:r>
            <a:r>
              <a:rPr lang="fr-CA" altLang="ja-JP" dirty="0" smtClean="0">
                <a:ea typeface="ＭＳ Ｐゴシック" pitchFamily="34" charset="-128"/>
              </a:rPr>
              <a:t>du patient ne commande</a:t>
            </a:r>
            <a:r>
              <a:rPr lang="fr-FR" altLang="ja-JP" dirty="0" smtClean="0">
                <a:ea typeface="ＭＳ Ｐゴシック" pitchFamily="34" charset="-128"/>
              </a:rPr>
              <a:t>une perfusion plus rapide.</a:t>
            </a:r>
          </a:p>
          <a:p>
            <a:pPr marL="0" indent="0" algn="just"/>
            <a:endParaRPr lang="fr-FR" altLang="fr-FR" dirty="0" smtClean="0">
              <a:ea typeface="ＭＳ Ｐゴシック" pitchFamily="34" charset="-128"/>
            </a:endParaRPr>
          </a:p>
          <a:p>
            <a:pPr marL="0" indent="0" algn="just"/>
            <a:r>
              <a:rPr lang="fr-CA" altLang="fr-FR" dirty="0" smtClean="0">
                <a:ea typeface="ＭＳ Ｐゴシック" pitchFamily="34" charset="-128"/>
              </a:rPr>
              <a:t>Chez la plupart des patients adultes, une unité de culot globulaire peut être transfusée sur une période de deux heures. La transfusion ne doit pas durer plus de quatre heures en raison du risque de prolifération bactérienne dans le composant sanguin à la température ambiante. Si le patient ne peut tolérer un débit de perfusion assez élevé pour recevoir une unité complète en quatre heures, il faut </a:t>
            </a:r>
            <a:r>
              <a:rPr lang="fr-FR" altLang="fr-FR" dirty="0" smtClean="0">
                <a:ea typeface="ＭＳ Ｐゴシック" pitchFamily="34" charset="-128"/>
              </a:rPr>
              <a:t>administrer une unité partielle.</a:t>
            </a:r>
          </a:p>
        </p:txBody>
      </p:sp>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p:txBody>
          <a:bodyPr wrap="square" numCol="1" anchorCtr="0" compatLnSpc="1">
            <a:prstTxWarp prst="textNoShape">
              <a:avLst/>
            </a:prstTxWarp>
          </a:bodyPr>
          <a:lstStyle/>
          <a:p>
            <a:r>
              <a:rPr lang="fr-CA" altLang="fr-FR" i="1" cap="none" smtClean="0">
                <a:ea typeface="ＭＳ Ｐゴシック" pitchFamily="34" charset="-128"/>
              </a:rPr>
              <a:t>LES RISQUES ASSOCIÉS AUX TRANSFUSIONS</a:t>
            </a:r>
            <a:br>
              <a:rPr lang="fr-CA" altLang="fr-FR" i="1" cap="none" smtClean="0">
                <a:ea typeface="ＭＳ Ｐゴシック" pitchFamily="34" charset="-128"/>
              </a:rPr>
            </a:br>
            <a:endParaRPr lang="fr-FR" altLang="fr-FR" cap="none" smtClean="0">
              <a:ea typeface="ＭＳ Ｐゴシック" pitchFamily="34" charset="-128"/>
            </a:endParaRPr>
          </a:p>
        </p:txBody>
      </p:sp>
      <p:sp>
        <p:nvSpPr>
          <p:cNvPr id="49154" name="Content Placeholder 2"/>
          <p:cNvSpPr>
            <a:spLocks noGrp="1"/>
          </p:cNvSpPr>
          <p:nvPr>
            <p:ph idx="1"/>
          </p:nvPr>
        </p:nvSpPr>
        <p:spPr/>
        <p:txBody>
          <a:bodyPr/>
          <a:lstStyle/>
          <a:p>
            <a:r>
              <a:rPr lang="fr-CA" altLang="fr-FR" dirty="0" smtClean="0">
                <a:ea typeface="ＭＳ Ｐゴシック" pitchFamily="34" charset="-128"/>
              </a:rPr>
              <a:t>On peut séparer les risques associés aux </a:t>
            </a:r>
            <a:r>
              <a:rPr lang="fr-CA" altLang="fr-FR" dirty="0" smtClean="0">
                <a:ea typeface="ＭＳ Ｐゴシック" pitchFamily="34" charset="-128"/>
              </a:rPr>
              <a:t>transfusions </a:t>
            </a:r>
            <a:r>
              <a:rPr lang="fr-FR" altLang="fr-FR" dirty="0" smtClean="0">
                <a:ea typeface="ＭＳ Ｐゴシック" pitchFamily="34" charset="-128"/>
              </a:rPr>
              <a:t>en </a:t>
            </a:r>
            <a:r>
              <a:rPr lang="fr-FR" altLang="fr-FR" dirty="0" smtClean="0">
                <a:ea typeface="ＭＳ Ｐゴシック" pitchFamily="34" charset="-128"/>
              </a:rPr>
              <a:t>cinq classes </a:t>
            </a:r>
            <a:r>
              <a:rPr lang="fr-FR" altLang="fr-FR" dirty="0" smtClean="0">
                <a:ea typeface="ＭＳ Ｐゴシック" pitchFamily="34" charset="-128"/>
              </a:rPr>
              <a:t>:</a:t>
            </a:r>
          </a:p>
          <a:p>
            <a:endParaRPr lang="fr-FR" altLang="fr-FR" dirty="0" smtClean="0">
              <a:ea typeface="ＭＳ Ｐゴシック" pitchFamily="34" charset="-128"/>
            </a:endParaRPr>
          </a:p>
          <a:p>
            <a:r>
              <a:rPr lang="fr-FR" altLang="fr-FR" dirty="0" smtClean="0">
                <a:ea typeface="ＭＳ Ｐゴシック" pitchFamily="34" charset="-128"/>
              </a:rPr>
              <a:t>1. erreurs </a:t>
            </a:r>
            <a:r>
              <a:rPr lang="fr-FR" altLang="fr-FR" dirty="0" smtClean="0">
                <a:ea typeface="ＭＳ Ｐゴシック" pitchFamily="34" charset="-128"/>
              </a:rPr>
              <a:t>administratives;</a:t>
            </a:r>
            <a:endParaRPr lang="fr-FR" altLang="fr-FR" dirty="0" smtClean="0">
              <a:ea typeface="ＭＳ Ｐゴシック" pitchFamily="34" charset="-128"/>
            </a:endParaRPr>
          </a:p>
          <a:p>
            <a:r>
              <a:rPr lang="fr-CA" altLang="fr-FR" dirty="0" smtClean="0">
                <a:ea typeface="ＭＳ Ｐゴシック" pitchFamily="34" charset="-128"/>
              </a:rPr>
              <a:t>2. réactions transfusionnelles hémolytiques et </a:t>
            </a:r>
            <a:r>
              <a:rPr lang="fr-CA" altLang="fr-FR" dirty="0" smtClean="0">
                <a:ea typeface="ＭＳ Ｐゴシック" pitchFamily="34" charset="-128"/>
              </a:rPr>
              <a:t>allergiques;</a:t>
            </a:r>
            <a:endParaRPr lang="fr-FR" altLang="fr-FR" dirty="0" smtClean="0">
              <a:ea typeface="ＭＳ Ｐゴシック" pitchFamily="34" charset="-128"/>
            </a:endParaRPr>
          </a:p>
          <a:p>
            <a:r>
              <a:rPr lang="fr-FR" altLang="fr-FR" dirty="0" smtClean="0">
                <a:ea typeface="ＭＳ Ｐゴシック" pitchFamily="34" charset="-128"/>
              </a:rPr>
              <a:t>3. complications </a:t>
            </a:r>
            <a:r>
              <a:rPr lang="fr-FR" altLang="fr-FR" dirty="0" smtClean="0">
                <a:ea typeface="ＭＳ Ｐゴシック" pitchFamily="34" charset="-128"/>
              </a:rPr>
              <a:t>infectieuses;</a:t>
            </a:r>
            <a:endParaRPr lang="fr-FR" altLang="fr-FR" dirty="0" smtClean="0">
              <a:ea typeface="ＭＳ Ｐゴシック" pitchFamily="34" charset="-128"/>
            </a:endParaRPr>
          </a:p>
          <a:p>
            <a:r>
              <a:rPr lang="fr-CA" altLang="fr-FR" dirty="0" smtClean="0">
                <a:ea typeface="ＭＳ Ｐゴシック" pitchFamily="34" charset="-128"/>
              </a:rPr>
              <a:t>4. syndrome respiratoire aigu post-transfusionnel </a:t>
            </a:r>
            <a:r>
              <a:rPr lang="fr-FR" altLang="fr-FR" dirty="0" smtClean="0">
                <a:ea typeface="ＭＳ Ｐゴシック" pitchFamily="34" charset="-128"/>
              </a:rPr>
              <a:t>(TRALI</a:t>
            </a:r>
            <a:r>
              <a:rPr lang="fr-FR" altLang="fr-FR" dirty="0" smtClean="0">
                <a:ea typeface="ＭＳ Ｐゴシック" pitchFamily="34" charset="-128"/>
              </a:rPr>
              <a:t>);</a:t>
            </a:r>
            <a:endParaRPr lang="fr-FR" altLang="fr-FR" dirty="0" smtClean="0">
              <a:ea typeface="ＭＳ Ｐゴシック" pitchFamily="34" charset="-128"/>
            </a:endParaRPr>
          </a:p>
          <a:p>
            <a:r>
              <a:rPr lang="fr-FR" altLang="fr-FR" dirty="0" smtClean="0">
                <a:ea typeface="ＭＳ Ｐゴシック" pitchFamily="34" charset="-128"/>
              </a:rPr>
              <a:t>5. problèmes d’</a:t>
            </a:r>
            <a:r>
              <a:rPr lang="fr-FR" altLang="fr-FR" dirty="0" err="1" smtClean="0">
                <a:ea typeface="ＭＳ Ｐゴシック" pitchFamily="34" charset="-128"/>
              </a:rPr>
              <a:t>immunomodulation</a:t>
            </a:r>
            <a:r>
              <a:rPr lang="fr-FR" altLang="fr-FR" dirty="0" smtClean="0">
                <a:ea typeface="ＭＳ Ｐゴシック" pitchFamily="34" charset="-128"/>
              </a:rPr>
              <a:t>.</a:t>
            </a:r>
          </a:p>
        </p:txBody>
      </p:sp>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0350"/>
            <a:ext cx="5214937" cy="64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437063"/>
            <a:ext cx="48514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36538"/>
            <a:ext cx="5472113"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8925"/>
            <a:ext cx="5113338"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123825"/>
            <a:ext cx="4829175"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80137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476250"/>
            <a:ext cx="73755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15888"/>
            <a:ext cx="421005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5888"/>
            <a:ext cx="4529138" cy="65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644900"/>
            <a:ext cx="7216775"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ChangeArrowheads="1"/>
          </p:cNvSpPr>
          <p:nvPr/>
        </p:nvSpPr>
        <p:spPr bwMode="auto">
          <a:xfrm>
            <a:off x="395288" y="196850"/>
            <a:ext cx="8208962"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r>
              <a:rPr lang="fr-CA" altLang="fr-FR" sz="1800" b="1" dirty="0"/>
              <a:t>Réaction du greffon contre l</a:t>
            </a:r>
            <a:r>
              <a:rPr lang="ja-JP" altLang="fr-CA" sz="1800" b="1" dirty="0"/>
              <a:t>’</a:t>
            </a:r>
            <a:r>
              <a:rPr lang="fr-CA" altLang="ja-JP" sz="1800" b="1" dirty="0"/>
              <a:t>hôte (RGCH) </a:t>
            </a:r>
            <a:r>
              <a:rPr lang="fr-CA" altLang="ja-JP" sz="1800" b="1" dirty="0" smtClean="0"/>
              <a:t>post-transfusionnelle</a:t>
            </a:r>
            <a:endParaRPr lang="fr-CA" altLang="ja-JP" sz="1800" dirty="0" smtClean="0"/>
          </a:p>
          <a:p>
            <a:pPr algn="just" eaLnBrk="1" hangingPunct="1"/>
            <a:endParaRPr lang="fr-CA" altLang="ja-JP" sz="1100" b="1" dirty="0"/>
          </a:p>
          <a:p>
            <a:pPr marL="285750" indent="-285750" algn="just" eaLnBrk="1" hangingPunct="1">
              <a:buFont typeface="Arial" panose="020B0604020202020204" pitchFamily="34" charset="0"/>
              <a:buChar char="•"/>
            </a:pPr>
            <a:r>
              <a:rPr lang="fr-FR" altLang="fr-FR" sz="1650" dirty="0" smtClean="0"/>
              <a:t>La </a:t>
            </a:r>
            <a:r>
              <a:rPr lang="fr-FR" altLang="fr-FR" sz="1650" dirty="0"/>
              <a:t>RGCH post-transfusionnelle survient </a:t>
            </a:r>
            <a:r>
              <a:rPr lang="fr-CA" altLang="fr-FR" sz="1650" dirty="0"/>
              <a:t>chez les patients immunodéprimés ou </a:t>
            </a:r>
            <a:r>
              <a:rPr lang="fr-FR" altLang="fr-FR" sz="1650" dirty="0"/>
              <a:t>chez les individus immunocompétents </a:t>
            </a:r>
            <a:r>
              <a:rPr lang="fr-CA" altLang="fr-FR" sz="1650" dirty="0"/>
              <a:t>qui reçoivent un produit cellulaire </a:t>
            </a:r>
            <a:r>
              <a:rPr lang="fr-CA" altLang="fr-FR" sz="1650" dirty="0" err="1"/>
              <a:t>haploidentique</a:t>
            </a:r>
            <a:r>
              <a:rPr lang="fr-CA" altLang="fr-FR" sz="1650" dirty="0"/>
              <a:t> (on estime que le risque de recevoir du sang haplo-identique en Amérique du Nord est de 1 sur 17 700 </a:t>
            </a:r>
            <a:r>
              <a:rPr lang="fr-FR" altLang="fr-FR" sz="1650" dirty="0"/>
              <a:t>à 39 000</a:t>
            </a:r>
            <a:r>
              <a:rPr lang="fr-FR" altLang="fr-FR" sz="1650" dirty="0" smtClean="0"/>
              <a:t>).</a:t>
            </a:r>
          </a:p>
          <a:p>
            <a:pPr marL="285750" indent="-285750" algn="just" eaLnBrk="1" hangingPunct="1">
              <a:buFont typeface="Arial" panose="020B0604020202020204" pitchFamily="34" charset="0"/>
              <a:buChar char="•"/>
            </a:pPr>
            <a:endParaRPr lang="fr-FR" altLang="fr-FR" sz="1100" dirty="0"/>
          </a:p>
          <a:p>
            <a:pPr marL="285750" indent="-285750" algn="just" eaLnBrk="1" hangingPunct="1">
              <a:buFont typeface="Arial" panose="020B0604020202020204" pitchFamily="34" charset="0"/>
              <a:buChar char="•"/>
            </a:pPr>
            <a:r>
              <a:rPr lang="fr-CA" altLang="fr-FR" sz="1650" dirty="0" err="1" smtClean="0"/>
              <a:t>Lorsqu</a:t>
            </a:r>
            <a:r>
              <a:rPr lang="ja-JP" altLang="fr-CA" sz="1650" dirty="0"/>
              <a:t>’</a:t>
            </a:r>
            <a:r>
              <a:rPr lang="fr-CA" altLang="ja-JP" sz="1650" dirty="0"/>
              <a:t>un donneur de sang est homozygote pour un locus HLA </a:t>
            </a:r>
            <a:r>
              <a:rPr lang="fr-FR" altLang="ja-JP" sz="1650" dirty="0"/>
              <a:t>(haplo-identique), le receveur </a:t>
            </a:r>
            <a:r>
              <a:rPr lang="fr-CA" altLang="ja-JP" sz="1650" dirty="0"/>
              <a:t>hétérozygote qui possède le même locus HLA et un locus HLA différent est à risque de RGCH si le sang de ce donneur lui est transfusé</a:t>
            </a:r>
            <a:r>
              <a:rPr lang="fr-CA" altLang="ja-JP" sz="1650" dirty="0" smtClean="0"/>
              <a:t>.</a:t>
            </a:r>
          </a:p>
          <a:p>
            <a:pPr marL="285750" indent="-285750" algn="just" eaLnBrk="1" hangingPunct="1">
              <a:buFont typeface="Arial" panose="020B0604020202020204" pitchFamily="34" charset="0"/>
              <a:buChar char="•"/>
            </a:pPr>
            <a:endParaRPr lang="fr-CA" altLang="ja-JP" sz="1100" dirty="0"/>
          </a:p>
          <a:p>
            <a:pPr marL="285750" indent="-285750" eaLnBrk="1" hangingPunct="1">
              <a:buFont typeface="Arial" panose="020B0604020202020204" pitchFamily="34" charset="0"/>
              <a:buChar char="•"/>
            </a:pPr>
            <a:r>
              <a:rPr lang="fr-CA" altLang="fr-FR" sz="1650" dirty="0" smtClean="0"/>
              <a:t>Ce </a:t>
            </a:r>
            <a:r>
              <a:rPr lang="fr-CA" altLang="fr-FR" sz="1650" dirty="0"/>
              <a:t>sont les lymphocytes du </a:t>
            </a:r>
            <a:r>
              <a:rPr lang="fr-FR" altLang="fr-FR" sz="1650" dirty="0"/>
              <a:t>donneur qui réagissent contre les déterminants cellulaires (HLA) </a:t>
            </a:r>
            <a:r>
              <a:rPr lang="fr-CA" altLang="fr-FR" sz="1650" dirty="0"/>
              <a:t>différents du receveur et causent </a:t>
            </a:r>
            <a:r>
              <a:rPr lang="fr-FR" altLang="fr-FR" sz="1650" dirty="0"/>
              <a:t>la RGCH.</a:t>
            </a:r>
            <a:r>
              <a:rPr lang="fr-CA" altLang="fr-FR" sz="1650" dirty="0"/>
              <a:t> Le taux de mortalité est supérieur à </a:t>
            </a:r>
            <a:r>
              <a:rPr lang="fr-FR" altLang="fr-FR" sz="1650" dirty="0"/>
              <a:t>90 % et le </a:t>
            </a:r>
            <a:r>
              <a:rPr lang="fr-FR" altLang="fr-FR" sz="1650" dirty="0" err="1"/>
              <a:t>Tx</a:t>
            </a:r>
            <a:r>
              <a:rPr lang="fr-FR" altLang="fr-FR" sz="1650" dirty="0"/>
              <a:t> inefficace…</a:t>
            </a:r>
          </a:p>
          <a:p>
            <a:pPr algn="just" eaLnBrk="1" hangingPunct="1"/>
            <a:endParaRPr lang="fr-FR" altLang="fr-FR" sz="1800" dirty="0"/>
          </a:p>
        </p:txBody>
      </p:sp>
    </p:spTree>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p:txBody>
          <a:bodyPr wrap="square" numCol="1" anchorCtr="0" compatLnSpc="1">
            <a:prstTxWarp prst="textNoShape">
              <a:avLst/>
            </a:prstTxWarp>
          </a:bodyPr>
          <a:lstStyle/>
          <a:p>
            <a:r>
              <a:rPr lang="fr-CA" altLang="fr-FR" cap="none" smtClean="0">
                <a:ea typeface="ＭＳ Ｐゴシック" pitchFamily="34" charset="-128"/>
              </a:rPr>
              <a:t>LES PHÉNOMÈNES D</a:t>
            </a:r>
            <a:r>
              <a:rPr lang="ja-JP" altLang="fr-CA" cap="none" smtClean="0">
                <a:ea typeface="ＭＳ Ｐゴシック" pitchFamily="34" charset="-128"/>
              </a:rPr>
              <a:t>’</a:t>
            </a:r>
            <a:r>
              <a:rPr lang="fr-CA" altLang="ja-JP" cap="none" smtClean="0">
                <a:ea typeface="ＭＳ Ｐゴシック" pitchFamily="34" charset="-128"/>
              </a:rPr>
              <a:t>IMMUNOMODULATION</a:t>
            </a:r>
            <a:endParaRPr lang="fr-FR" altLang="fr-FR" cap="none" smtClean="0">
              <a:ea typeface="ＭＳ Ｐゴシック" pitchFamily="34" charset="-128"/>
            </a:endParaRPr>
          </a:p>
        </p:txBody>
      </p:sp>
      <p:sp>
        <p:nvSpPr>
          <p:cNvPr id="58370" name="Content Placeholder 2"/>
          <p:cNvSpPr>
            <a:spLocks noGrp="1"/>
          </p:cNvSpPr>
          <p:nvPr>
            <p:ph idx="1"/>
          </p:nvPr>
        </p:nvSpPr>
        <p:spPr/>
        <p:txBody>
          <a:bodyPr/>
          <a:lstStyle/>
          <a:p>
            <a:pPr marL="0" indent="0" algn="just"/>
            <a:r>
              <a:rPr lang="fr-CA" altLang="fr-FR" dirty="0" smtClean="0">
                <a:ea typeface="ＭＳ Ｐゴシック" pitchFamily="34" charset="-128"/>
              </a:rPr>
              <a:t>Les phénomènes </a:t>
            </a:r>
            <a:r>
              <a:rPr lang="fr-CA" altLang="fr-FR" dirty="0" smtClean="0">
                <a:ea typeface="ＭＳ Ｐゴシック" pitchFamily="34" charset="-128"/>
              </a:rPr>
              <a:t>d</a:t>
            </a:r>
            <a:r>
              <a:rPr lang="fr-CA" altLang="ja-JP" dirty="0">
                <a:ea typeface="ＭＳ Ｐゴシック" pitchFamily="34" charset="-128"/>
              </a:rPr>
              <a:t>’</a:t>
            </a:r>
            <a:r>
              <a:rPr lang="fr-CA" altLang="ja-JP" dirty="0" err="1">
                <a:ea typeface="ＭＳ Ｐゴシック" pitchFamily="34" charset="-128"/>
              </a:rPr>
              <a:t>immunomodulation</a:t>
            </a:r>
            <a:r>
              <a:rPr lang="fr-CA" altLang="ja-JP" dirty="0">
                <a:ea typeface="ＭＳ Ｐゴシック" pitchFamily="34" charset="-128"/>
              </a:rPr>
              <a:t> </a:t>
            </a:r>
            <a:r>
              <a:rPr lang="fr-CA" altLang="ja-JP" dirty="0" smtClean="0">
                <a:ea typeface="ＭＳ Ｐゴシック" pitchFamily="34" charset="-128"/>
              </a:rPr>
              <a:t>suivant les transfusions sont connus de longue date, mais leur importance clinique est encore très difficile à évaluer.</a:t>
            </a:r>
          </a:p>
          <a:p>
            <a:pPr marL="0" indent="0" algn="just"/>
            <a:r>
              <a:rPr lang="fr-CA" altLang="fr-FR" dirty="0" smtClean="0">
                <a:ea typeface="ＭＳ Ｐゴシック" pitchFamily="34" charset="-128"/>
              </a:rPr>
              <a:t>Si plusieurs recherches en physiologie et sur des animaux ont révélé une diminution de </a:t>
            </a:r>
            <a:r>
              <a:rPr lang="fr-CA" altLang="fr-FR" dirty="0" smtClean="0">
                <a:ea typeface="ＭＳ Ｐゴシック" pitchFamily="34" charset="-128"/>
              </a:rPr>
              <a:t>l</a:t>
            </a:r>
            <a:r>
              <a:rPr lang="fr-CA" altLang="ja-JP" dirty="0">
                <a:ea typeface="ＭＳ Ｐゴシック" pitchFamily="34" charset="-128"/>
              </a:rPr>
              <a:t>’immunité </a:t>
            </a:r>
            <a:r>
              <a:rPr lang="fr-CA" altLang="ja-JP" dirty="0" smtClean="0">
                <a:ea typeface="ＭＳ Ｐゴシック" pitchFamily="34" charset="-128"/>
              </a:rPr>
              <a:t>attribuable à </a:t>
            </a:r>
            <a:r>
              <a:rPr lang="fr-CA" altLang="ja-JP" dirty="0">
                <a:ea typeface="ＭＳ Ｐゴシック" pitchFamily="34" charset="-128"/>
              </a:rPr>
              <a:t>l’exposition </a:t>
            </a:r>
            <a:r>
              <a:rPr lang="fr-CA" altLang="ja-JP" dirty="0" smtClean="0">
                <a:ea typeface="ＭＳ Ｐゴシック" pitchFamily="34" charset="-128"/>
              </a:rPr>
              <a:t>à plusieurs antigènes contenus dans les produits sanguins, des études rétrospectives et prospectives ont montré une association entre la transfusion et une incidence accrue </a:t>
            </a:r>
            <a:r>
              <a:rPr lang="fr-CA" altLang="ja-JP" dirty="0">
                <a:ea typeface="ＭＳ Ｐゴシック" pitchFamily="34" charset="-128"/>
              </a:rPr>
              <a:t>d’infections</a:t>
            </a:r>
            <a:r>
              <a:rPr lang="fr-CA" altLang="ja-JP" dirty="0" smtClean="0">
                <a:ea typeface="ＭＳ Ｐゴシック" pitchFamily="34" charset="-128"/>
              </a:rPr>
              <a:t>, de sepsis, de défaillance </a:t>
            </a:r>
            <a:r>
              <a:rPr lang="fr-CA" altLang="ja-JP" dirty="0" err="1" smtClean="0">
                <a:ea typeface="ＭＳ Ｐゴシック" pitchFamily="34" charset="-128"/>
              </a:rPr>
              <a:t>multisystémique</a:t>
            </a:r>
            <a:r>
              <a:rPr lang="fr-CA" altLang="ja-JP" dirty="0" smtClean="0">
                <a:ea typeface="ＭＳ Ｐゴシック" pitchFamily="34" charset="-128"/>
              </a:rPr>
              <a:t> et de mortalité.</a:t>
            </a:r>
          </a:p>
          <a:p>
            <a:pPr marL="0" indent="0" algn="just"/>
            <a:r>
              <a:rPr lang="fr-CA" altLang="fr-FR" dirty="0" smtClean="0">
                <a:ea typeface="ＭＳ Ｐゴシック" pitchFamily="34" charset="-128"/>
              </a:rPr>
              <a:t>Un lien causal </a:t>
            </a:r>
            <a:r>
              <a:rPr lang="fr-CA" altLang="fr-FR" dirty="0" smtClean="0">
                <a:ea typeface="ＭＳ Ｐゴシック" pitchFamily="34" charset="-128"/>
              </a:rPr>
              <a:t>n</a:t>
            </a:r>
            <a:r>
              <a:rPr lang="fr-CA" altLang="ja-JP" dirty="0">
                <a:ea typeface="ＭＳ Ｐゴシック" pitchFamily="34" charset="-128"/>
              </a:rPr>
              <a:t>’a </a:t>
            </a:r>
            <a:r>
              <a:rPr lang="fr-CA" altLang="ja-JP" dirty="0" smtClean="0">
                <a:ea typeface="ＭＳ Ｐゴシック" pitchFamily="34" charset="-128"/>
              </a:rPr>
              <a:t>cependant pas été établi. La recherche est très difficile dans ce domaine, car les travaux doivent porter sur un très grand nombre de cas et se faire sur de longues périodes.</a:t>
            </a:r>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b="1" dirty="0" smtClean="0"/>
              <a:t>TRALI: </a:t>
            </a:r>
            <a:r>
              <a:rPr lang="fr-CA" b="1" dirty="0" smtClean="0"/>
              <a:t>Le syndrome respiratoire aigu post-transfusionnel</a:t>
            </a:r>
            <a:endParaRPr lang="fr-FR" dirty="0"/>
          </a:p>
        </p:txBody>
      </p:sp>
      <p:sp>
        <p:nvSpPr>
          <p:cNvPr id="59394" name="Content Placeholder 2"/>
          <p:cNvSpPr>
            <a:spLocks noGrp="1"/>
          </p:cNvSpPr>
          <p:nvPr>
            <p:ph idx="1"/>
          </p:nvPr>
        </p:nvSpPr>
        <p:spPr>
          <a:xfrm>
            <a:off x="822325" y="1341438"/>
            <a:ext cx="7521575" cy="3338512"/>
          </a:xfrm>
        </p:spPr>
        <p:txBody>
          <a:bodyPr/>
          <a:lstStyle/>
          <a:p>
            <a:pPr marL="0" indent="0"/>
            <a:r>
              <a:rPr lang="fr-CA" altLang="fr-FR" dirty="0" smtClean="0">
                <a:ea typeface="ＭＳ Ｐゴシック" pitchFamily="34" charset="-128"/>
              </a:rPr>
              <a:t>Le TRALI est un </a:t>
            </a:r>
            <a:r>
              <a:rPr lang="fr-CA" altLang="fr-FR" dirty="0" err="1" smtClean="0">
                <a:ea typeface="ＭＳ Ｐゴシック" pitchFamily="34" charset="-128"/>
              </a:rPr>
              <a:t>oedème</a:t>
            </a:r>
            <a:r>
              <a:rPr lang="fr-CA" altLang="fr-FR" dirty="0" smtClean="0">
                <a:ea typeface="ＭＳ Ｐゴシック" pitchFamily="34" charset="-128"/>
              </a:rPr>
              <a:t> pulmonaire bilatéral qui survient dans les heures suivant une transfusion, sans surcharge liquidienne ni défaillance cardiaque associée.</a:t>
            </a:r>
          </a:p>
          <a:p>
            <a:pPr marL="0" indent="0"/>
            <a:r>
              <a:rPr lang="fr-CA" altLang="fr-FR" dirty="0" smtClean="0">
                <a:ea typeface="ＭＳ Ｐゴシック" pitchFamily="34" charset="-128"/>
              </a:rPr>
              <a:t>Les critères diagnostiques ont été établis lors de la conférence de consensus de Toronto en 2004:</a:t>
            </a:r>
          </a:p>
          <a:p>
            <a:r>
              <a:rPr lang="fr-FR" altLang="fr-FR" dirty="0" smtClean="0">
                <a:ea typeface="ＭＳ Ｐゴシック" pitchFamily="34" charset="-128"/>
              </a:rPr>
              <a:t>■ Apparition brutale (pendant </a:t>
            </a:r>
            <a:r>
              <a:rPr lang="fr-CA" altLang="fr-FR" dirty="0" smtClean="0">
                <a:ea typeface="ＭＳ Ｐゴシック" pitchFamily="34" charset="-128"/>
              </a:rPr>
              <a:t>la transfusion ou dans les </a:t>
            </a:r>
            <a:r>
              <a:rPr lang="fr-FR" altLang="fr-FR" dirty="0" smtClean="0">
                <a:ea typeface="ＭＳ Ｐゴシック" pitchFamily="34" charset="-128"/>
              </a:rPr>
              <a:t>6 heures qui suivent)</a:t>
            </a:r>
          </a:p>
          <a:p>
            <a:r>
              <a:rPr lang="fr-FR" altLang="fr-FR" dirty="0" smtClean="0">
                <a:ea typeface="ＭＳ Ｐゴシック" pitchFamily="34" charset="-128"/>
              </a:rPr>
              <a:t>■ Hypoxémie</a:t>
            </a:r>
          </a:p>
          <a:p>
            <a:pPr marL="542925" indent="-276225">
              <a:tabLst>
                <a:tab pos="542925" algn="l"/>
              </a:tabLst>
            </a:pPr>
            <a:r>
              <a:rPr lang="fr-FR" altLang="fr-FR" dirty="0" smtClean="0">
                <a:ea typeface="ＭＳ Ｐゴシック" pitchFamily="34" charset="-128"/>
              </a:rPr>
              <a:t>• </a:t>
            </a:r>
            <a:r>
              <a:rPr lang="fr-FR" altLang="fr-FR" dirty="0" err="1" smtClean="0">
                <a:ea typeface="ＭＳ Ｐゴシック" pitchFamily="34" charset="-128"/>
              </a:rPr>
              <a:t>PaO2</a:t>
            </a:r>
            <a:r>
              <a:rPr lang="fr-FR" altLang="fr-FR" dirty="0" smtClean="0">
                <a:ea typeface="ＭＳ Ｐゴシック" pitchFamily="34" charset="-128"/>
              </a:rPr>
              <a:t>/</a:t>
            </a:r>
            <a:r>
              <a:rPr lang="fr-FR" altLang="fr-FR" dirty="0" err="1" smtClean="0">
                <a:ea typeface="ＭＳ Ｐゴシック" pitchFamily="34" charset="-128"/>
              </a:rPr>
              <a:t>FiO2</a:t>
            </a:r>
            <a:r>
              <a:rPr lang="fr-FR" altLang="fr-FR" dirty="0" smtClean="0">
                <a:ea typeface="ＭＳ Ｐゴシック" pitchFamily="34" charset="-128"/>
              </a:rPr>
              <a:t> &gt; 300 </a:t>
            </a:r>
            <a:r>
              <a:rPr lang="fr-FR" altLang="fr-FR" dirty="0" err="1" smtClean="0">
                <a:ea typeface="ＭＳ Ｐゴシック" pitchFamily="34" charset="-128"/>
              </a:rPr>
              <a:t>mmHg</a:t>
            </a:r>
            <a:r>
              <a:rPr lang="fr-FR" altLang="fr-FR" dirty="0" smtClean="0">
                <a:ea typeface="ＭＳ Ｐゴシック" pitchFamily="34" charset="-128"/>
              </a:rPr>
              <a:t>, </a:t>
            </a:r>
            <a:r>
              <a:rPr lang="fr-FR" altLang="fr-FR" dirty="0" smtClean="0">
                <a:ea typeface="ＭＳ Ｐゴシック" pitchFamily="34" charset="-128"/>
              </a:rPr>
              <a:t>ou</a:t>
            </a:r>
          </a:p>
          <a:p>
            <a:pPr marL="542925" indent="-276225">
              <a:tabLst>
                <a:tab pos="542925" algn="l"/>
              </a:tabLst>
            </a:pPr>
            <a:r>
              <a:rPr lang="fr-CA" altLang="fr-FR" dirty="0" smtClean="0">
                <a:ea typeface="ＭＳ Ｐゴシック" pitchFamily="34" charset="-128"/>
              </a:rPr>
              <a:t>• </a:t>
            </a:r>
            <a:r>
              <a:rPr lang="fr-CA" altLang="fr-FR" dirty="0" smtClean="0">
                <a:ea typeface="ＭＳ Ｐゴシック" pitchFamily="34" charset="-128"/>
              </a:rPr>
              <a:t>saturation en </a:t>
            </a:r>
            <a:r>
              <a:rPr lang="fr-CA" altLang="fr-FR" dirty="0" err="1" smtClean="0">
                <a:ea typeface="ＭＳ Ｐゴシック" pitchFamily="34" charset="-128"/>
              </a:rPr>
              <a:t>O2</a:t>
            </a:r>
            <a:r>
              <a:rPr lang="fr-CA" altLang="fr-FR" dirty="0" smtClean="0">
                <a:ea typeface="ＭＳ Ｐゴシック" pitchFamily="34" charset="-128"/>
              </a:rPr>
              <a:t> &lt; 90 % (air libre</a:t>
            </a:r>
            <a:r>
              <a:rPr lang="fr-CA" altLang="fr-FR" dirty="0" smtClean="0">
                <a:ea typeface="ＭＳ Ｐゴシック" pitchFamily="34" charset="-128"/>
              </a:rPr>
              <a:t>)</a:t>
            </a:r>
            <a:endParaRPr lang="fr-CA" altLang="fr-FR" dirty="0" smtClean="0">
              <a:ea typeface="ＭＳ Ｐゴシック" pitchFamily="34" charset="-128"/>
            </a:endParaRPr>
          </a:p>
          <a:p>
            <a:r>
              <a:rPr lang="fr-FR" altLang="fr-FR" dirty="0" smtClean="0">
                <a:ea typeface="ＭＳ Ｐゴシック" pitchFamily="34" charset="-128"/>
              </a:rPr>
              <a:t>■ Infiltrats pulmonaires bilatéraux d’après la radiographie pulmonaire</a:t>
            </a:r>
          </a:p>
          <a:p>
            <a:r>
              <a:rPr lang="fr-CA" altLang="fr-FR" dirty="0" smtClean="0">
                <a:ea typeface="ＭＳ Ｐゴシック" pitchFamily="34" charset="-128"/>
              </a:rPr>
              <a:t>■ Aucun signe de surcharge circulatoire</a:t>
            </a:r>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620713"/>
            <a:ext cx="7466013"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774700"/>
            <a:ext cx="8539162"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err="1" smtClean="0"/>
              <a:t>trali</a:t>
            </a:r>
            <a:endParaRPr lang="fr-FR" dirty="0"/>
          </a:p>
        </p:txBody>
      </p:sp>
      <p:sp>
        <p:nvSpPr>
          <p:cNvPr id="62466" name="Content Placeholder 2"/>
          <p:cNvSpPr>
            <a:spLocks noGrp="1"/>
          </p:cNvSpPr>
          <p:nvPr>
            <p:ph idx="1"/>
          </p:nvPr>
        </p:nvSpPr>
        <p:spPr/>
        <p:txBody>
          <a:bodyPr/>
          <a:lstStyle/>
          <a:p>
            <a:pPr marL="0" indent="0" algn="just"/>
            <a:r>
              <a:rPr lang="fr-FR" altLang="fr-FR" dirty="0" smtClean="0">
                <a:ea typeface="ＭＳ Ｐゴシック" pitchFamily="34" charset="-128"/>
              </a:rPr>
              <a:t>Le TRALI peut être </a:t>
            </a:r>
            <a:r>
              <a:rPr lang="fr-CA" altLang="fr-FR" dirty="0" smtClean="0">
                <a:ea typeface="ＭＳ Ｐゴシック" pitchFamily="34" charset="-128"/>
              </a:rPr>
              <a:t>de nature immune (causé par la présence </a:t>
            </a:r>
            <a:r>
              <a:rPr lang="fr-CA" altLang="fr-FR" dirty="0" smtClean="0">
                <a:ea typeface="ＭＳ Ｐゴシック" pitchFamily="34" charset="-128"/>
              </a:rPr>
              <a:t>d</a:t>
            </a:r>
            <a:r>
              <a:rPr lang="fr-CA" altLang="ja-JP" dirty="0">
                <a:ea typeface="ＭＳ Ｐゴシック" pitchFamily="34" charset="-128"/>
              </a:rPr>
              <a:t>’anticorps </a:t>
            </a:r>
            <a:r>
              <a:rPr lang="fr-CA" altLang="ja-JP" dirty="0" err="1" smtClean="0">
                <a:ea typeface="ＭＳ Ｐゴシック" pitchFamily="34" charset="-128"/>
              </a:rPr>
              <a:t>antigranulocytes</a:t>
            </a:r>
            <a:r>
              <a:rPr lang="fr-CA" altLang="ja-JP" dirty="0" smtClean="0">
                <a:ea typeface="ＭＳ Ｐゴシック" pitchFamily="34" charset="-128"/>
              </a:rPr>
              <a:t> dans le sang transfusé) ou non immune (attribuable à la formation de lipides biologiquement actifs). Trouble pratiquement inconnu il y a quelques décennies, il est de mieux en mieux caractérisé maintenant. </a:t>
            </a:r>
          </a:p>
          <a:p>
            <a:pPr marL="0" indent="0" algn="just"/>
            <a:endParaRPr lang="fr-CA" altLang="fr-FR" dirty="0" smtClean="0">
              <a:ea typeface="ＭＳ Ｐゴシック" pitchFamily="34" charset="-128"/>
            </a:endParaRPr>
          </a:p>
          <a:p>
            <a:pPr marL="0" indent="0" algn="just"/>
            <a:r>
              <a:rPr lang="fr-CA" altLang="fr-FR" dirty="0" smtClean="0">
                <a:ea typeface="ＭＳ Ｐゴシック" pitchFamily="34" charset="-128"/>
              </a:rPr>
              <a:t>Il </a:t>
            </a:r>
            <a:r>
              <a:rPr lang="fr-CA" altLang="fr-FR" dirty="0" smtClean="0">
                <a:ea typeface="ＭＳ Ｐゴシック" pitchFamily="34" charset="-128"/>
              </a:rPr>
              <a:t>s</a:t>
            </a:r>
            <a:r>
              <a:rPr lang="fr-CA" altLang="ja-JP" dirty="0">
                <a:ea typeface="ＭＳ Ｐゴシック" pitchFamily="34" charset="-128"/>
              </a:rPr>
              <a:t>’agit </a:t>
            </a:r>
            <a:r>
              <a:rPr lang="fr-CA" altLang="ja-JP" dirty="0" smtClean="0">
                <a:ea typeface="ＭＳ Ｐゴシック" pitchFamily="34" charset="-128"/>
              </a:rPr>
              <a:t>possiblement de la première ou de la deuxième cause de mortalité associée aux transfusions. Le TRALI immun est certainement le plus morbide. Son incidence précise est actuellement difficile à évaluer, mais on estime </a:t>
            </a:r>
            <a:r>
              <a:rPr lang="fr-CA" altLang="ja-JP" dirty="0">
                <a:ea typeface="ＭＳ Ｐゴシック" pitchFamily="34" charset="-128"/>
              </a:rPr>
              <a:t>qu’il </a:t>
            </a:r>
            <a:r>
              <a:rPr lang="fr-CA" altLang="ja-JP" dirty="0" smtClean="0">
                <a:ea typeface="ＭＳ Ｐゴシック" pitchFamily="34" charset="-128"/>
              </a:rPr>
              <a:t>survient dans une transfusion sur 5000 de façon générale et dans une sur 2000 à la suite de la transfusion de plasma frais congelé. Il apparaît de façon très caractéristique chez une personne déjà malade.</a:t>
            </a:r>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err="1" smtClean="0"/>
              <a:t>trali</a:t>
            </a:r>
            <a:endParaRPr lang="fr-FR" dirty="0"/>
          </a:p>
        </p:txBody>
      </p:sp>
      <p:sp>
        <p:nvSpPr>
          <p:cNvPr id="63490" name="Content Placeholder 2"/>
          <p:cNvSpPr>
            <a:spLocks noGrp="1"/>
          </p:cNvSpPr>
          <p:nvPr>
            <p:ph idx="1"/>
          </p:nvPr>
        </p:nvSpPr>
        <p:spPr/>
        <p:txBody>
          <a:bodyPr/>
          <a:lstStyle/>
          <a:p>
            <a:pPr marL="0" indent="0" algn="just"/>
            <a:r>
              <a:rPr lang="fr-CA" altLang="fr-FR" dirty="0" smtClean="0">
                <a:ea typeface="ＭＳ Ｐゴシック" pitchFamily="34" charset="-128"/>
              </a:rPr>
              <a:t>Le TRALI cause le décès ou y contribue dans de </a:t>
            </a:r>
            <a:r>
              <a:rPr lang="fr-CA" altLang="fr-FR" dirty="0" smtClean="0">
                <a:ea typeface="ＭＳ Ｐゴシック" pitchFamily="34" charset="-128"/>
              </a:rPr>
              <a:t>5 % </a:t>
            </a:r>
            <a:r>
              <a:rPr lang="fr-CA" altLang="fr-FR" dirty="0" smtClean="0">
                <a:ea typeface="ＭＳ Ｐゴシック" pitchFamily="34" charset="-128"/>
              </a:rPr>
              <a:t>à 10 % des cas. </a:t>
            </a:r>
            <a:r>
              <a:rPr lang="fr-CA" altLang="fr-FR" dirty="0" smtClean="0">
                <a:ea typeface="ＭＳ Ｐゴシック" pitchFamily="34" charset="-128"/>
              </a:rPr>
              <a:t>C</a:t>
            </a:r>
            <a:r>
              <a:rPr lang="fr-CA" altLang="ja-JP" dirty="0">
                <a:ea typeface="ＭＳ Ｐゴシック" pitchFamily="34" charset="-128"/>
              </a:rPr>
              <a:t>’est </a:t>
            </a:r>
            <a:r>
              <a:rPr lang="fr-CA" altLang="ja-JP" dirty="0" smtClean="0">
                <a:ea typeface="ＭＳ Ｐゴシック" pitchFamily="34" charset="-128"/>
              </a:rPr>
              <a:t>une maladie difficile à prévenir. Il est possible que la </a:t>
            </a:r>
            <a:r>
              <a:rPr lang="fr-CA" altLang="ja-JP" dirty="0" err="1" smtClean="0">
                <a:ea typeface="ＭＳ Ｐゴシック" pitchFamily="34" charset="-128"/>
              </a:rPr>
              <a:t>leucoréduction</a:t>
            </a:r>
            <a:r>
              <a:rPr lang="fr-CA" altLang="ja-JP" dirty="0" smtClean="0">
                <a:ea typeface="ＭＳ Ｐゴシック" pitchFamily="34" charset="-128"/>
              </a:rPr>
              <a:t>, technique standard de traitement du sang au Canada depuis plusieurs années, en diminue </a:t>
            </a:r>
            <a:r>
              <a:rPr lang="fr-CA" altLang="ja-JP" dirty="0">
                <a:ea typeface="ＭＳ Ｐゴシック" pitchFamily="34" charset="-128"/>
              </a:rPr>
              <a:t>l’incidence</a:t>
            </a:r>
            <a:r>
              <a:rPr lang="fr-CA" altLang="ja-JP" dirty="0" smtClean="0">
                <a:ea typeface="ＭＳ Ｐゴシック" pitchFamily="34" charset="-128"/>
              </a:rPr>
              <a:t>, tout comme certaines techniques de lavage du plasma par détergent. Cette dernière méthode demeure toutefois une approche expérimentale. Le seul traitement existant actuellement est la ventilation mécanique, comme pour le syndrome de </a:t>
            </a:r>
            <a:r>
              <a:rPr lang="fr-FR" altLang="ja-JP" dirty="0" smtClean="0">
                <a:ea typeface="ＭＳ Ｐゴシック" pitchFamily="34" charset="-128"/>
              </a:rPr>
              <a:t>détresse respiratoire aigu.</a:t>
            </a:r>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sz="3600" b="1">
                <a:ea typeface="+mj-ea"/>
                <a:cs typeface="+mj-cs"/>
              </a:rPr>
              <a:t>Objectifs</a:t>
            </a:r>
          </a:p>
        </p:txBody>
      </p:sp>
      <p:sp>
        <p:nvSpPr>
          <p:cNvPr id="17410" name="Rectangle 3"/>
          <p:cNvSpPr>
            <a:spLocks noGrp="1" noChangeArrowheads="1"/>
          </p:cNvSpPr>
          <p:nvPr>
            <p:ph type="body" idx="4294967295"/>
          </p:nvPr>
        </p:nvSpPr>
        <p:spPr>
          <a:xfrm>
            <a:off x="755576" y="1268760"/>
            <a:ext cx="6804248" cy="4525963"/>
          </a:xfrm>
        </p:spPr>
        <p:txBody>
          <a:bodyPr/>
          <a:lstStyle/>
          <a:p>
            <a:pPr eaLnBrk="1" hangingPunct="1">
              <a:buFontTx/>
              <a:buChar char="-"/>
            </a:pPr>
            <a:r>
              <a:rPr lang="en-US" altLang="fr-FR" sz="2400" dirty="0" err="1" smtClean="0">
                <a:ea typeface="ＭＳ Ｐゴシック" pitchFamily="34" charset="-128"/>
              </a:rPr>
              <a:t>Hémostase</a:t>
            </a:r>
            <a:r>
              <a:rPr lang="en-US" altLang="fr-FR" sz="2400" dirty="0" smtClean="0">
                <a:ea typeface="ＭＳ Ｐゴシック" pitchFamily="34" charset="-128"/>
              </a:rPr>
              <a:t> </a:t>
            </a:r>
          </a:p>
          <a:p>
            <a:pPr eaLnBrk="1" hangingPunct="1"/>
            <a:endParaRPr lang="en-US" altLang="fr-FR" sz="2400" dirty="0" smtClean="0">
              <a:ea typeface="ＭＳ Ｐゴシック" pitchFamily="34" charset="-128"/>
            </a:endParaRPr>
          </a:p>
          <a:p>
            <a:pPr eaLnBrk="1" hangingPunct="1">
              <a:buFontTx/>
              <a:buChar char="-"/>
            </a:pPr>
            <a:r>
              <a:rPr lang="en-US" altLang="fr-FR" sz="2400" dirty="0" smtClean="0">
                <a:ea typeface="ＭＳ Ｐゴシック" pitchFamily="34" charset="-128"/>
              </a:rPr>
              <a:t>Transfusions </a:t>
            </a:r>
          </a:p>
          <a:p>
            <a:pPr eaLnBrk="1" hangingPunct="1">
              <a:buFontTx/>
              <a:buChar char="-"/>
            </a:pPr>
            <a:endParaRPr lang="en-US" altLang="fr-FR" sz="2400" dirty="0" smtClean="0">
              <a:ea typeface="ＭＳ Ｐゴシック" pitchFamily="34" charset="-128"/>
            </a:endParaRPr>
          </a:p>
          <a:p>
            <a:pPr eaLnBrk="1" hangingPunct="1">
              <a:buFontTx/>
              <a:buChar char="-"/>
            </a:pPr>
            <a:r>
              <a:rPr lang="en-US" altLang="fr-FR" sz="2400" dirty="0" smtClean="0">
                <a:ea typeface="ＭＳ Ｐゴシック" pitchFamily="34" charset="-128"/>
              </a:rPr>
              <a:t>Transfusions </a:t>
            </a:r>
            <a:r>
              <a:rPr lang="en-US" altLang="fr-FR" sz="2400" dirty="0" err="1" smtClean="0">
                <a:ea typeface="ＭＳ Ｐゴシック" pitchFamily="34" charset="-128"/>
              </a:rPr>
              <a:t>massives</a:t>
            </a:r>
            <a:endParaRPr lang="en-US" altLang="fr-FR" sz="2400" dirty="0" smtClean="0">
              <a:ea typeface="ＭＳ Ｐゴシック" pitchFamily="34" charset="-128"/>
            </a:endParaRPr>
          </a:p>
          <a:p>
            <a:pPr eaLnBrk="1" hangingPunct="1">
              <a:buFontTx/>
              <a:buChar char="-"/>
            </a:pPr>
            <a:endParaRPr lang="en-US" altLang="fr-FR" sz="2400" dirty="0" smtClean="0">
              <a:ea typeface="ＭＳ Ｐゴシック" pitchFamily="34" charset="-128"/>
            </a:endParaRPr>
          </a:p>
          <a:p>
            <a:pPr eaLnBrk="1" hangingPunct="1">
              <a:buFontTx/>
              <a:buChar char="-"/>
            </a:pPr>
            <a:r>
              <a:rPr lang="en-US" altLang="fr-FR" sz="2400" dirty="0" smtClean="0">
                <a:ea typeface="ＭＳ Ｐゴシック" pitchFamily="34" charset="-128"/>
              </a:rPr>
              <a:t>Troubles de la coagulation</a:t>
            </a:r>
          </a:p>
          <a:p>
            <a:pPr eaLnBrk="1" hangingPunct="1"/>
            <a:endParaRPr lang="en-US" altLang="fr-FR" sz="2400" dirty="0" smtClean="0">
              <a:ea typeface="ＭＳ Ｐゴシック" pitchFamily="34" charset="-128"/>
            </a:endParaRPr>
          </a:p>
          <a:p>
            <a:pPr eaLnBrk="1" hangingPunct="1">
              <a:buFontTx/>
              <a:buChar char="-"/>
            </a:pPr>
            <a:r>
              <a:rPr lang="en-US" altLang="fr-FR" sz="2400" dirty="0" smtClean="0">
                <a:ea typeface="ＭＳ Ｐゴシック" pitchFamily="34" charset="-128"/>
              </a:rPr>
              <a:t>Anticoagulation et </a:t>
            </a:r>
            <a:r>
              <a:rPr lang="en-US" altLang="fr-FR" sz="2400" dirty="0" err="1" smtClean="0">
                <a:ea typeface="ＭＳ Ｐゴシック" pitchFamily="34" charset="-128"/>
              </a:rPr>
              <a:t>saignement</a:t>
            </a:r>
            <a:endParaRPr lang="en-US" altLang="fr-FR" sz="2400" dirty="0" smtClean="0">
              <a:ea typeface="ＭＳ Ｐゴシック" pitchFamily="34" charset="-128"/>
            </a:endParaRPr>
          </a:p>
          <a:p>
            <a:pPr eaLnBrk="1" hangingPunct="1">
              <a:buFontTx/>
              <a:buNone/>
            </a:pPr>
            <a:endParaRPr lang="en-US" altLang="fr-FR" sz="2400" dirty="0" smtClean="0">
              <a:ea typeface="ＭＳ Ｐゴシック" pitchFamily="34" charset="-128"/>
            </a:endParaRPr>
          </a:p>
          <a:p>
            <a:pPr eaLnBrk="1" hangingPunct="1">
              <a:buFontTx/>
              <a:buChar char="-"/>
            </a:pPr>
            <a:endParaRPr lang="en-US" altLang="fr-FR" sz="2400" dirty="0" smtClean="0">
              <a:ea typeface="ＭＳ Ｐゴシック" pitchFamily="34" charset="-128"/>
            </a:endParaRPr>
          </a:p>
          <a:p>
            <a:pPr eaLnBrk="1" hangingPunct="1">
              <a:buFontTx/>
              <a:buChar char="-"/>
            </a:pPr>
            <a:endParaRPr lang="en-US" altLang="fr-FR" sz="2400" dirty="0" smtClean="0">
              <a:ea typeface="ＭＳ Ｐゴシック" pitchFamily="34" charset="-128"/>
            </a:endParaRPr>
          </a:p>
          <a:p>
            <a:pPr eaLnBrk="1" hangingPunct="1">
              <a:buFontTx/>
              <a:buNone/>
            </a:pPr>
            <a:endParaRPr lang="en-US" altLang="fr-FR" sz="2400" dirty="0" smtClean="0">
              <a:ea typeface="ＭＳ Ｐゴシック" pitchFamily="34" charset="-128"/>
            </a:endParaRPr>
          </a:p>
          <a:p>
            <a:pPr eaLnBrk="1" hangingPunct="1">
              <a:buFontTx/>
              <a:buNone/>
            </a:pPr>
            <a:endParaRPr lang="en-US" altLang="fr-FR" sz="2400" dirty="0" smtClean="0">
              <a:ea typeface="ＭＳ Ｐゴシック" pitchFamily="34" charset="-128"/>
            </a:endParaRPr>
          </a:p>
          <a:p>
            <a:pPr eaLnBrk="1" hangingPunct="1">
              <a:buFontTx/>
              <a:buNone/>
            </a:pPr>
            <a:endParaRPr lang="en-US" altLang="fr-FR" sz="2400" dirty="0" smtClean="0">
              <a:ea typeface="ＭＳ Ｐゴシック" pitchFamily="34" charset="-128"/>
            </a:endParaRPr>
          </a:p>
        </p:txBody>
      </p:sp>
      <p:pic>
        <p:nvPicPr>
          <p:cNvPr id="1741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773238"/>
            <a:ext cx="3856038"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Transfuser?</a:t>
            </a:r>
            <a:endParaRPr lang="fr-FR" dirty="0"/>
          </a:p>
        </p:txBody>
      </p:sp>
      <p:sp>
        <p:nvSpPr>
          <p:cNvPr id="64514" name="Content Placeholder 2"/>
          <p:cNvSpPr>
            <a:spLocks noGrp="1"/>
          </p:cNvSpPr>
          <p:nvPr>
            <p:ph idx="1"/>
          </p:nvPr>
        </p:nvSpPr>
        <p:spPr/>
        <p:txBody>
          <a:bodyPr/>
          <a:lstStyle/>
          <a:p>
            <a:pPr marL="0" indent="0" algn="just"/>
            <a:r>
              <a:rPr lang="fr-CA" altLang="fr-FR" dirty="0" smtClean="0">
                <a:ea typeface="ＭＳ Ｐゴシック" pitchFamily="34" charset="-128"/>
              </a:rPr>
              <a:t>Il peut donc y avoir des avantages à transfuser un malade, mais parfois aussi des complications possiblement mortelles. Certaines sont bien caractérisées, et </a:t>
            </a:r>
            <a:r>
              <a:rPr lang="fr-CA" altLang="fr-FR" dirty="0" smtClean="0">
                <a:ea typeface="ＭＳ Ｐゴシック" pitchFamily="34" charset="-128"/>
              </a:rPr>
              <a:t>d</a:t>
            </a:r>
            <a:r>
              <a:rPr lang="fr-CA" altLang="ja-JP" dirty="0">
                <a:ea typeface="ＭＳ Ｐゴシック" pitchFamily="34" charset="-128"/>
              </a:rPr>
              <a:t>’autres</a:t>
            </a:r>
            <a:r>
              <a:rPr lang="fr-CA" altLang="ja-JP" dirty="0" smtClean="0">
                <a:ea typeface="ＭＳ Ｐゴシック" pitchFamily="34" charset="-128"/>
              </a:rPr>
              <a:t>, beaucoup moins. Par conséquent, le geste transfusionnel </a:t>
            </a:r>
            <a:r>
              <a:rPr lang="fr-CA" altLang="ja-JP" dirty="0">
                <a:ea typeface="ＭＳ Ｐゴシック" pitchFamily="34" charset="-128"/>
              </a:rPr>
              <a:t>n’est </a:t>
            </a:r>
            <a:r>
              <a:rPr lang="fr-CA" altLang="ja-JP" dirty="0" smtClean="0">
                <a:ea typeface="ＭＳ Ｐゴシック" pitchFamily="34" charset="-128"/>
              </a:rPr>
              <a:t>certainement pas banal. Et cette prescription doit faire </a:t>
            </a:r>
            <a:r>
              <a:rPr lang="fr-CA" altLang="ja-JP" dirty="0">
                <a:ea typeface="ＭＳ Ｐゴシック" pitchFamily="34" charset="-128"/>
              </a:rPr>
              <a:t>l’objet d’une </a:t>
            </a:r>
            <a:r>
              <a:rPr lang="fr-CA" altLang="ja-JP" dirty="0" smtClean="0">
                <a:ea typeface="ＭＳ Ｐゴシック" pitchFamily="34" charset="-128"/>
              </a:rPr>
              <a:t>discussion éclairée avec le malade ou sa famille, à moins </a:t>
            </a:r>
            <a:r>
              <a:rPr lang="fr-CA" altLang="ja-JP" dirty="0">
                <a:ea typeface="ＭＳ Ｐゴシック" pitchFamily="34" charset="-128"/>
              </a:rPr>
              <a:t>d’une </a:t>
            </a:r>
            <a:r>
              <a:rPr lang="fr-CA" altLang="ja-JP" dirty="0" smtClean="0">
                <a:ea typeface="ＭＳ Ｐゴシック" pitchFamily="34" charset="-128"/>
              </a:rPr>
              <a:t>urgence extrême. </a:t>
            </a:r>
          </a:p>
          <a:p>
            <a:pPr marL="0" indent="0" algn="just"/>
            <a:r>
              <a:rPr lang="fr-CA" altLang="fr-FR" dirty="0" smtClean="0">
                <a:ea typeface="ＭＳ Ｐゴシック" pitchFamily="34" charset="-128"/>
              </a:rPr>
              <a:t>De plus, il est maintenant </a:t>
            </a:r>
            <a:r>
              <a:rPr lang="fr-FR" altLang="fr-FR" dirty="0" smtClean="0">
                <a:ea typeface="ＭＳ Ｐゴシック" pitchFamily="34" charset="-128"/>
              </a:rPr>
              <a:t>fortement recommandé de </a:t>
            </a:r>
            <a:r>
              <a:rPr lang="fr-CA" altLang="fr-FR" dirty="0" smtClean="0">
                <a:ea typeface="ＭＳ Ｐゴシック" pitchFamily="34" charset="-128"/>
              </a:rPr>
              <a:t>consigner cette discussion dans le </a:t>
            </a:r>
            <a:r>
              <a:rPr lang="fr-FR" altLang="fr-FR" dirty="0" smtClean="0">
                <a:ea typeface="ＭＳ Ｐゴシック" pitchFamily="34" charset="-128"/>
              </a:rPr>
              <a:t>dossier du malade</a:t>
            </a:r>
            <a:r>
              <a:rPr lang="fr-FR" altLang="fr-FR" dirty="0" smtClean="0">
                <a:ea typeface="ＭＳ Ｐゴシック" pitchFamily="34" charset="-128"/>
              </a:rPr>
              <a:t>. Cette </a:t>
            </a:r>
            <a:r>
              <a:rPr lang="fr-FR" altLang="fr-FR" dirty="0" smtClean="0">
                <a:ea typeface="ＭＳ Ｐゴシック" pitchFamily="34" charset="-128"/>
              </a:rPr>
              <a:t>pratique </a:t>
            </a:r>
            <a:r>
              <a:rPr lang="fr-CA" altLang="fr-FR" dirty="0" smtClean="0">
                <a:ea typeface="ＭＳ Ｐゴシック" pitchFamily="34" charset="-128"/>
              </a:rPr>
              <a:t>est, en fait, devenue la norme.</a:t>
            </a:r>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solidFill>
                  <a:srgbClr val="FF0000"/>
                </a:solidFill>
              </a:rPr>
              <a:t>Transfusions de plaquettes</a:t>
            </a:r>
            <a:endParaRPr lang="fr-FR" dirty="0">
              <a:solidFill>
                <a:srgbClr val="FF0000"/>
              </a:solidFill>
            </a:endParaRPr>
          </a:p>
        </p:txBody>
      </p:sp>
      <p:sp>
        <p:nvSpPr>
          <p:cNvPr id="65538" name="Content Placeholder 2"/>
          <p:cNvSpPr>
            <a:spLocks noGrp="1"/>
          </p:cNvSpPr>
          <p:nvPr>
            <p:ph idx="1"/>
          </p:nvPr>
        </p:nvSpPr>
        <p:spPr/>
        <p:txBody>
          <a:bodyPr/>
          <a:lstStyle/>
          <a:p>
            <a:pPr marL="0" indent="0" algn="just"/>
            <a:r>
              <a:rPr lang="fr-CA" altLang="fr-FR" dirty="0" smtClean="0">
                <a:ea typeface="ＭＳ Ｐゴシック" pitchFamily="34" charset="-128"/>
              </a:rPr>
              <a:t>Il existe deux types de préparations plaquettaires, la plus courante étant les plaquettes préparées à partir </a:t>
            </a:r>
            <a:r>
              <a:rPr lang="fr-CA" altLang="fr-FR" dirty="0" smtClean="0">
                <a:ea typeface="ＭＳ Ｐゴシック" pitchFamily="34" charset="-128"/>
              </a:rPr>
              <a:t>d</a:t>
            </a:r>
            <a:r>
              <a:rPr lang="fr-CA" altLang="ja-JP" dirty="0">
                <a:ea typeface="ＭＳ Ｐゴシック" pitchFamily="34" charset="-128"/>
              </a:rPr>
              <a:t>’un </a:t>
            </a:r>
            <a:r>
              <a:rPr lang="fr-CA" altLang="ja-JP" dirty="0" smtClean="0">
                <a:ea typeface="ＭＳ Ｐゴシック" pitchFamily="34" charset="-128"/>
              </a:rPr>
              <a:t>don de sang total. Elles portent </a:t>
            </a:r>
            <a:r>
              <a:rPr lang="fr-CA" altLang="ja-JP" dirty="0">
                <a:ea typeface="ＭＳ Ｐゴシック" pitchFamily="34" charset="-128"/>
              </a:rPr>
              <a:t>l’étiquette </a:t>
            </a:r>
            <a:r>
              <a:rPr lang="fr-FR" altLang="ja-JP" dirty="0" smtClean="0">
                <a:ea typeface="ＭＳ Ｐゴシック" pitchFamily="34" charset="-128"/>
              </a:rPr>
              <a:t>plaquettes partiellement </a:t>
            </a:r>
            <a:r>
              <a:rPr lang="fr-FR" altLang="ja-JP" dirty="0" err="1" smtClean="0">
                <a:ea typeface="ＭＳ Ｐゴシック" pitchFamily="34" charset="-128"/>
              </a:rPr>
              <a:t>déleucocytées</a:t>
            </a:r>
            <a:r>
              <a:rPr lang="fr-FR" altLang="ja-JP" dirty="0" smtClean="0">
                <a:ea typeface="ＭＳ Ｐゴシック" pitchFamily="34" charset="-128"/>
              </a:rPr>
              <a:t> (PD).</a:t>
            </a:r>
            <a:r>
              <a:rPr lang="fr-CA" altLang="ja-JP" dirty="0" smtClean="0">
                <a:ea typeface="ＭＳ Ｐゴシック" pitchFamily="34" charset="-128"/>
              </a:rPr>
              <a:t> Une unité de plaquettes PD renferme habituellement au moins 55 x 109 plaquettes et moins de 8,3 x 105 leucocytes.</a:t>
            </a:r>
          </a:p>
          <a:p>
            <a:pPr marL="0" indent="0" algn="just"/>
            <a:r>
              <a:rPr lang="fr-CA" altLang="fr-FR" dirty="0" smtClean="0">
                <a:ea typeface="ＭＳ Ｐゴシック" pitchFamily="34" charset="-128"/>
              </a:rPr>
              <a:t>Quant aux plaquettes </a:t>
            </a:r>
            <a:r>
              <a:rPr lang="fr-CA" altLang="fr-FR" dirty="0" smtClean="0">
                <a:ea typeface="ＭＳ Ｐゴシック" pitchFamily="34" charset="-128"/>
              </a:rPr>
              <a:t>d</a:t>
            </a:r>
            <a:r>
              <a:rPr lang="fr-CA" altLang="ja-JP" dirty="0">
                <a:ea typeface="ＭＳ Ｐゴシック" pitchFamily="34" charset="-128"/>
              </a:rPr>
              <a:t>’aphérèse </a:t>
            </a:r>
            <a:r>
              <a:rPr lang="fr-CA" altLang="ja-JP" dirty="0" smtClean="0">
                <a:ea typeface="ＭＳ Ｐゴシック" pitchFamily="34" charset="-128"/>
              </a:rPr>
              <a:t>PD, elles équivalent plus ou moins à un mélange de quatre à huit unités de plaquettes issues </a:t>
            </a:r>
            <a:r>
              <a:rPr lang="fr-CA" altLang="ja-JP" dirty="0">
                <a:ea typeface="ＭＳ Ｐゴシック" pitchFamily="34" charset="-128"/>
              </a:rPr>
              <a:t>d’unités </a:t>
            </a:r>
            <a:r>
              <a:rPr lang="fr-CA" altLang="ja-JP" dirty="0" smtClean="0">
                <a:ea typeface="ＭＳ Ｐゴシック" pitchFamily="34" charset="-128"/>
              </a:rPr>
              <a:t>de sang </a:t>
            </a:r>
            <a:r>
              <a:rPr lang="fr-CA" altLang="ja-JP" dirty="0" smtClean="0">
                <a:ea typeface="ＭＳ Ｐゴシック" pitchFamily="34" charset="-128"/>
              </a:rPr>
              <a:t>total. </a:t>
            </a:r>
            <a:r>
              <a:rPr lang="fr-CA" altLang="ja-JP" dirty="0" smtClean="0">
                <a:ea typeface="ＭＳ Ｐゴシック" pitchFamily="34" charset="-128"/>
              </a:rPr>
              <a:t>Une unité de plaquettes </a:t>
            </a:r>
            <a:r>
              <a:rPr lang="fr-CA" altLang="ja-JP" dirty="0">
                <a:ea typeface="ＭＳ Ｐゴシック" pitchFamily="34" charset="-128"/>
              </a:rPr>
              <a:t>d’aphérèse </a:t>
            </a:r>
            <a:r>
              <a:rPr lang="fr-CA" altLang="ja-JP" dirty="0" smtClean="0">
                <a:ea typeface="ＭＳ Ｐゴシック" pitchFamily="34" charset="-128"/>
              </a:rPr>
              <a:t>PD renferme habituellement au moins 300 x 109 plaquettes et moins de 5 x 106 leucocytes résiduels.</a:t>
            </a:r>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Transfusions de plaquettes</a:t>
            </a:r>
            <a:endParaRPr lang="fr-FR" dirty="0"/>
          </a:p>
        </p:txBody>
      </p:sp>
      <p:sp>
        <p:nvSpPr>
          <p:cNvPr id="66562" name="Content Placeholder 2"/>
          <p:cNvSpPr>
            <a:spLocks noGrp="1"/>
          </p:cNvSpPr>
          <p:nvPr>
            <p:ph idx="1"/>
          </p:nvPr>
        </p:nvSpPr>
        <p:spPr/>
        <p:txBody>
          <a:bodyPr/>
          <a:lstStyle/>
          <a:p>
            <a:pPr marL="0" indent="0" algn="just"/>
            <a:r>
              <a:rPr lang="fr-CA" altLang="fr-FR" dirty="0" smtClean="0">
                <a:ea typeface="ＭＳ Ｐゴシック" pitchFamily="34" charset="-128"/>
              </a:rPr>
              <a:t>La transfusion de plaquettes PD est indiquée pour le traitement de saignements associés à une diminution importante de la production de plaquettes ou à une anomalie de la fonction plaquettaire</a:t>
            </a:r>
            <a:r>
              <a:rPr lang="fr-CA" altLang="fr-FR" dirty="0" smtClean="0">
                <a:ea typeface="ＭＳ Ｐゴシック" pitchFamily="34" charset="-128"/>
              </a:rPr>
              <a:t>. S</a:t>
            </a:r>
            <a:r>
              <a:rPr lang="fr-CA" altLang="ja-JP" dirty="0">
                <a:ea typeface="ＭＳ Ｐゴシック" pitchFamily="34" charset="-128"/>
              </a:rPr>
              <a:t>’il </a:t>
            </a:r>
            <a:r>
              <a:rPr lang="fr-CA" altLang="ja-JP" dirty="0" smtClean="0">
                <a:ea typeface="ＭＳ Ｐゴシック" pitchFamily="34" charset="-128"/>
              </a:rPr>
              <a:t>y a consommation des plaquettes chez le patient, on ne doit transfuser de plaquettes </a:t>
            </a:r>
            <a:r>
              <a:rPr lang="fr-CA" altLang="ja-JP" dirty="0">
                <a:ea typeface="ＭＳ Ｐゴシック" pitchFamily="34" charset="-128"/>
              </a:rPr>
              <a:t>qu’en </a:t>
            </a:r>
            <a:r>
              <a:rPr lang="fr-CA" altLang="ja-JP" dirty="0" smtClean="0">
                <a:ea typeface="ＭＳ Ｐゴシック" pitchFamily="34" charset="-128"/>
              </a:rPr>
              <a:t>cas d</a:t>
            </a:r>
            <a:r>
              <a:rPr lang="ja-JP" altLang="fr-CA" dirty="0" smtClean="0">
                <a:ea typeface="ＭＳ Ｐゴシック" pitchFamily="34" charset="-128"/>
              </a:rPr>
              <a:t>’</a:t>
            </a:r>
            <a:r>
              <a:rPr lang="fr-CA" altLang="ja-JP" dirty="0" smtClean="0">
                <a:ea typeface="ＭＳ Ｐゴシック" pitchFamily="34" charset="-128"/>
              </a:rPr>
              <a:t>hémorragie grave.</a:t>
            </a:r>
          </a:p>
          <a:p>
            <a:pPr marL="0" indent="0" algn="just"/>
            <a:endParaRPr lang="fr-CA" altLang="fr-FR" dirty="0" smtClean="0">
              <a:ea typeface="ＭＳ Ｐゴシック" pitchFamily="34" charset="-128"/>
            </a:endParaRPr>
          </a:p>
          <a:p>
            <a:pPr marL="0" indent="0" algn="just"/>
            <a:r>
              <a:rPr lang="fr-CA" altLang="fr-FR" dirty="0" smtClean="0">
                <a:ea typeface="ＭＳ Ｐゴシック" pitchFamily="34" charset="-128"/>
              </a:rPr>
              <a:t>La transfusion de plaquettes à titre prophylactique peut être indiquée chez le patient dont la numération plaquettaire baisse rapidement ou est </a:t>
            </a:r>
            <a:r>
              <a:rPr lang="fr-CA" altLang="fr-FR" dirty="0" smtClean="0">
                <a:ea typeface="ＭＳ Ｐゴシック" pitchFamily="34" charset="-128"/>
              </a:rPr>
              <a:t>faible (</a:t>
            </a:r>
            <a:r>
              <a:rPr lang="fr-CA" altLang="fr-FR" dirty="0" smtClean="0">
                <a:ea typeface="ＭＳ Ｐゴシック" pitchFamily="34" charset="-128"/>
              </a:rPr>
              <a:t>habituellement moins de 10 x 109/l) consécutivement à une aplasie médullaire ou à une </a:t>
            </a:r>
            <a:r>
              <a:rPr lang="fr-CA" altLang="fr-FR" dirty="0" err="1" smtClean="0">
                <a:ea typeface="ＭＳ Ｐゴシック" pitchFamily="34" charset="-128"/>
              </a:rPr>
              <a:t>chimiothé-rapie</a:t>
            </a:r>
            <a:r>
              <a:rPr lang="fr-CA" altLang="fr-FR" dirty="0" smtClean="0">
                <a:ea typeface="ＭＳ Ｐゴシック" pitchFamily="34" charset="-128"/>
              </a:rPr>
              <a:t>. L</a:t>
            </a:r>
            <a:r>
              <a:rPr lang="ja-JP" altLang="fr-CA" dirty="0" smtClean="0">
                <a:ea typeface="ＭＳ Ｐゴシック" pitchFamily="34" charset="-128"/>
              </a:rPr>
              <a:t>’</a:t>
            </a:r>
            <a:r>
              <a:rPr lang="fr-CA" altLang="ja-JP" dirty="0" smtClean="0">
                <a:ea typeface="ＭＳ Ｐゴシック" pitchFamily="34" charset="-128"/>
              </a:rPr>
              <a:t>administration de plaquettes PD pourra également être utile chez certains patients en cas de saignement </a:t>
            </a:r>
            <a:r>
              <a:rPr lang="fr-CA" altLang="ja-JP" dirty="0" err="1" smtClean="0">
                <a:ea typeface="ＭＳ Ｐゴシック" pitchFamily="34" charset="-128"/>
              </a:rPr>
              <a:t>microvasculaire</a:t>
            </a:r>
            <a:r>
              <a:rPr lang="fr-CA" altLang="ja-JP" dirty="0" smtClean="0">
                <a:ea typeface="ＭＳ Ｐゴシック" pitchFamily="34" charset="-128"/>
              </a:rPr>
              <a:t> </a:t>
            </a:r>
            <a:r>
              <a:rPr lang="fr-CA" altLang="ja-JP" dirty="0" err="1" smtClean="0">
                <a:ea typeface="ＭＳ Ｐゴシック" pitchFamily="34" charset="-128"/>
              </a:rPr>
              <a:t>périopératoire</a:t>
            </a:r>
            <a:r>
              <a:rPr lang="fr-CA" altLang="ja-JP" dirty="0" smtClean="0">
                <a:ea typeface="ＭＳ Ｐゴシック" pitchFamily="34" charset="-128"/>
              </a:rPr>
              <a:t> associé à une </a:t>
            </a:r>
            <a:r>
              <a:rPr lang="fr-CA" altLang="ja-JP" dirty="0" err="1" smtClean="0">
                <a:ea typeface="ＭＳ Ｐゴシック" pitchFamily="34" charset="-128"/>
              </a:rPr>
              <a:t>thrombocytopénie</a:t>
            </a:r>
            <a:r>
              <a:rPr lang="fr-CA" altLang="ja-JP" dirty="0" smtClean="0">
                <a:ea typeface="ＭＳ Ｐゴシック" pitchFamily="34" charset="-128"/>
              </a:rPr>
              <a:t> </a:t>
            </a:r>
            <a:r>
              <a:rPr lang="fr-CA" altLang="ja-JP" dirty="0" smtClean="0">
                <a:ea typeface="ＭＳ Ｐゴシック" pitchFamily="34" charset="-128"/>
              </a:rPr>
              <a:t>(nombre de plaquettes inférieur à 50 x 109/l).</a:t>
            </a:r>
            <a:endParaRPr lang="fr-FR" altLang="fr-FR" dirty="0" smtClean="0">
              <a:ea typeface="ＭＳ Ｐゴシック" pitchFamily="34" charset="-128"/>
            </a:endParaRPr>
          </a:p>
        </p:txBody>
      </p:sp>
    </p:spTree>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Transfusions de plaquettes</a:t>
            </a:r>
            <a:endParaRPr lang="fr-FR" dirty="0"/>
          </a:p>
        </p:txBody>
      </p:sp>
      <p:sp>
        <p:nvSpPr>
          <p:cNvPr id="67586" name="Content Placeholder 2"/>
          <p:cNvSpPr>
            <a:spLocks noGrp="1"/>
          </p:cNvSpPr>
          <p:nvPr>
            <p:ph idx="1"/>
          </p:nvPr>
        </p:nvSpPr>
        <p:spPr/>
        <p:txBody>
          <a:bodyPr/>
          <a:lstStyle/>
          <a:p>
            <a:pPr marL="0" indent="0" algn="just"/>
            <a:r>
              <a:rPr lang="fr-CA" altLang="fr-FR" dirty="0" smtClean="0">
                <a:ea typeface="ＭＳ Ｐゴシック" pitchFamily="34" charset="-128"/>
              </a:rPr>
              <a:t>Les indications des plaquettes </a:t>
            </a:r>
            <a:r>
              <a:rPr lang="fr-CA" altLang="fr-FR" dirty="0" smtClean="0">
                <a:ea typeface="ＭＳ Ｐゴシック" pitchFamily="34" charset="-128"/>
              </a:rPr>
              <a:t>d</a:t>
            </a:r>
            <a:r>
              <a:rPr lang="fr-CA" altLang="ja-JP" dirty="0">
                <a:ea typeface="ＭＳ Ｐゴシック" pitchFamily="34" charset="-128"/>
              </a:rPr>
              <a:t>’aphérèse </a:t>
            </a:r>
            <a:r>
              <a:rPr lang="fr-CA" altLang="ja-JP" dirty="0" smtClean="0">
                <a:ea typeface="ＭＳ Ｐゴシック" pitchFamily="34" charset="-128"/>
              </a:rPr>
              <a:t>PD sont semblables à celles des plaquettes PD. On peut choisir les plaquettes </a:t>
            </a:r>
            <a:r>
              <a:rPr lang="fr-CA" altLang="ja-JP" dirty="0">
                <a:ea typeface="ＭＳ Ｐゴシック" pitchFamily="34" charset="-128"/>
              </a:rPr>
              <a:t>d’aphérèse </a:t>
            </a:r>
            <a:r>
              <a:rPr lang="fr-CA" altLang="ja-JP" dirty="0" smtClean="0">
                <a:ea typeface="ＭＳ Ｐゴシック" pitchFamily="34" charset="-128"/>
              </a:rPr>
              <a:t>PD en fonction de la compatibilité HLA </a:t>
            </a:r>
            <a:r>
              <a:rPr lang="fr-CA" altLang="ja-JP" dirty="0" err="1" smtClean="0">
                <a:ea typeface="ＭＳ Ｐゴシック" pitchFamily="34" charset="-128"/>
              </a:rPr>
              <a:t>lorsqu</a:t>
            </a:r>
            <a:r>
              <a:rPr lang="ja-JP" altLang="fr-CA" dirty="0" smtClean="0">
                <a:ea typeface="ＭＳ Ｐゴシック" pitchFamily="34" charset="-128"/>
              </a:rPr>
              <a:t>’</a:t>
            </a:r>
            <a:r>
              <a:rPr lang="fr-CA" altLang="ja-JP" dirty="0" smtClean="0">
                <a:ea typeface="ＭＳ Ｐゴシック" pitchFamily="34" charset="-128"/>
              </a:rPr>
              <a:t>un receveur ne répond pas à une transfusion de plaquettes en raison de la présence confirmée </a:t>
            </a:r>
            <a:r>
              <a:rPr lang="fr-CA" altLang="ja-JP" dirty="0">
                <a:ea typeface="ＭＳ Ｐゴシック" pitchFamily="34" charset="-128"/>
              </a:rPr>
              <a:t>d’anticorps </a:t>
            </a:r>
            <a:r>
              <a:rPr lang="fr-CA" altLang="ja-JP" dirty="0" smtClean="0">
                <a:ea typeface="ＭＳ Ｐゴシック" pitchFamily="34" charset="-128"/>
              </a:rPr>
              <a:t>anti-HLA (état réfractaire</a:t>
            </a:r>
            <a:r>
              <a:rPr lang="fr-FR" altLang="ja-JP" dirty="0" smtClean="0">
                <a:ea typeface="ＭＳ Ｐゴシック" pitchFamily="34" charset="-128"/>
              </a:rPr>
              <a:t>avec allo-immunisation).</a:t>
            </a:r>
          </a:p>
          <a:p>
            <a:pPr marL="0" indent="0" algn="just"/>
            <a:endParaRPr lang="fr-FR" altLang="fr-FR" dirty="0" smtClean="0">
              <a:ea typeface="ＭＳ Ｐゴシック" pitchFamily="34" charset="-128"/>
            </a:endParaRPr>
          </a:p>
          <a:p>
            <a:pPr marL="0" indent="0" algn="just"/>
            <a:r>
              <a:rPr lang="fr-CA" altLang="fr-FR" dirty="0" smtClean="0">
                <a:ea typeface="ＭＳ Ｐゴシック" pitchFamily="34" charset="-128"/>
              </a:rPr>
              <a:t>La transfusion à un sujet adulte de chaque unité de plaquettes préparées à partir de sang total devrait, de 20 minutes à 1 heure plus tard, faire augmenter le nombre de plaquettes de 5 à 10 x 109/l. La transfusion de plaquettes </a:t>
            </a:r>
            <a:r>
              <a:rPr lang="fr-CA" altLang="fr-FR" dirty="0" smtClean="0">
                <a:ea typeface="ＭＳ Ｐゴシック" pitchFamily="34" charset="-128"/>
              </a:rPr>
              <a:t>d</a:t>
            </a:r>
            <a:r>
              <a:rPr lang="fr-CA" altLang="ja-JP" dirty="0">
                <a:ea typeface="ＭＳ Ｐゴシック" pitchFamily="34" charset="-128"/>
              </a:rPr>
              <a:t>’aphérèse </a:t>
            </a:r>
            <a:r>
              <a:rPr lang="fr-CA" altLang="ja-JP" dirty="0" smtClean="0">
                <a:ea typeface="ＭＳ Ｐゴシック" pitchFamily="34" charset="-128"/>
              </a:rPr>
              <a:t>PD devrait produire une augmentation de la numération plaquettaire environ 5 fois plus élevée que celle obtenue avec une unité de plaquettes préparées à partir </a:t>
            </a:r>
            <a:r>
              <a:rPr lang="fr-CA" altLang="ja-JP" dirty="0">
                <a:ea typeface="ＭＳ Ｐゴシック" pitchFamily="34" charset="-128"/>
              </a:rPr>
              <a:t>d’unités </a:t>
            </a:r>
            <a:r>
              <a:rPr lang="fr-CA" altLang="ja-JP" dirty="0" smtClean="0">
                <a:ea typeface="ＭＳ Ｐゴシック" pitchFamily="34" charset="-128"/>
              </a:rPr>
              <a:t>de sang total.</a:t>
            </a:r>
            <a:endParaRPr lang="fr-FR" altLang="fr-FR" dirty="0" smtClean="0">
              <a:ea typeface="ＭＳ Ｐゴシック" pitchFamily="34" charset="-128"/>
            </a:endParaRPr>
          </a:p>
        </p:txBody>
      </p:sp>
    </p:spTree>
  </p:cSld>
  <p:clrMapOvr>
    <a:masterClrMapping/>
  </p:clrMapOvr>
  <p:transition spd="slow">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6975"/>
            <a:ext cx="88201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Transfusions de plaquettes</a:t>
            </a:r>
            <a:endParaRPr lang="fr-FR" dirty="0"/>
          </a:p>
        </p:txBody>
      </p:sp>
      <p:sp>
        <p:nvSpPr>
          <p:cNvPr id="69634" name="Content Placeholder 2"/>
          <p:cNvSpPr>
            <a:spLocks noGrp="1"/>
          </p:cNvSpPr>
          <p:nvPr>
            <p:ph idx="1"/>
          </p:nvPr>
        </p:nvSpPr>
        <p:spPr/>
        <p:txBody>
          <a:bodyPr/>
          <a:lstStyle/>
          <a:p>
            <a:pPr marL="0" indent="0" algn="just"/>
            <a:r>
              <a:rPr lang="fr-CA" altLang="fr-FR" dirty="0" smtClean="0">
                <a:ea typeface="ＭＳ Ｐゴシック" pitchFamily="34" charset="-128"/>
              </a:rPr>
              <a:t>Les transfusions de plaquettes ne sont habituellement ni efficaces ni indiquées chez les patients dont les plaquettes sont détruites rapidement en raison </a:t>
            </a:r>
            <a:r>
              <a:rPr lang="fr-CA" altLang="fr-FR" dirty="0" smtClean="0">
                <a:ea typeface="ＭＳ Ｐゴシック" pitchFamily="34" charset="-128"/>
              </a:rPr>
              <a:t>d</a:t>
            </a:r>
            <a:r>
              <a:rPr lang="fr-CA" altLang="ja-JP" dirty="0">
                <a:ea typeface="ＭＳ Ｐゴシック" pitchFamily="34" charset="-128"/>
              </a:rPr>
              <a:t>’un </a:t>
            </a:r>
            <a:r>
              <a:rPr lang="fr-CA" altLang="ja-JP" dirty="0" smtClean="0">
                <a:ea typeface="ＭＳ Ｐゴシック" pitchFamily="34" charset="-128"/>
              </a:rPr>
              <a:t>purpura thrombopénique immunologique, à moins </a:t>
            </a:r>
            <a:r>
              <a:rPr lang="fr-CA" altLang="ja-JP" dirty="0">
                <a:ea typeface="ＭＳ Ｐゴシック" pitchFamily="34" charset="-128"/>
              </a:rPr>
              <a:t>qu’une </a:t>
            </a:r>
            <a:r>
              <a:rPr lang="fr-CA" altLang="ja-JP" dirty="0" smtClean="0">
                <a:ea typeface="ＭＳ Ｐゴシック" pitchFamily="34" charset="-128"/>
              </a:rPr>
              <a:t>hémorragie menaçant la vie ne soit probable.</a:t>
            </a:r>
          </a:p>
          <a:p>
            <a:pPr marL="0" indent="0" algn="just"/>
            <a:r>
              <a:rPr lang="fr-CA" altLang="fr-FR" dirty="0" smtClean="0">
                <a:ea typeface="ＭＳ Ｐゴシック" pitchFamily="34" charset="-128"/>
              </a:rPr>
              <a:t> La </a:t>
            </a:r>
            <a:r>
              <a:rPr lang="fr-CA" altLang="fr-FR" dirty="0" err="1" smtClean="0">
                <a:ea typeface="ＭＳ Ｐゴシック" pitchFamily="34" charset="-128"/>
              </a:rPr>
              <a:t>thrombocytopénie</a:t>
            </a:r>
            <a:r>
              <a:rPr lang="fr-CA" altLang="fr-FR" dirty="0" smtClean="0">
                <a:ea typeface="ＭＳ Ｐゴシック" pitchFamily="34" charset="-128"/>
              </a:rPr>
              <a:t> induite par </a:t>
            </a:r>
            <a:r>
              <a:rPr lang="fr-CA" altLang="fr-FR" dirty="0" smtClean="0">
                <a:ea typeface="ＭＳ Ｐゴシック" pitchFamily="34" charset="-128"/>
              </a:rPr>
              <a:t>l</a:t>
            </a:r>
            <a:r>
              <a:rPr lang="fr-CA" altLang="ja-JP" dirty="0">
                <a:ea typeface="ＭＳ Ｐゴシック" pitchFamily="34" charset="-128"/>
              </a:rPr>
              <a:t>’héparine </a:t>
            </a:r>
            <a:r>
              <a:rPr lang="fr-CA" altLang="ja-JP" dirty="0" smtClean="0">
                <a:ea typeface="ＭＳ Ｐゴシック" pitchFamily="34" charset="-128"/>
              </a:rPr>
              <a:t>et le purpura </a:t>
            </a:r>
            <a:r>
              <a:rPr lang="fr-CA" altLang="ja-JP" dirty="0" smtClean="0">
                <a:ea typeface="ＭＳ Ｐゴシック" pitchFamily="34" charset="-128"/>
              </a:rPr>
              <a:t>thrombopénique-thrombotique </a:t>
            </a:r>
            <a:r>
              <a:rPr lang="fr-CA" altLang="ja-JP" dirty="0" smtClean="0">
                <a:ea typeface="ＭＳ Ｐゴシック" pitchFamily="34" charset="-128"/>
              </a:rPr>
              <a:t>(PTT) sont des troubles thrombotiques avec </a:t>
            </a:r>
            <a:r>
              <a:rPr lang="fr-CA" altLang="ja-JP" dirty="0" err="1" smtClean="0">
                <a:ea typeface="ＭＳ Ｐゴシック" pitchFamily="34" charset="-128"/>
              </a:rPr>
              <a:t>thrombocytopénie</a:t>
            </a:r>
            <a:r>
              <a:rPr lang="fr-CA" altLang="ja-JP" dirty="0">
                <a:ea typeface="ＭＳ Ｐゴシック" pitchFamily="34" charset="-128"/>
              </a:rPr>
              <a:t>. L’administration </a:t>
            </a:r>
            <a:r>
              <a:rPr lang="fr-CA" altLang="ja-JP" dirty="0" smtClean="0">
                <a:ea typeface="ＭＳ Ｐゴシック" pitchFamily="34" charset="-128"/>
              </a:rPr>
              <a:t>de plaquettes </a:t>
            </a:r>
            <a:r>
              <a:rPr lang="fr-CA" altLang="ja-JP" dirty="0">
                <a:ea typeface="ＭＳ Ｐゴシック" pitchFamily="34" charset="-128"/>
              </a:rPr>
              <a:t>n’est </a:t>
            </a:r>
            <a:r>
              <a:rPr lang="fr-CA" altLang="ja-JP" dirty="0" smtClean="0">
                <a:ea typeface="ＭＳ Ｐゴシック" pitchFamily="34" charset="-128"/>
              </a:rPr>
              <a:t>pas recommandée en présence de ces affections</a:t>
            </a:r>
            <a:r>
              <a:rPr lang="fr-CA" altLang="ja-JP" dirty="0" smtClean="0">
                <a:ea typeface="ＭＳ Ｐゴシック" pitchFamily="34" charset="-128"/>
              </a:rPr>
              <a:t>, car </a:t>
            </a:r>
            <a:r>
              <a:rPr lang="fr-CA" altLang="ja-JP" dirty="0" smtClean="0">
                <a:ea typeface="ＭＳ Ｐゴシック" pitchFamily="34" charset="-128"/>
              </a:rPr>
              <a:t>elle risquerait </a:t>
            </a:r>
            <a:r>
              <a:rPr lang="fr-CA" altLang="ja-JP" dirty="0">
                <a:ea typeface="ＭＳ Ｐゴシック" pitchFamily="34" charset="-128"/>
              </a:rPr>
              <a:t>d’aggraver </a:t>
            </a:r>
            <a:r>
              <a:rPr lang="fr-CA" altLang="ja-JP" dirty="0" smtClean="0">
                <a:ea typeface="ＭＳ Ｐゴシック" pitchFamily="34" charset="-128"/>
              </a:rPr>
              <a:t>la maladie sous-jacente.</a:t>
            </a:r>
            <a:endParaRPr lang="fr-FR" altLang="fr-FR" dirty="0" smtClean="0">
              <a:ea typeface="ＭＳ Ｐゴシック" pitchFamily="34" charset="-128"/>
            </a:endParaRPr>
          </a:p>
        </p:txBody>
      </p:sp>
    </p:spTree>
  </p:cSld>
  <p:clrMapOvr>
    <a:masterClrMapping/>
  </p:clrMapOvr>
  <p:transition spd="slow">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Transfusions de plaquettes</a:t>
            </a:r>
            <a:endParaRPr lang="fr-FR" dirty="0"/>
          </a:p>
        </p:txBody>
      </p:sp>
      <p:sp>
        <p:nvSpPr>
          <p:cNvPr id="70658" name="Content Placeholder 2"/>
          <p:cNvSpPr>
            <a:spLocks noGrp="1"/>
          </p:cNvSpPr>
          <p:nvPr>
            <p:ph idx="1"/>
          </p:nvPr>
        </p:nvSpPr>
        <p:spPr/>
        <p:txBody>
          <a:bodyPr/>
          <a:lstStyle/>
          <a:p>
            <a:pPr marL="0" indent="0" algn="just"/>
            <a:r>
              <a:rPr lang="fr-CA" altLang="fr-FR" dirty="0" smtClean="0">
                <a:ea typeface="ＭＳ Ｐゴシック" pitchFamily="34" charset="-128"/>
              </a:rPr>
              <a:t>Il </a:t>
            </a:r>
            <a:r>
              <a:rPr lang="fr-CA" altLang="fr-FR" dirty="0" smtClean="0">
                <a:ea typeface="ＭＳ Ｐゴシック" pitchFamily="34" charset="-128"/>
              </a:rPr>
              <a:t>n</a:t>
            </a:r>
            <a:r>
              <a:rPr lang="fr-CA" altLang="ja-JP" dirty="0">
                <a:ea typeface="ＭＳ Ｐゴシック" pitchFamily="34" charset="-128"/>
              </a:rPr>
              <a:t>’est </a:t>
            </a:r>
            <a:r>
              <a:rPr lang="fr-CA" altLang="ja-JP" dirty="0" smtClean="0">
                <a:ea typeface="ＭＳ Ｐゴシック" pitchFamily="34" charset="-128"/>
              </a:rPr>
              <a:t>pas nécessaire </a:t>
            </a:r>
            <a:r>
              <a:rPr lang="fr-CA" altLang="ja-JP" dirty="0">
                <a:ea typeface="ＭＳ Ｐゴシック" pitchFamily="34" charset="-128"/>
              </a:rPr>
              <a:t>d’effectuer </a:t>
            </a:r>
            <a:r>
              <a:rPr lang="fr-CA" altLang="ja-JP" dirty="0" smtClean="0">
                <a:ea typeface="ＭＳ Ｐゴシック" pitchFamily="34" charset="-128"/>
              </a:rPr>
              <a:t>des épreuves de compatibilité avant la transfusion; par contre, la détermination du groupe sanguin est obligatoire. Ces composants ne se conservant pas longtemps, la parfaite correspondance ABO </a:t>
            </a:r>
            <a:r>
              <a:rPr lang="fr-CA" altLang="ja-JP" dirty="0">
                <a:ea typeface="ＭＳ Ｐゴシック" pitchFamily="34" charset="-128"/>
              </a:rPr>
              <a:t>n’est </a:t>
            </a:r>
            <a:r>
              <a:rPr lang="fr-CA" altLang="ja-JP" dirty="0" smtClean="0">
                <a:ea typeface="ＭＳ Ｐゴシック" pitchFamily="34" charset="-128"/>
              </a:rPr>
              <a:t>pas forcément de toute première importance lors du choix des plaquettes à transfuser. Il doit y avoir compatibilité ABO entre le plasma de </a:t>
            </a:r>
            <a:r>
              <a:rPr lang="fr-CA" altLang="ja-JP" dirty="0">
                <a:ea typeface="ＭＳ Ｐゴシック" pitchFamily="34" charset="-128"/>
              </a:rPr>
              <a:t>l’unité </a:t>
            </a:r>
            <a:r>
              <a:rPr lang="fr-CA" altLang="ja-JP" dirty="0" smtClean="0">
                <a:ea typeface="ＭＳ Ｐゴシック" pitchFamily="34" charset="-128"/>
              </a:rPr>
              <a:t>et les globules rouges du receveur, sans que </a:t>
            </a:r>
            <a:r>
              <a:rPr lang="fr-CA" altLang="ja-JP" dirty="0">
                <a:ea typeface="ＭＳ Ｐゴシック" pitchFamily="34" charset="-128"/>
              </a:rPr>
              <a:t>l’unité </a:t>
            </a:r>
            <a:r>
              <a:rPr lang="fr-CA" altLang="ja-JP" dirty="0" smtClean="0">
                <a:ea typeface="ＭＳ Ｐゴシック" pitchFamily="34" charset="-128"/>
              </a:rPr>
              <a:t>ne soit nécessairement du même groupe que celui du receveur.</a:t>
            </a:r>
          </a:p>
          <a:p>
            <a:pPr marL="0" indent="0" algn="just"/>
            <a:endParaRPr lang="fr-CA" altLang="fr-FR" dirty="0" smtClean="0">
              <a:ea typeface="ＭＳ Ｐゴシック" pitchFamily="34" charset="-128"/>
            </a:endParaRPr>
          </a:p>
          <a:p>
            <a:pPr marL="0" indent="0" algn="just"/>
            <a:r>
              <a:rPr lang="fr-CA" altLang="fr-FR" dirty="0" smtClean="0">
                <a:ea typeface="ＭＳ Ｐゴシック" pitchFamily="34" charset="-128"/>
              </a:rPr>
              <a:t>Chez un adulte présentant une hémorragie et dont le nombre de plaquettes est inférieur à 20 x 109/l, la posologie habituelle est de cinq unités. On devra peut-être refaire une transfusion un à trois jours plus tard, car les plaquettes transfusées ne survivent au plus que trois ou quatre jours.</a:t>
            </a:r>
          </a:p>
        </p:txBody>
      </p:sp>
    </p:spTree>
  </p:cSld>
  <p:clrMapOvr>
    <a:masterClrMapping/>
  </p:clrMapOvr>
  <p:transition spd="slow">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b="1" dirty="0" smtClean="0">
                <a:solidFill>
                  <a:srgbClr val="FF0000"/>
                </a:solidFill>
              </a:rPr>
              <a:t>Plasma et produits plasmatiques</a:t>
            </a:r>
            <a:endParaRPr lang="fr-FR" dirty="0">
              <a:solidFill>
                <a:srgbClr val="FF0000"/>
              </a:solidFill>
            </a:endParaRPr>
          </a:p>
        </p:txBody>
      </p:sp>
      <p:sp>
        <p:nvSpPr>
          <p:cNvPr id="71682" name="Content Placeholder 2"/>
          <p:cNvSpPr>
            <a:spLocks noGrp="1"/>
          </p:cNvSpPr>
          <p:nvPr>
            <p:ph idx="1"/>
          </p:nvPr>
        </p:nvSpPr>
        <p:spPr/>
        <p:txBody>
          <a:bodyPr/>
          <a:lstStyle/>
          <a:p>
            <a:endParaRPr lang="fr-FR" altLang="fr-FR" smtClean="0">
              <a:ea typeface="ＭＳ Ｐゴシック" pitchFamily="34" charset="-128"/>
            </a:endParaRPr>
          </a:p>
        </p:txBody>
      </p:sp>
      <p:pic>
        <p:nvPicPr>
          <p:cNvPr id="716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92188"/>
            <a:ext cx="8135937"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Plasma</a:t>
            </a:r>
            <a:endParaRPr lang="fr-FR" dirty="0"/>
          </a:p>
        </p:txBody>
      </p:sp>
      <p:sp>
        <p:nvSpPr>
          <p:cNvPr id="72706" name="Content Placeholder 2"/>
          <p:cNvSpPr>
            <a:spLocks noGrp="1"/>
          </p:cNvSpPr>
          <p:nvPr>
            <p:ph idx="1"/>
          </p:nvPr>
        </p:nvSpPr>
        <p:spPr>
          <a:xfrm>
            <a:off x="611560" y="1100138"/>
            <a:ext cx="7776864" cy="3769022"/>
          </a:xfrm>
        </p:spPr>
        <p:txBody>
          <a:bodyPr/>
          <a:lstStyle/>
          <a:p>
            <a:pPr marL="0" indent="0" algn="just"/>
            <a:r>
              <a:rPr lang="fr-CA" altLang="fr-FR" dirty="0" smtClean="0">
                <a:ea typeface="ＭＳ Ｐゴシック" pitchFamily="34" charset="-128"/>
              </a:rPr>
              <a:t>Immédiatement après le prélèvement auprès </a:t>
            </a:r>
            <a:r>
              <a:rPr lang="fr-CA" altLang="fr-FR" dirty="0" smtClean="0">
                <a:ea typeface="ＭＳ Ｐゴシック" pitchFamily="34" charset="-128"/>
              </a:rPr>
              <a:t>d</a:t>
            </a:r>
            <a:r>
              <a:rPr lang="fr-CA" altLang="ja-JP" dirty="0">
                <a:ea typeface="ＭＳ Ｐゴシック" pitchFamily="34" charset="-128"/>
              </a:rPr>
              <a:t>’un </a:t>
            </a:r>
            <a:r>
              <a:rPr lang="fr-CA" altLang="ja-JP" dirty="0" smtClean="0">
                <a:ea typeface="ＭＳ Ｐゴシック" pitchFamily="34" charset="-128"/>
              </a:rPr>
              <a:t>donneur normal, le plasma contient environ une unité/ml de chacun des facteurs de coagulation, ainsi que des </a:t>
            </a:r>
            <a:r>
              <a:rPr lang="fr-CA" altLang="ja-JP" dirty="0" err="1" smtClean="0">
                <a:ea typeface="ＭＳ Ｐゴシック" pitchFamily="34" charset="-128"/>
              </a:rPr>
              <a:t>concentra-tions</a:t>
            </a:r>
            <a:r>
              <a:rPr lang="fr-CA" altLang="ja-JP" dirty="0" smtClean="0">
                <a:ea typeface="ＭＳ Ｐゴシック" pitchFamily="34" charset="-128"/>
              </a:rPr>
              <a:t> </a:t>
            </a:r>
            <a:r>
              <a:rPr lang="fr-CA" altLang="ja-JP" dirty="0" smtClean="0">
                <a:ea typeface="ＭＳ Ｐゴシック" pitchFamily="34" charset="-128"/>
              </a:rPr>
              <a:t>normales d</a:t>
            </a:r>
            <a:r>
              <a:rPr lang="ja-JP" altLang="fr-CA" dirty="0" smtClean="0">
                <a:ea typeface="ＭＳ Ｐゴシック" pitchFamily="34" charset="-128"/>
              </a:rPr>
              <a:t>’</a:t>
            </a:r>
            <a:r>
              <a:rPr lang="fr-CA" altLang="ja-JP" dirty="0" smtClean="0">
                <a:ea typeface="ＭＳ Ｐゴシック" pitchFamily="34" charset="-128"/>
              </a:rPr>
              <a:t>autres protéines plasmatiques. Comme les facteurs de coagulation V et VIII, labiles, sont instables dans le plasma entreposé pendant une période prolongée entre 1 et 6 </a:t>
            </a:r>
            <a:r>
              <a:rPr lang="fr-CA" altLang="ja-JP" dirty="0" smtClean="0">
                <a:ea typeface="ＭＳ Ｐゴシック" pitchFamily="34" charset="-128"/>
              </a:rPr>
              <a:t>°C</a:t>
            </a:r>
            <a:r>
              <a:rPr lang="fr-CA" altLang="ja-JP" dirty="0" smtClean="0">
                <a:ea typeface="ＭＳ Ｐゴシック" pitchFamily="34" charset="-128"/>
              </a:rPr>
              <a:t>, le plasma est conservé à </a:t>
            </a:r>
            <a:r>
              <a:rPr lang="fr-CA" altLang="ja-JP" dirty="0">
                <a:ea typeface="ＭＳ Ｐゴシック" pitchFamily="34" charset="-128"/>
              </a:rPr>
              <a:t>l’état </a:t>
            </a:r>
            <a:r>
              <a:rPr lang="fr-CA" altLang="ja-JP" dirty="0" smtClean="0">
                <a:ea typeface="ＭＳ Ｐゴシック" pitchFamily="34" charset="-128"/>
              </a:rPr>
              <a:t>congelé à une </a:t>
            </a:r>
            <a:r>
              <a:rPr lang="fr-CA" altLang="ja-JP" dirty="0" smtClean="0">
                <a:ea typeface="ＭＳ Ｐゴシック" pitchFamily="34" charset="-128"/>
              </a:rPr>
              <a:t>température </a:t>
            </a:r>
            <a:r>
              <a:rPr lang="fr-CA" altLang="ja-JP" dirty="0" smtClean="0">
                <a:ea typeface="ＭＳ Ｐゴシック" pitchFamily="34" charset="-128"/>
              </a:rPr>
              <a:t>égale ou inférieure à -18 </a:t>
            </a:r>
            <a:r>
              <a:rPr lang="fr-CA" altLang="ja-JP" dirty="0" smtClean="0">
                <a:ea typeface="ＭＳ Ｐゴシック" pitchFamily="34" charset="-128"/>
              </a:rPr>
              <a:t>°C</a:t>
            </a:r>
            <a:r>
              <a:rPr lang="fr-CA" altLang="ja-JP" dirty="0" smtClean="0">
                <a:ea typeface="ＭＳ Ｐゴシック" pitchFamily="34" charset="-128"/>
              </a:rPr>
              <a:t>. Le plasma frais congelé, </a:t>
            </a:r>
            <a:r>
              <a:rPr lang="fr-CA" altLang="ja-JP" dirty="0">
                <a:ea typeface="ＭＳ Ｐゴシック" pitchFamily="34" charset="-128"/>
              </a:rPr>
              <a:t>c’est-à-dire </a:t>
            </a:r>
            <a:r>
              <a:rPr lang="fr-CA" altLang="ja-JP" dirty="0" smtClean="0">
                <a:ea typeface="ＭＳ Ｐゴシック" pitchFamily="34" charset="-128"/>
              </a:rPr>
              <a:t>le plasma placé dans un congélateur dans les huit heures suivant le prélèvement, contient environ 87 % de la quantité de facteur VIII présente au moment du prélèvement et doit contenir, selon les normes appliquées au Canada, au moins 0,70 UI/ml de ce facteur. Dans le plasma congelé, à savoir le plasma placé dans un congélateur dans les 24 heures suivant le prélèvement, la concentration de facteur VIII est d</a:t>
            </a:r>
            <a:r>
              <a:rPr lang="ja-JP" altLang="fr-CA" dirty="0" smtClean="0">
                <a:ea typeface="ＭＳ Ｐゴシック" pitchFamily="34" charset="-128"/>
              </a:rPr>
              <a:t>’</a:t>
            </a:r>
            <a:r>
              <a:rPr lang="fr-CA" altLang="ja-JP" dirty="0" smtClean="0">
                <a:ea typeface="ＭＳ Ｐゴシック" pitchFamily="34" charset="-128"/>
              </a:rPr>
              <a:t>environ 70 à 75 % de ce </a:t>
            </a:r>
            <a:r>
              <a:rPr lang="fr-CA" altLang="ja-JP" dirty="0">
                <a:ea typeface="ＭＳ Ｐゴシック" pitchFamily="34" charset="-128"/>
              </a:rPr>
              <a:t>qu’elle </a:t>
            </a:r>
            <a:r>
              <a:rPr lang="fr-CA" altLang="ja-JP" dirty="0" smtClean="0">
                <a:ea typeface="ＭＳ Ｐゴシック" pitchFamily="34" charset="-128"/>
              </a:rPr>
              <a:t>était au moment du don. La concentration de facteur V et celle d</a:t>
            </a:r>
            <a:r>
              <a:rPr lang="ja-JP" altLang="fr-CA" dirty="0" smtClean="0">
                <a:ea typeface="ＭＳ Ｐゴシック" pitchFamily="34" charset="-128"/>
              </a:rPr>
              <a:t>’</a:t>
            </a:r>
            <a:r>
              <a:rPr lang="fr-CA" altLang="ja-JP" dirty="0" smtClean="0">
                <a:ea typeface="ＭＳ Ｐゴシック" pitchFamily="34" charset="-128"/>
              </a:rPr>
              <a:t>autres facteurs de coagulation ne diminuent pas de façon appréciable par rapport à leurs valeurs initiales dans le plasma congelé dans les 24 heures suivant le prélèvement.</a:t>
            </a:r>
            <a:endParaRPr lang="fr-FR" altLang="fr-FR" dirty="0" smtClean="0">
              <a:ea typeface="ＭＳ Ｐゴシック" pitchFamily="34" charset="-128"/>
            </a:endParaRPr>
          </a:p>
        </p:txBody>
      </p:sp>
    </p:spTree>
  </p:cSld>
  <p:clrMapOvr>
    <a:masterClrMapping/>
  </p:clrMapOvr>
  <p:transition spd="slow">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Plasma</a:t>
            </a:r>
            <a:endParaRPr lang="fr-FR" dirty="0"/>
          </a:p>
        </p:txBody>
      </p:sp>
      <p:sp>
        <p:nvSpPr>
          <p:cNvPr id="73730" name="Content Placeholder 2"/>
          <p:cNvSpPr>
            <a:spLocks noGrp="1"/>
          </p:cNvSpPr>
          <p:nvPr>
            <p:ph idx="1"/>
          </p:nvPr>
        </p:nvSpPr>
        <p:spPr>
          <a:xfrm>
            <a:off x="822325" y="956122"/>
            <a:ext cx="7521575" cy="4489102"/>
          </a:xfrm>
        </p:spPr>
        <p:txBody>
          <a:bodyPr/>
          <a:lstStyle/>
          <a:p>
            <a:pPr marL="0" indent="0" algn="just"/>
            <a:r>
              <a:rPr lang="fr-CA" altLang="fr-FR" dirty="0" smtClean="0">
                <a:ea typeface="ＭＳ Ｐゴシック" pitchFamily="34" charset="-128"/>
              </a:rPr>
              <a:t>Il existe un vaste consensus selon lequel </a:t>
            </a:r>
            <a:r>
              <a:rPr lang="fr-CA" altLang="fr-FR" dirty="0" smtClean="0">
                <a:ea typeface="ＭＳ Ｐゴシック" pitchFamily="34" charset="-128"/>
              </a:rPr>
              <a:t>l</a:t>
            </a:r>
            <a:r>
              <a:rPr lang="fr-CA" altLang="ja-JP" dirty="0">
                <a:ea typeface="ＭＳ Ｐゴシック" pitchFamily="34" charset="-128"/>
              </a:rPr>
              <a:t>’utilisation </a:t>
            </a:r>
            <a:r>
              <a:rPr lang="fr-CA" altLang="ja-JP" dirty="0" smtClean="0">
                <a:ea typeface="ＭＳ Ｐゴシック" pitchFamily="34" charset="-128"/>
              </a:rPr>
              <a:t>du plasma frais congelé ou du plasma congelé devrait presque exclusivement être limitée au traitement ou à la prévention de saignements cliniquement significatifs attribuables à un déficit en un ou plusieurs facteurs de coagulation plasmatiques. Ces produits seraient notamment indiqués chez les patients suivants :</a:t>
            </a:r>
          </a:p>
          <a:p>
            <a:pPr algn="just">
              <a:buFont typeface="Franklin Gothic Book" panose="020B0503020102020204" pitchFamily="34" charset="0"/>
              <a:buChar char="−"/>
            </a:pPr>
            <a:r>
              <a:rPr lang="fr-FR" altLang="fr-FR" dirty="0" smtClean="0">
                <a:ea typeface="ＭＳ Ｐゴシック" pitchFamily="34" charset="-128"/>
              </a:rPr>
              <a:t>patients </a:t>
            </a:r>
            <a:r>
              <a:rPr lang="fr-FR" altLang="fr-FR" dirty="0" smtClean="0">
                <a:ea typeface="ＭＳ Ｐゴシック" pitchFamily="34" charset="-128"/>
              </a:rPr>
              <a:t>exigeant le remplacement </a:t>
            </a:r>
            <a:r>
              <a:rPr lang="fr-CA" altLang="fr-FR" dirty="0" smtClean="0">
                <a:ea typeface="ＭＳ Ｐゴシック" pitchFamily="34" charset="-128"/>
              </a:rPr>
              <a:t>de plusieurs facteurs de coagulation </a:t>
            </a:r>
            <a:r>
              <a:rPr lang="fr-CA" altLang="fr-FR" dirty="0" smtClean="0">
                <a:ea typeface="ＭＳ Ｐゴシック" pitchFamily="34" charset="-128"/>
              </a:rPr>
              <a:t>d</a:t>
            </a:r>
            <a:r>
              <a:rPr lang="fr-CA" altLang="ja-JP" dirty="0">
                <a:ea typeface="ＭＳ Ｐゴシック" pitchFamily="34" charset="-128"/>
              </a:rPr>
              <a:t>’origine </a:t>
            </a:r>
            <a:r>
              <a:rPr lang="fr-CA" altLang="ja-JP" dirty="0" smtClean="0">
                <a:ea typeface="ＭＳ Ｐゴシック" pitchFamily="34" charset="-128"/>
              </a:rPr>
              <a:t>plasmatique à cause de saignements ou en raison </a:t>
            </a:r>
            <a:r>
              <a:rPr lang="fr-CA" altLang="ja-JP" dirty="0">
                <a:ea typeface="ＭＳ Ｐゴシック" pitchFamily="34" charset="-128"/>
              </a:rPr>
              <a:t>d’une </a:t>
            </a:r>
            <a:r>
              <a:rPr lang="fr-CA" altLang="ja-JP" dirty="0" smtClean="0">
                <a:ea typeface="ＭＳ Ｐゴシック" pitchFamily="34" charset="-128"/>
              </a:rPr>
              <a:t>intervention invasive (</a:t>
            </a:r>
            <a:r>
              <a:rPr lang="fr-CA" altLang="ja-JP" dirty="0" smtClean="0">
                <a:ea typeface="ＭＳ Ｐゴシック" pitchFamily="34" charset="-128"/>
              </a:rPr>
              <a:t>p.ex. </a:t>
            </a:r>
            <a:r>
              <a:rPr lang="fr-CA" altLang="ja-JP" dirty="0" smtClean="0">
                <a:ea typeface="ＭＳ Ｐゴシック" pitchFamily="34" charset="-128"/>
              </a:rPr>
              <a:t>les patients </a:t>
            </a:r>
            <a:r>
              <a:rPr lang="fr-FR" altLang="ja-JP" dirty="0" smtClean="0">
                <a:ea typeface="ＭＳ Ｐゴシック" pitchFamily="34" charset="-128"/>
              </a:rPr>
              <a:t>atteints d</a:t>
            </a:r>
            <a:r>
              <a:rPr lang="fr-FR" altLang="fr-FR" dirty="0" smtClean="0">
                <a:ea typeface="ＭＳ Ｐゴシック" pitchFamily="34" charset="-128"/>
              </a:rPr>
              <a:t>’</a:t>
            </a:r>
            <a:r>
              <a:rPr lang="fr-FR" altLang="ja-JP" dirty="0" smtClean="0">
                <a:ea typeface="ＭＳ Ｐゴシック" pitchFamily="34" charset="-128"/>
              </a:rPr>
              <a:t>une maladie hépatique </a:t>
            </a:r>
            <a:r>
              <a:rPr lang="fr-CA" altLang="ja-JP" dirty="0" smtClean="0">
                <a:ea typeface="ＭＳ Ｐゴシック" pitchFamily="34" charset="-128"/>
              </a:rPr>
              <a:t>grave ou présentant une CIVD);</a:t>
            </a:r>
          </a:p>
          <a:p>
            <a:pPr algn="just">
              <a:buFont typeface="Franklin Gothic Book" panose="020B0503020102020204" pitchFamily="34" charset="0"/>
              <a:buChar char="−"/>
            </a:pPr>
            <a:r>
              <a:rPr lang="fr-FR" altLang="fr-FR" dirty="0" smtClean="0">
                <a:ea typeface="ＭＳ Ｐゴシック" pitchFamily="34" charset="-128"/>
              </a:rPr>
              <a:t>patients recevant une transfusion massive </a:t>
            </a:r>
            <a:r>
              <a:rPr lang="fr-CA" altLang="fr-FR" dirty="0" smtClean="0">
                <a:ea typeface="ＭＳ Ｐゴシック" pitchFamily="34" charset="-128"/>
              </a:rPr>
              <a:t>et présentant des anomalies </a:t>
            </a:r>
            <a:r>
              <a:rPr lang="fr-FR" altLang="fr-FR" dirty="0" smtClean="0">
                <a:ea typeface="ＭＳ Ｐゴシック" pitchFamily="34" charset="-128"/>
              </a:rPr>
              <a:t>de la coagulation cliniquement significatives;</a:t>
            </a:r>
          </a:p>
          <a:p>
            <a:pPr algn="just">
              <a:buFont typeface="Franklin Gothic Book" panose="020B0503020102020204" pitchFamily="34" charset="0"/>
              <a:buChar char="−"/>
            </a:pPr>
            <a:r>
              <a:rPr lang="fr-FR" altLang="fr-FR" dirty="0" smtClean="0">
                <a:ea typeface="ＭＳ Ｐゴシック" pitchFamily="34" charset="-128"/>
              </a:rPr>
              <a:t>patients </a:t>
            </a:r>
            <a:r>
              <a:rPr lang="fr-FR" altLang="fr-FR" dirty="0" smtClean="0">
                <a:ea typeface="ＭＳ Ｐゴシック" pitchFamily="34" charset="-128"/>
              </a:rPr>
              <a:t>qui, recevant une </a:t>
            </a:r>
            <a:r>
              <a:rPr lang="fr-FR" altLang="fr-FR" dirty="0" err="1" smtClean="0">
                <a:ea typeface="ＭＳ Ｐゴシック" pitchFamily="34" charset="-128"/>
              </a:rPr>
              <a:t>anticoagulothérapie</a:t>
            </a:r>
            <a:r>
              <a:rPr lang="fr-FR" altLang="fr-FR" dirty="0" smtClean="0">
                <a:ea typeface="ＭＳ Ｐゴシック" pitchFamily="34" charset="-128"/>
              </a:rPr>
              <a:t> par la </a:t>
            </a:r>
            <a:r>
              <a:rPr lang="fr-FR" altLang="fr-FR" dirty="0" err="1" smtClean="0">
                <a:ea typeface="ＭＳ Ｐゴシック" pitchFamily="34" charset="-128"/>
              </a:rPr>
              <a:t>warfarine</a:t>
            </a:r>
            <a:r>
              <a:rPr lang="fr-FR" altLang="fr-FR" dirty="0" smtClean="0">
                <a:ea typeface="ＭＳ Ｐゴシック" pitchFamily="34" charset="-128"/>
              </a:rPr>
              <a:t>, </a:t>
            </a:r>
            <a:r>
              <a:rPr lang="fr-CA" altLang="fr-FR" dirty="0" smtClean="0">
                <a:ea typeface="ＭＳ Ｐゴシック" pitchFamily="34" charset="-128"/>
              </a:rPr>
              <a:t>présentent un saignement ou ont besoin de subir une intervention invasive avant </a:t>
            </a:r>
            <a:r>
              <a:rPr lang="fr-FR" altLang="fr-FR" dirty="0" smtClean="0">
                <a:ea typeface="ＭＳ Ｐゴシック" pitchFamily="34" charset="-128"/>
              </a:rPr>
              <a:t>que la vitamine K ne contrecarre l’effet de la </a:t>
            </a:r>
            <a:r>
              <a:rPr lang="fr-FR" altLang="fr-FR" dirty="0" err="1" smtClean="0">
                <a:ea typeface="ＭＳ Ｐゴシック" pitchFamily="34" charset="-128"/>
              </a:rPr>
              <a:t>warfarine</a:t>
            </a:r>
            <a:r>
              <a:rPr lang="fr-FR" altLang="fr-FR" dirty="0" smtClean="0">
                <a:ea typeface="ＭＳ Ｐゴシック" pitchFamily="34" charset="-128"/>
              </a:rPr>
              <a:t>;</a:t>
            </a:r>
          </a:p>
          <a:p>
            <a:pPr algn="just">
              <a:buFont typeface="Franklin Gothic Book" panose="020B0503020102020204" pitchFamily="34" charset="0"/>
              <a:buChar char="−"/>
            </a:pPr>
            <a:r>
              <a:rPr lang="fr-CA" altLang="fr-FR" dirty="0" smtClean="0">
                <a:ea typeface="ＭＳ Ｐゴシック" pitchFamily="34" charset="-128"/>
              </a:rPr>
              <a:t>patients </a:t>
            </a:r>
            <a:r>
              <a:rPr lang="fr-CA" altLang="fr-FR" dirty="0" smtClean="0">
                <a:ea typeface="ＭＳ Ｐゴシック" pitchFamily="34" charset="-128"/>
              </a:rPr>
              <a:t>présentant des déficits en </a:t>
            </a:r>
            <a:r>
              <a:rPr lang="fr-FR" altLang="fr-FR" dirty="0" smtClean="0">
                <a:ea typeface="ＭＳ Ｐゴシック" pitchFamily="34" charset="-128"/>
              </a:rPr>
              <a:t>protéines plasmatiques rares pour </a:t>
            </a:r>
            <a:r>
              <a:rPr lang="fr-CA" altLang="fr-FR" dirty="0" smtClean="0">
                <a:ea typeface="ＭＳ Ｐゴシック" pitchFamily="34" charset="-128"/>
              </a:rPr>
              <a:t>lesquels il </a:t>
            </a:r>
            <a:r>
              <a:rPr lang="fr-CA" altLang="fr-FR" dirty="0" smtClean="0">
                <a:ea typeface="ＭＳ Ｐゴシック" pitchFamily="34" charset="-128"/>
              </a:rPr>
              <a:t>n</a:t>
            </a:r>
            <a:r>
              <a:rPr lang="fr-CA" altLang="ja-JP" dirty="0">
                <a:ea typeface="ＭＳ Ｐゴシック" pitchFamily="34" charset="-128"/>
              </a:rPr>
              <a:t>’existe </a:t>
            </a:r>
            <a:r>
              <a:rPr lang="fr-CA" altLang="ja-JP" dirty="0" smtClean="0">
                <a:ea typeface="ＭＳ Ｐゴシック" pitchFamily="34" charset="-128"/>
              </a:rPr>
              <a:t>pas de meilleur </a:t>
            </a:r>
            <a:r>
              <a:rPr lang="fr-FR" altLang="ja-JP" dirty="0" smtClean="0">
                <a:ea typeface="ＭＳ Ｐゴシック" pitchFamily="34" charset="-128"/>
              </a:rPr>
              <a:t>traitement.</a:t>
            </a:r>
          </a:p>
          <a:p>
            <a:pPr>
              <a:buFontTx/>
              <a:buChar char="-"/>
            </a:pPr>
            <a:endParaRPr lang="fr-FR" altLang="fr-FR" dirty="0" smtClean="0">
              <a:ea typeface="ＭＳ Ｐゴシック" pitchFamily="34" charset="-128"/>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p:txBody>
          <a:bodyPr wrap="square" numCol="1" anchorCtr="0" compatLnSpc="1">
            <a:prstTxWarp prst="textNoShape">
              <a:avLst/>
            </a:prstTxWarp>
          </a:bodyPr>
          <a:lstStyle/>
          <a:p>
            <a:pPr algn="ctr" eaLnBrk="1" hangingPunct="1"/>
            <a:r>
              <a:rPr lang="fr-CA" altLang="fr-FR" sz="4000" b="1" cap="none" smtClean="0">
                <a:ea typeface="ＭＳ Ｐゴシック" pitchFamily="34" charset="-128"/>
              </a:rPr>
              <a:t>Hémorragies et Désordres de la coagulation</a:t>
            </a:r>
          </a:p>
        </p:txBody>
      </p:sp>
      <p:sp>
        <p:nvSpPr>
          <p:cNvPr id="18434" name="Rectangle 3"/>
          <p:cNvSpPr>
            <a:spLocks noGrp="1" noChangeArrowheads="1"/>
          </p:cNvSpPr>
          <p:nvPr>
            <p:ph idx="1"/>
          </p:nvPr>
        </p:nvSpPr>
        <p:spPr>
          <a:xfrm>
            <a:off x="457200" y="3357563"/>
            <a:ext cx="8229600" cy="2768600"/>
          </a:xfrm>
        </p:spPr>
        <p:txBody>
          <a:bodyPr/>
          <a:lstStyle/>
          <a:p>
            <a:pPr eaLnBrk="1" hangingPunct="1"/>
            <a:r>
              <a:rPr lang="fr-CA" altLang="fr-FR" sz="2400" smtClean="0">
                <a:ea typeface="ＭＳ Ｐゴシック" pitchFamily="34" charset="-128"/>
              </a:rPr>
              <a:t>Saignement spontané</a:t>
            </a:r>
          </a:p>
          <a:p>
            <a:pPr eaLnBrk="1" hangingPunct="1"/>
            <a:r>
              <a:rPr lang="fr-CA" altLang="fr-FR" sz="2400" smtClean="0">
                <a:ea typeface="ＭＳ Ｐゴシック" pitchFamily="34" charset="-128"/>
              </a:rPr>
              <a:t>Saignement excessif post-trauma</a:t>
            </a:r>
          </a:p>
        </p:txBody>
      </p:sp>
      <p:pic>
        <p:nvPicPr>
          <p:cNvPr id="18435"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341438"/>
            <a:ext cx="38100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bwMode="auto"/>
        <p:txBody>
          <a:bodyPr wrap="square" numCol="1" anchorCtr="0" compatLnSpc="1">
            <a:prstTxWarp prst="textNoShape">
              <a:avLst/>
            </a:prstTxWarp>
          </a:bodyPr>
          <a:lstStyle/>
          <a:p>
            <a:r>
              <a:rPr lang="fr-CA" altLang="fr-FR" cap="none" smtClean="0">
                <a:ea typeface="ＭＳ Ｐゴシック" pitchFamily="34" charset="-128"/>
              </a:rPr>
              <a:t>SURNAGEANT DE CRYOPRÉCIPITÉ</a:t>
            </a:r>
            <a:endParaRPr lang="fr-FR" altLang="fr-FR" cap="none" smtClean="0">
              <a:ea typeface="ＭＳ Ｐゴシック" pitchFamily="34" charset="-128"/>
            </a:endParaRPr>
          </a:p>
        </p:txBody>
      </p:sp>
      <p:sp>
        <p:nvSpPr>
          <p:cNvPr id="74754" name="Content Placeholder 2"/>
          <p:cNvSpPr>
            <a:spLocks noGrp="1"/>
          </p:cNvSpPr>
          <p:nvPr>
            <p:ph idx="1"/>
          </p:nvPr>
        </p:nvSpPr>
        <p:spPr/>
        <p:txBody>
          <a:bodyPr/>
          <a:lstStyle/>
          <a:p>
            <a:pPr algn="just"/>
            <a:r>
              <a:rPr lang="fr-CA" altLang="fr-FR" smtClean="0">
                <a:ea typeface="ＭＳ Ｐゴシック" pitchFamily="34" charset="-128"/>
              </a:rPr>
              <a:t>Surnageant de cryoprécipité partiellement déleucocyté : On l</a:t>
            </a:r>
            <a:r>
              <a:rPr lang="ja-JP" altLang="fr-CA" smtClean="0">
                <a:ea typeface="ＭＳ Ｐゴシック" pitchFamily="34" charset="-128"/>
              </a:rPr>
              <a:t>’</a:t>
            </a:r>
            <a:r>
              <a:rPr lang="fr-CA" altLang="ja-JP" smtClean="0">
                <a:ea typeface="ＭＳ Ｐゴシック" pitchFamily="34" charset="-128"/>
              </a:rPr>
              <a:t>emploie pour le traitement, par échange plasmatique, du PTT et du syndrome hémolytique et urémique chez l</a:t>
            </a:r>
            <a:r>
              <a:rPr lang="ja-JP" altLang="fr-CA" smtClean="0">
                <a:ea typeface="ＭＳ Ｐゴシック" pitchFamily="34" charset="-128"/>
              </a:rPr>
              <a:t>’</a:t>
            </a:r>
            <a:r>
              <a:rPr lang="fr-CA" altLang="ja-JP" smtClean="0">
                <a:ea typeface="ＭＳ Ｐゴシック" pitchFamily="34" charset="-128"/>
              </a:rPr>
              <a:t>adulte ainsi que du déficit en divers facteurs de coagulation. </a:t>
            </a:r>
          </a:p>
          <a:p>
            <a:pPr algn="just"/>
            <a:r>
              <a:rPr lang="fr-CA" altLang="fr-FR" smtClean="0">
                <a:ea typeface="ＭＳ Ｐゴシック" pitchFamily="34" charset="-128"/>
              </a:rPr>
              <a:t>On utilise généralement du plasma frais congelé lorsque l</a:t>
            </a:r>
            <a:r>
              <a:rPr lang="ja-JP" altLang="fr-CA" smtClean="0">
                <a:ea typeface="ＭＳ Ｐゴシック" pitchFamily="34" charset="-128"/>
              </a:rPr>
              <a:t>’</a:t>
            </a:r>
            <a:r>
              <a:rPr lang="fr-CA" altLang="ja-JP" smtClean="0">
                <a:ea typeface="ＭＳ Ｐゴシック" pitchFamily="34" charset="-128"/>
              </a:rPr>
              <a:t>on ne dispose pas de surnageant de cryoprécipité. Le plasma congelé peut quant à lui être utilisé si l</a:t>
            </a:r>
            <a:r>
              <a:rPr lang="ja-JP" altLang="fr-CA" smtClean="0">
                <a:ea typeface="ＭＳ Ｐゴシック" pitchFamily="34" charset="-128"/>
              </a:rPr>
              <a:t>’</a:t>
            </a:r>
            <a:r>
              <a:rPr lang="fr-CA" altLang="ja-JP" smtClean="0">
                <a:ea typeface="ＭＳ Ｐゴシック" pitchFamily="34" charset="-128"/>
              </a:rPr>
              <a:t>on ne dispose ni de surnageant de cryoprécipité ni de plasma frais congelé.</a:t>
            </a:r>
            <a:endParaRPr lang="fr-FR" altLang="fr-FR" smtClean="0">
              <a:ea typeface="ＭＳ Ｐゴシック" pitchFamily="34" charset="-128"/>
            </a:endParaRPr>
          </a:p>
        </p:txBody>
      </p:sp>
    </p:spTree>
  </p:cSld>
  <p:clrMapOvr>
    <a:masterClrMapping/>
  </p:clrMapOvr>
  <p:transition spd="slow">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42900"/>
            <a:ext cx="7920038"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produits plasmatiques</a:t>
            </a:r>
            <a:endParaRPr lang="fr-FR" dirty="0"/>
          </a:p>
        </p:txBody>
      </p:sp>
      <p:sp>
        <p:nvSpPr>
          <p:cNvPr id="76802" name="Content Placeholder 2"/>
          <p:cNvSpPr>
            <a:spLocks noGrp="1"/>
          </p:cNvSpPr>
          <p:nvPr>
            <p:ph idx="1"/>
          </p:nvPr>
        </p:nvSpPr>
        <p:spPr/>
        <p:txBody>
          <a:bodyPr/>
          <a:lstStyle/>
          <a:p>
            <a:pPr algn="just"/>
            <a:r>
              <a:rPr lang="fr-CA" altLang="fr-FR" smtClean="0">
                <a:ea typeface="ＭＳ Ｐゴシック" pitchFamily="34" charset="-128"/>
              </a:rPr>
              <a:t>On ne doit pas transfuser de produits plasmatiques lorsqu</a:t>
            </a:r>
            <a:r>
              <a:rPr lang="ja-JP" altLang="fr-CA" smtClean="0">
                <a:ea typeface="ＭＳ Ｐゴシック" pitchFamily="34" charset="-128"/>
              </a:rPr>
              <a:t>’</a:t>
            </a:r>
            <a:r>
              <a:rPr lang="fr-CA" altLang="ja-JP" smtClean="0">
                <a:ea typeface="ＭＳ Ｐゴシック" pitchFamily="34" charset="-128"/>
              </a:rPr>
              <a:t>on souhaite uniquement restaurer le volume sanguin ou corriger un déficit en un seul facteur de coagulation si des produits recombinants ou des produits plasmatiques viro-inactivés spécifiques</a:t>
            </a:r>
            <a:r>
              <a:rPr lang="fr-FR" altLang="ja-JP" smtClean="0">
                <a:ea typeface="ＭＳ Ｐゴシック" pitchFamily="34" charset="-128"/>
              </a:rPr>
              <a:t>sont disponibles.</a:t>
            </a:r>
          </a:p>
          <a:p>
            <a:pPr algn="just"/>
            <a:r>
              <a:rPr lang="fr-CA" altLang="fr-FR" smtClean="0">
                <a:ea typeface="ＭＳ Ｐゴシック" pitchFamily="34" charset="-128"/>
              </a:rPr>
              <a:t>Le plasma frais congelé et le plasma congelé ne doivent pas être utilisés pour traiter l</a:t>
            </a:r>
            <a:r>
              <a:rPr lang="ja-JP" altLang="fr-CA" smtClean="0">
                <a:ea typeface="ＭＳ Ｐゴシック" pitchFamily="34" charset="-128"/>
              </a:rPr>
              <a:t>’</a:t>
            </a:r>
            <a:r>
              <a:rPr lang="fr-CA" altLang="ja-JP" smtClean="0">
                <a:ea typeface="ＭＳ Ｐゴシック" pitchFamily="34" charset="-128"/>
              </a:rPr>
              <a:t>hypovolémie s</a:t>
            </a:r>
            <a:r>
              <a:rPr lang="ja-JP" altLang="fr-CA" smtClean="0">
                <a:ea typeface="ＭＳ Ｐゴシック" pitchFamily="34" charset="-128"/>
              </a:rPr>
              <a:t>’</a:t>
            </a:r>
            <a:r>
              <a:rPr lang="fr-CA" altLang="ja-JP" smtClean="0">
                <a:ea typeface="ＭＳ Ｐゴシック" pitchFamily="34" charset="-128"/>
              </a:rPr>
              <a:t>il n</a:t>
            </a:r>
            <a:r>
              <a:rPr lang="ja-JP" altLang="fr-CA" smtClean="0">
                <a:ea typeface="ＭＳ Ｐゴシック" pitchFamily="34" charset="-128"/>
              </a:rPr>
              <a:t>’</a:t>
            </a:r>
            <a:r>
              <a:rPr lang="fr-CA" altLang="ja-JP" smtClean="0">
                <a:ea typeface="ＭＳ Ｐゴシック" pitchFamily="34" charset="-128"/>
              </a:rPr>
              <a:t>y a pas de déficit en facteurs de coagulation. En pareille situation, il est préférable d</a:t>
            </a:r>
            <a:r>
              <a:rPr lang="ja-JP" altLang="fr-CA" smtClean="0">
                <a:ea typeface="ＭＳ Ｐゴシック" pitchFamily="34" charset="-128"/>
              </a:rPr>
              <a:t>’</a:t>
            </a:r>
            <a:r>
              <a:rPr lang="fr-CA" altLang="ja-JP" smtClean="0">
                <a:ea typeface="ＭＳ Ｐゴシック" pitchFamily="34" charset="-128"/>
              </a:rPr>
              <a:t>utiliser d</a:t>
            </a:r>
            <a:r>
              <a:rPr lang="ja-JP" altLang="fr-CA" smtClean="0">
                <a:ea typeface="ＭＳ Ｐゴシック" pitchFamily="34" charset="-128"/>
              </a:rPr>
              <a:t>’</a:t>
            </a:r>
            <a:r>
              <a:rPr lang="fr-CA" altLang="ja-JP" smtClean="0">
                <a:ea typeface="ＭＳ Ｐゴシック" pitchFamily="34" charset="-128"/>
              </a:rPr>
              <a:t>autres expanseurs du volume plasmatique comme la solution de chlorure de sodium à 0,9%, la solution injectable de Ringer lactate (USP), l</a:t>
            </a:r>
            <a:r>
              <a:rPr lang="ja-JP" altLang="fr-CA" smtClean="0">
                <a:ea typeface="ＭＳ Ｐゴシック" pitchFamily="34" charset="-128"/>
              </a:rPr>
              <a:t>’</a:t>
            </a:r>
            <a:r>
              <a:rPr lang="fr-CA" altLang="ja-JP" smtClean="0">
                <a:ea typeface="ＭＳ Ｐゴシック" pitchFamily="34" charset="-128"/>
              </a:rPr>
              <a:t>albumine ou le pentastarch à 10 %.</a:t>
            </a:r>
          </a:p>
          <a:p>
            <a:pPr algn="just"/>
            <a:r>
              <a:rPr lang="fr-CA" altLang="fr-FR" smtClean="0">
                <a:ea typeface="ＭＳ Ｐゴシック" pitchFamily="34" charset="-128"/>
              </a:rPr>
              <a:t>Ne pas transfuser de plasma frais congelé ni de plasma congelé si la coagulopathie peut être mieux corrigée par un traitement spécifique comme l</a:t>
            </a:r>
            <a:r>
              <a:rPr lang="ja-JP" altLang="fr-CA" smtClean="0">
                <a:ea typeface="ＭＳ Ｐゴシック" pitchFamily="34" charset="-128"/>
              </a:rPr>
              <a:t>’</a:t>
            </a:r>
            <a:r>
              <a:rPr lang="fr-CA" altLang="ja-JP" smtClean="0">
                <a:ea typeface="ＭＳ Ｐゴシック" pitchFamily="34" charset="-128"/>
              </a:rPr>
              <a:t>administration devitamine K, de cryoprécipité ou par le remplacement d</a:t>
            </a:r>
            <a:r>
              <a:rPr lang="ja-JP" altLang="fr-CA" smtClean="0">
                <a:ea typeface="ＭＳ Ｐゴシック" pitchFamily="34" charset="-128"/>
              </a:rPr>
              <a:t>’</a:t>
            </a:r>
            <a:r>
              <a:rPr lang="fr-CA" altLang="ja-JP" smtClean="0">
                <a:ea typeface="ＭＳ Ｐゴシック" pitchFamily="34" charset="-128"/>
              </a:rPr>
              <a:t>un facteur de coagulation</a:t>
            </a:r>
            <a:r>
              <a:rPr lang="fr-FR" altLang="ja-JP" smtClean="0">
                <a:ea typeface="ＭＳ Ｐゴシック" pitchFamily="34" charset="-128"/>
              </a:rPr>
              <a:t>particulier.</a:t>
            </a:r>
          </a:p>
          <a:p>
            <a:pPr algn="just"/>
            <a:r>
              <a:rPr lang="fr-CA" altLang="fr-FR" smtClean="0">
                <a:ea typeface="ＭＳ Ｐゴシック" pitchFamily="34" charset="-128"/>
              </a:rPr>
              <a:t>On ne doit pas utiliser de surnageant de cryoprécipité pour le traitement d</a:t>
            </a:r>
            <a:r>
              <a:rPr lang="ja-JP" altLang="fr-CA" smtClean="0">
                <a:ea typeface="ＭＳ Ｐゴシック" pitchFamily="34" charset="-128"/>
              </a:rPr>
              <a:t>’</a:t>
            </a:r>
            <a:r>
              <a:rPr lang="fr-CA" altLang="ja-JP" smtClean="0">
                <a:ea typeface="ＭＳ Ｐゴシック" pitchFamily="34" charset="-128"/>
              </a:rPr>
              <a:t>une déficience en facteur VIII et/ou en facteur de von Willebrand. Pour corriger des déficits isolés en facteurs de coagulation, ondevrait utiliser des concentrés spécifiques.</a:t>
            </a:r>
            <a:endParaRPr lang="fr-FR" altLang="fr-FR" smtClean="0">
              <a:ea typeface="ＭＳ Ｐゴシック" pitchFamily="34" charset="-128"/>
            </a:endParaRPr>
          </a:p>
        </p:txBody>
      </p:sp>
    </p:spTree>
  </p:cSld>
  <p:clrMapOvr>
    <a:masterClrMapping/>
  </p:clrMapOvr>
  <p:transition spd="slow">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produits plasmatiques</a:t>
            </a:r>
            <a:endParaRPr lang="fr-FR" dirty="0"/>
          </a:p>
        </p:txBody>
      </p:sp>
      <p:sp>
        <p:nvSpPr>
          <p:cNvPr id="77826" name="Content Placeholder 2"/>
          <p:cNvSpPr>
            <a:spLocks noGrp="1"/>
          </p:cNvSpPr>
          <p:nvPr>
            <p:ph idx="1"/>
          </p:nvPr>
        </p:nvSpPr>
        <p:spPr/>
        <p:txBody>
          <a:bodyPr/>
          <a:lstStyle/>
          <a:p>
            <a:pPr marL="0" indent="0" algn="just"/>
            <a:r>
              <a:rPr lang="fr-CA" altLang="fr-FR" dirty="0" smtClean="0">
                <a:ea typeface="ＭＳ Ｐゴシック" pitchFamily="34" charset="-128"/>
              </a:rPr>
              <a:t>En règle générale, la dose permettant </a:t>
            </a:r>
            <a:r>
              <a:rPr lang="fr-CA" altLang="fr-FR" dirty="0" smtClean="0">
                <a:ea typeface="ＭＳ Ｐゴシック" pitchFamily="34" charset="-128"/>
              </a:rPr>
              <a:t>d</a:t>
            </a:r>
            <a:r>
              <a:rPr lang="fr-CA" altLang="ja-JP" dirty="0">
                <a:ea typeface="ＭＳ Ｐゴシック" pitchFamily="34" charset="-128"/>
              </a:rPr>
              <a:t>’obtenir </a:t>
            </a:r>
            <a:r>
              <a:rPr lang="fr-CA" altLang="ja-JP" dirty="0" smtClean="0">
                <a:ea typeface="ＭＳ Ｐゴシック" pitchFamily="34" charset="-128"/>
              </a:rPr>
              <a:t>une concentration plasmatique de facteur de coagulation </a:t>
            </a:r>
            <a:r>
              <a:rPr lang="fr-CA" altLang="ja-JP" dirty="0">
                <a:ea typeface="ＭＳ Ｐゴシック" pitchFamily="34" charset="-128"/>
              </a:rPr>
              <a:t>d’au </a:t>
            </a:r>
            <a:r>
              <a:rPr lang="fr-CA" altLang="ja-JP" dirty="0" smtClean="0">
                <a:ea typeface="ＭＳ Ｐゴシック" pitchFamily="34" charset="-128"/>
              </a:rPr>
              <a:t>moins 30 % est de 10 à 15 ml/kg de poids corporel, sauf pour la neutralisation d</a:t>
            </a:r>
            <a:r>
              <a:rPr lang="ja-JP" altLang="fr-CA" dirty="0" smtClean="0">
                <a:ea typeface="ＭＳ Ｐゴシック" pitchFamily="34" charset="-128"/>
              </a:rPr>
              <a:t>’</a:t>
            </a:r>
            <a:r>
              <a:rPr lang="fr-CA" altLang="ja-JP" dirty="0" smtClean="0">
                <a:ea typeface="ＭＳ Ｐゴシック" pitchFamily="34" charset="-128"/>
              </a:rPr>
              <a:t>un traitement par la </a:t>
            </a:r>
            <a:r>
              <a:rPr lang="fr-CA" altLang="ja-JP" dirty="0" err="1" smtClean="0">
                <a:ea typeface="ＭＳ Ｐゴシック" pitchFamily="34" charset="-128"/>
              </a:rPr>
              <a:t>warfarine</a:t>
            </a:r>
            <a:r>
              <a:rPr lang="fr-CA" altLang="ja-JP" dirty="0" smtClean="0">
                <a:ea typeface="ＭＳ Ｐゴシック" pitchFamily="34" charset="-128"/>
              </a:rPr>
              <a:t>; dans ce cas, en effet, une dose de 5 à 8 ml/kg de poids corporel est habituellement </a:t>
            </a:r>
            <a:r>
              <a:rPr lang="fr-FR" altLang="ja-JP" dirty="0" smtClean="0">
                <a:ea typeface="ＭＳ Ｐゴシック" pitchFamily="34" charset="-128"/>
              </a:rPr>
              <a:t>suffisante.</a:t>
            </a:r>
          </a:p>
          <a:p>
            <a:pPr marL="0" indent="0" algn="just"/>
            <a:r>
              <a:rPr lang="fr-CA" altLang="fr-FR" dirty="0" smtClean="0">
                <a:ea typeface="ＭＳ Ｐゴシック" pitchFamily="34" charset="-128"/>
              </a:rPr>
              <a:t>Il doit y avoir compatibilité ABO entre les produits plasmatiques et le groupe sanguin du patient, sans que les deux ne soient nécessairement </a:t>
            </a:r>
            <a:r>
              <a:rPr lang="fr-CA" altLang="fr-FR" dirty="0" err="1" smtClean="0">
                <a:ea typeface="ＭＳ Ｐゴシック" pitchFamily="34" charset="-128"/>
              </a:rPr>
              <a:t>isogroupes</a:t>
            </a:r>
            <a:r>
              <a:rPr lang="fr-CA" altLang="fr-FR" dirty="0" smtClean="0">
                <a:ea typeface="ＭＳ Ｐゴシック" pitchFamily="34" charset="-128"/>
              </a:rPr>
              <a:t>. Pour être compatible, le produit plasmatique ne doit pas contenir </a:t>
            </a:r>
            <a:r>
              <a:rPr lang="fr-CA" altLang="fr-FR" dirty="0" smtClean="0">
                <a:ea typeface="ＭＳ Ｐゴシック" pitchFamily="34" charset="-128"/>
              </a:rPr>
              <a:t>d</a:t>
            </a:r>
            <a:r>
              <a:rPr lang="fr-CA" altLang="ja-JP" dirty="0">
                <a:ea typeface="ＭＳ Ｐゴシック" pitchFamily="34" charset="-128"/>
              </a:rPr>
              <a:t>’anticorps </a:t>
            </a:r>
            <a:r>
              <a:rPr lang="fr-CA" altLang="ja-JP" dirty="0" smtClean="0">
                <a:ea typeface="ＭＳ Ｐゴシック" pitchFamily="34" charset="-128"/>
              </a:rPr>
              <a:t>ABO </a:t>
            </a:r>
            <a:r>
              <a:rPr lang="fr-CA" altLang="ja-JP" dirty="0" err="1" smtClean="0">
                <a:ea typeface="ＭＳ Ｐゴシック" pitchFamily="34" charset="-128"/>
              </a:rPr>
              <a:t>incom-patibles</a:t>
            </a:r>
            <a:r>
              <a:rPr lang="fr-CA" altLang="ja-JP" dirty="0" smtClean="0">
                <a:ea typeface="ＭＳ Ｐゴシック" pitchFamily="34" charset="-128"/>
              </a:rPr>
              <a:t> </a:t>
            </a:r>
            <a:r>
              <a:rPr lang="fr-CA" altLang="ja-JP" dirty="0" smtClean="0">
                <a:ea typeface="ＭＳ Ｐゴシック" pitchFamily="34" charset="-128"/>
              </a:rPr>
              <a:t>avec les antigènes ABO présents à la surface des globules rouges du </a:t>
            </a:r>
            <a:r>
              <a:rPr lang="fr-FR" altLang="ja-JP" dirty="0" smtClean="0">
                <a:ea typeface="ＭＳ Ｐゴシック" pitchFamily="34" charset="-128"/>
              </a:rPr>
              <a:t>receveur.</a:t>
            </a:r>
          </a:p>
          <a:p>
            <a:pPr marL="0" indent="0" algn="just"/>
            <a:r>
              <a:rPr lang="fr-CA" altLang="fr-FR" dirty="0" smtClean="0">
                <a:ea typeface="ＭＳ Ｐゴシック" pitchFamily="34" charset="-128"/>
              </a:rPr>
              <a:t>La décongélation prend de 20 à 30 minutes. Une fois décongelé, le produit doit être transfusé immédiatement ou conservé à une température de 1 à 6 °C pendant au plus 24 heures. Un produit plasmatique décongelé ne peut être congelé de nouveau.</a:t>
            </a:r>
            <a:endParaRPr lang="fr-FR" altLang="fr-FR" dirty="0" smtClean="0">
              <a:ea typeface="ＭＳ Ｐゴシック" pitchFamily="34" charset="-128"/>
            </a:endParaRPr>
          </a:p>
        </p:txBody>
      </p:sp>
    </p:spTree>
  </p:cSld>
  <p:clrMapOvr>
    <a:masterClrMapping/>
  </p:clrMapOvr>
  <p:transition spd="slow">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auto"/>
        <p:txBody>
          <a:bodyPr wrap="square" numCol="1" anchorCtr="0" compatLnSpc="1">
            <a:prstTxWarp prst="textNoShape">
              <a:avLst/>
            </a:prstTxWarp>
          </a:bodyPr>
          <a:lstStyle/>
          <a:p>
            <a:r>
              <a:rPr lang="fr-FR" altLang="fr-FR" b="1" cap="none" smtClean="0">
                <a:ea typeface="ＭＳ Ｐゴシック" pitchFamily="34" charset="-128"/>
              </a:rPr>
              <a:t>FAH CRYOPRÉCIPITÉ PD (CRYOPRÉCIPITÉ)</a:t>
            </a:r>
            <a:endParaRPr lang="fr-FR" altLang="fr-FR" cap="none" smtClean="0">
              <a:ea typeface="ＭＳ Ｐゴシック" pitchFamily="34" charset="-128"/>
            </a:endParaRPr>
          </a:p>
        </p:txBody>
      </p:sp>
      <p:sp>
        <p:nvSpPr>
          <p:cNvPr id="78850" name="Content Placeholder 2"/>
          <p:cNvSpPr>
            <a:spLocks noGrp="1"/>
          </p:cNvSpPr>
          <p:nvPr>
            <p:ph idx="1"/>
          </p:nvPr>
        </p:nvSpPr>
        <p:spPr/>
        <p:txBody>
          <a:bodyPr/>
          <a:lstStyle/>
          <a:p>
            <a:pPr marL="0" indent="0" algn="just"/>
            <a:r>
              <a:rPr lang="fr-CA" altLang="fr-FR" sz="1700" dirty="0" smtClean="0">
                <a:ea typeface="ＭＳ Ｐゴシック" pitchFamily="34" charset="-128"/>
              </a:rPr>
              <a:t>À </a:t>
            </a:r>
            <a:r>
              <a:rPr lang="fr-CA" altLang="fr-FR" sz="1700" dirty="0" smtClean="0">
                <a:ea typeface="ＭＳ Ｐゴシック" pitchFamily="34" charset="-128"/>
              </a:rPr>
              <a:t>l</a:t>
            </a:r>
            <a:r>
              <a:rPr lang="fr-CA" altLang="ja-JP" sz="1700" dirty="0">
                <a:ea typeface="ＭＳ Ｐゴシック" pitchFamily="34" charset="-128"/>
              </a:rPr>
              <a:t>’heure </a:t>
            </a:r>
            <a:r>
              <a:rPr lang="fr-CA" altLang="ja-JP" sz="1700" dirty="0" smtClean="0">
                <a:ea typeface="ＭＳ Ｐゴシック" pitchFamily="34" charset="-128"/>
              </a:rPr>
              <a:t>actuelle, le </a:t>
            </a:r>
            <a:r>
              <a:rPr lang="fr-CA" altLang="ja-JP" sz="1700" dirty="0" err="1" smtClean="0">
                <a:ea typeface="ＭＳ Ｐゴシック" pitchFamily="34" charset="-128"/>
              </a:rPr>
              <a:t>cryoprécipité</a:t>
            </a:r>
            <a:r>
              <a:rPr lang="fr-CA" altLang="ja-JP" sz="1700" dirty="0" smtClean="0">
                <a:ea typeface="ＭＳ Ｐゴシック" pitchFamily="34" charset="-128"/>
              </a:rPr>
              <a:t> est utilisé </a:t>
            </a:r>
            <a:r>
              <a:rPr lang="fr-CA" altLang="ja-JP" sz="1700" dirty="0">
                <a:ea typeface="ＭＳ Ｐゴシック" pitchFamily="34" charset="-128"/>
              </a:rPr>
              <a:t>d’abord </a:t>
            </a:r>
            <a:r>
              <a:rPr lang="fr-CA" altLang="ja-JP" sz="1700" dirty="0" smtClean="0">
                <a:ea typeface="ＭＳ Ｐゴシック" pitchFamily="34" charset="-128"/>
              </a:rPr>
              <a:t>et avant tout en remplacement du fibrinogène en cas </a:t>
            </a:r>
            <a:r>
              <a:rPr lang="fr-CA" altLang="ja-JP" sz="1700" dirty="0">
                <a:ea typeface="ＭＳ Ｐゴシック" pitchFamily="34" charset="-128"/>
              </a:rPr>
              <a:t>d’</a:t>
            </a:r>
            <a:r>
              <a:rPr lang="fr-CA" altLang="ja-JP" sz="1700" dirty="0" err="1">
                <a:ea typeface="ＭＳ Ｐゴシック" pitchFamily="34" charset="-128"/>
              </a:rPr>
              <a:t>hypofibrinogénémie</a:t>
            </a:r>
            <a:r>
              <a:rPr lang="fr-CA" altLang="ja-JP" sz="1700" dirty="0">
                <a:ea typeface="ＭＳ Ｐゴシック" pitchFamily="34" charset="-128"/>
              </a:rPr>
              <a:t> </a:t>
            </a:r>
            <a:r>
              <a:rPr lang="fr-CA" altLang="ja-JP" sz="1700" dirty="0" smtClean="0">
                <a:ea typeface="ＭＳ Ｐゴシック" pitchFamily="34" charset="-128"/>
              </a:rPr>
              <a:t>acquise ou, à titre empirique, chez les patients présentant une hémorragie. Généralement, un taux plasmatique de </a:t>
            </a:r>
            <a:r>
              <a:rPr lang="fr-CA" altLang="ja-JP" sz="1700" dirty="0" smtClean="0">
                <a:ea typeface="ＭＳ Ｐゴシック" pitchFamily="34" charset="-128"/>
              </a:rPr>
              <a:t>fibrinogène </a:t>
            </a:r>
            <a:r>
              <a:rPr lang="fr-CA" altLang="ja-JP" sz="1700" dirty="0" smtClean="0">
                <a:ea typeface="ＭＳ Ｐゴシック" pitchFamily="34" charset="-128"/>
              </a:rPr>
              <a:t>inférieur à 1,0 g/l, que </a:t>
            </a:r>
            <a:r>
              <a:rPr lang="fr-CA" altLang="ja-JP" sz="1700" dirty="0" smtClean="0">
                <a:ea typeface="ＭＳ Ｐゴシック" pitchFamily="34" charset="-128"/>
              </a:rPr>
              <a:t>l</a:t>
            </a:r>
            <a:r>
              <a:rPr lang="fr-CA" altLang="ja-JP" sz="1800" dirty="0">
                <a:ea typeface="ＭＳ Ｐゴシック" pitchFamily="34" charset="-128"/>
              </a:rPr>
              <a:t>’</a:t>
            </a:r>
            <a:r>
              <a:rPr lang="fr-CA" altLang="ja-JP" sz="1700" dirty="0" smtClean="0">
                <a:ea typeface="ＭＳ Ｐゴシック" pitchFamily="34" charset="-128"/>
              </a:rPr>
              <a:t>on </a:t>
            </a:r>
            <a:r>
              <a:rPr lang="fr-CA" altLang="ja-JP" sz="1700" dirty="0" smtClean="0">
                <a:ea typeface="ＭＳ Ｐゴシック" pitchFamily="34" charset="-128"/>
              </a:rPr>
              <a:t>peut observer dans les cas de CIVD ou de fibrinolyse, constitue un critère objectif </a:t>
            </a:r>
            <a:r>
              <a:rPr lang="fr-CA" altLang="ja-JP" sz="1700" dirty="0">
                <a:ea typeface="ＭＳ Ｐゴシック" pitchFamily="34" charset="-128"/>
              </a:rPr>
              <a:t>d’instauration d’un </a:t>
            </a:r>
            <a:r>
              <a:rPr lang="fr-CA" altLang="ja-JP" sz="1700" dirty="0" smtClean="0">
                <a:ea typeface="ＭＳ Ｐゴシック" pitchFamily="34" charset="-128"/>
              </a:rPr>
              <a:t>traitement par </a:t>
            </a:r>
            <a:r>
              <a:rPr lang="fr-FR" altLang="ja-JP" sz="1700" dirty="0" err="1" smtClean="0">
                <a:ea typeface="ＭＳ Ｐゴシック" pitchFamily="34" charset="-128"/>
              </a:rPr>
              <a:t>cryoprécipité</a:t>
            </a:r>
            <a:r>
              <a:rPr lang="fr-FR" altLang="ja-JP" sz="1700" dirty="0" smtClean="0">
                <a:ea typeface="ＭＳ Ｐゴシック" pitchFamily="34" charset="-128"/>
              </a:rPr>
              <a:t>.</a:t>
            </a:r>
          </a:p>
          <a:p>
            <a:pPr marL="0" indent="0" algn="just"/>
            <a:r>
              <a:rPr lang="fr-CA" altLang="fr-FR" sz="1700" dirty="0" smtClean="0">
                <a:ea typeface="ＭＳ Ｐゴシック" pitchFamily="34" charset="-128"/>
              </a:rPr>
              <a:t>Chaque </a:t>
            </a:r>
            <a:r>
              <a:rPr lang="fr-CA" altLang="fr-FR" sz="1700" dirty="0" smtClean="0">
                <a:ea typeface="ＭＳ Ｐゴシック" pitchFamily="34" charset="-128"/>
              </a:rPr>
              <a:t>sac de 5 à 15 ml de FAH </a:t>
            </a:r>
            <a:r>
              <a:rPr lang="fr-CA" altLang="fr-FR" sz="1700" dirty="0" err="1" smtClean="0">
                <a:ea typeface="ＭＳ Ｐゴシック" pitchFamily="34" charset="-128"/>
              </a:rPr>
              <a:t>cryoprécipité</a:t>
            </a:r>
            <a:r>
              <a:rPr lang="fr-CA" altLang="fr-FR" sz="1700" dirty="0" smtClean="0">
                <a:ea typeface="ＭＳ Ｐゴシック" pitchFamily="34" charset="-128"/>
              </a:rPr>
              <a:t> contient au moins 80 UI de facteur VIII et au moins 150 mg de fibrinogène.</a:t>
            </a:r>
          </a:p>
          <a:p>
            <a:pPr marL="0" indent="0" algn="just"/>
            <a:r>
              <a:rPr lang="fr-CA" altLang="fr-FR" sz="1700" dirty="0" smtClean="0">
                <a:ea typeface="ＭＳ Ｐゴシック" pitchFamily="34" charset="-128"/>
              </a:rPr>
              <a:t>Une unité de </a:t>
            </a:r>
            <a:r>
              <a:rPr lang="fr-CA" altLang="fr-FR" sz="1700" dirty="0" err="1" smtClean="0">
                <a:ea typeface="ＭＳ Ｐゴシック" pitchFamily="34" charset="-128"/>
              </a:rPr>
              <a:t>cryoprécipité</a:t>
            </a:r>
            <a:r>
              <a:rPr lang="fr-CA" altLang="fr-FR" sz="1700" dirty="0" smtClean="0">
                <a:ea typeface="ＭＳ Ｐゴシック" pitchFamily="34" charset="-128"/>
              </a:rPr>
              <a:t> contient environ 150 mg de fibrinogène. La gravité et la nature de </a:t>
            </a:r>
            <a:r>
              <a:rPr lang="fr-CA" altLang="fr-FR" sz="1700" dirty="0" smtClean="0">
                <a:ea typeface="ＭＳ Ｐゴシック" pitchFamily="34" charset="-128"/>
              </a:rPr>
              <a:t>l</a:t>
            </a:r>
            <a:r>
              <a:rPr lang="fr-CA" altLang="ja-JP" sz="1800" dirty="0">
                <a:ea typeface="ＭＳ Ｐゴシック" pitchFamily="34" charset="-128"/>
              </a:rPr>
              <a:t>’</a:t>
            </a:r>
            <a:r>
              <a:rPr lang="fr-CA" altLang="ja-JP" sz="1700" dirty="0" smtClean="0">
                <a:ea typeface="ＭＳ Ｐゴシック" pitchFamily="34" charset="-128"/>
              </a:rPr>
              <a:t>hémorragie </a:t>
            </a:r>
            <a:r>
              <a:rPr lang="fr-CA" altLang="ja-JP" sz="1700" dirty="0" smtClean="0">
                <a:ea typeface="ＭＳ Ｐゴシック" pitchFamily="34" charset="-128"/>
              </a:rPr>
              <a:t>détermineront la quantité de </a:t>
            </a:r>
            <a:r>
              <a:rPr lang="fr-CA" altLang="ja-JP" sz="1700" dirty="0" err="1" smtClean="0">
                <a:ea typeface="ＭＳ Ｐゴシック" pitchFamily="34" charset="-128"/>
              </a:rPr>
              <a:t>cryoprécipité</a:t>
            </a:r>
            <a:r>
              <a:rPr lang="fr-CA" altLang="ja-JP" sz="1700" dirty="0" smtClean="0">
                <a:ea typeface="ＭＳ Ｐゴシック" pitchFamily="34" charset="-128"/>
              </a:rPr>
              <a:t> à transfuser.</a:t>
            </a:r>
            <a:endParaRPr lang="fr-CA" altLang="fr-FR" sz="1700" dirty="0" smtClean="0">
              <a:ea typeface="ＭＳ Ｐゴシック" pitchFamily="34" charset="-128"/>
            </a:endParaRPr>
          </a:p>
        </p:txBody>
      </p:sp>
    </p:spTree>
  </p:cSld>
  <p:clrMapOvr>
    <a:masterClrMapping/>
  </p:clrMapOvr>
  <p:transition spd="slow">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p:txBody>
          <a:bodyPr wrap="square" numCol="1" anchorCtr="0" compatLnSpc="1">
            <a:prstTxWarp prst="textNoShape">
              <a:avLst/>
            </a:prstTxWarp>
          </a:bodyPr>
          <a:lstStyle/>
          <a:p>
            <a:r>
              <a:rPr lang="fr-FR" altLang="fr-FR" b="1" cap="none" smtClean="0">
                <a:ea typeface="ＭＳ Ｐゴシック" pitchFamily="34" charset="-128"/>
              </a:rPr>
              <a:t>FAH CRYOPRÉCIPITÉ PD (CRYOPRÉCIPITÉ)</a:t>
            </a:r>
            <a:endParaRPr lang="fr-FR" altLang="fr-FR" cap="none" smtClean="0">
              <a:ea typeface="ＭＳ Ｐゴシック" pitchFamily="34" charset="-128"/>
            </a:endParaRPr>
          </a:p>
        </p:txBody>
      </p:sp>
      <p:sp>
        <p:nvSpPr>
          <p:cNvPr id="79874" name="Content Placeholder 2"/>
          <p:cNvSpPr>
            <a:spLocks noGrp="1"/>
          </p:cNvSpPr>
          <p:nvPr>
            <p:ph idx="1"/>
          </p:nvPr>
        </p:nvSpPr>
        <p:spPr>
          <a:xfrm>
            <a:off x="822325" y="1244154"/>
            <a:ext cx="7521575" cy="4273078"/>
          </a:xfrm>
        </p:spPr>
        <p:txBody>
          <a:bodyPr/>
          <a:lstStyle/>
          <a:p>
            <a:pPr marL="0" indent="0" algn="just"/>
            <a:r>
              <a:rPr lang="fr-CA" altLang="fr-FR" dirty="0" smtClean="0">
                <a:ea typeface="ＭＳ Ｐゴシック" pitchFamily="34" charset="-128"/>
              </a:rPr>
              <a:t>On peut administrer la dose générique, soit </a:t>
            </a:r>
            <a:r>
              <a:rPr lang="fr-CA" altLang="fr-FR" dirty="0" smtClean="0">
                <a:ea typeface="ＭＳ Ｐゴシック" pitchFamily="34" charset="-128"/>
              </a:rPr>
              <a:t>jusqu</a:t>
            </a:r>
            <a:r>
              <a:rPr lang="fr-CA" altLang="ja-JP" dirty="0">
                <a:ea typeface="ＭＳ Ｐゴシック" pitchFamily="34" charset="-128"/>
              </a:rPr>
              <a:t>’à </a:t>
            </a:r>
            <a:r>
              <a:rPr lang="fr-CA" altLang="ja-JP" dirty="0" smtClean="0">
                <a:ea typeface="ＭＳ Ｐゴシック" pitchFamily="34" charset="-128"/>
              </a:rPr>
              <a:t>une unité de </a:t>
            </a:r>
            <a:r>
              <a:rPr lang="fr-CA" altLang="ja-JP" dirty="0" err="1" smtClean="0">
                <a:ea typeface="ＭＳ Ｐゴシック" pitchFamily="34" charset="-128"/>
              </a:rPr>
              <a:t>cryoprécipité</a:t>
            </a:r>
            <a:r>
              <a:rPr lang="fr-CA" altLang="ja-JP" dirty="0" smtClean="0">
                <a:ea typeface="ＭＳ Ｐゴシック" pitchFamily="34" charset="-128"/>
              </a:rPr>
              <a:t> par tranche de 5 kg (2 U/10 kg) de poids corporel, pour maintenir le taux de fibrinogène à un niveau supérieur à 1 g/l, en prenant soin de surveiller le taux de </a:t>
            </a:r>
            <a:r>
              <a:rPr lang="fr-FR" altLang="ja-JP" dirty="0" smtClean="0">
                <a:ea typeface="ＭＳ Ｐゴシック" pitchFamily="34" charset="-128"/>
              </a:rPr>
              <a:t>fibrinogène.</a:t>
            </a:r>
          </a:p>
          <a:p>
            <a:pPr marL="0" indent="0" algn="just"/>
            <a:endParaRPr lang="fr-FR" altLang="fr-FR" sz="900" dirty="0" smtClean="0">
              <a:ea typeface="ＭＳ Ｐゴシック" pitchFamily="34" charset="-128"/>
            </a:endParaRPr>
          </a:p>
          <a:p>
            <a:pPr marL="0" indent="0" algn="just"/>
            <a:r>
              <a:rPr lang="fr-CA" altLang="fr-FR" dirty="0" smtClean="0">
                <a:ea typeface="ＭＳ Ｐゴシック" pitchFamily="34" charset="-128"/>
              </a:rPr>
              <a:t>Au Canada, le </a:t>
            </a:r>
            <a:r>
              <a:rPr lang="fr-CA" altLang="fr-FR" dirty="0" err="1" smtClean="0">
                <a:ea typeface="ＭＳ Ｐゴシック" pitchFamily="34" charset="-128"/>
              </a:rPr>
              <a:t>cryoprécipité</a:t>
            </a:r>
            <a:r>
              <a:rPr lang="fr-CA" altLang="fr-FR" dirty="0" smtClean="0">
                <a:ea typeface="ＭＳ Ｐゴシック" pitchFamily="34" charset="-128"/>
              </a:rPr>
              <a:t> a été remplacé avec succès par la </a:t>
            </a:r>
            <a:r>
              <a:rPr lang="fr-CA" altLang="fr-FR" dirty="0" err="1" smtClean="0">
                <a:ea typeface="ＭＳ Ｐゴシック" pitchFamily="34" charset="-128"/>
              </a:rPr>
              <a:t>desmopressine</a:t>
            </a:r>
            <a:r>
              <a:rPr lang="fr-CA" altLang="fr-FR" dirty="0" smtClean="0">
                <a:ea typeface="ＭＳ Ｐゴシック" pitchFamily="34" charset="-128"/>
              </a:rPr>
              <a:t> (DDAVP) en traitement des cas légers </a:t>
            </a:r>
            <a:r>
              <a:rPr lang="fr-CA" altLang="fr-FR" dirty="0" smtClean="0">
                <a:ea typeface="ＭＳ Ｐゴシック" pitchFamily="34" charset="-128"/>
              </a:rPr>
              <a:t>d</a:t>
            </a:r>
            <a:r>
              <a:rPr lang="fr-CA" altLang="ja-JP" dirty="0">
                <a:ea typeface="ＭＳ Ｐゴシック" pitchFamily="34" charset="-128"/>
              </a:rPr>
              <a:t>’hémophilie </a:t>
            </a:r>
            <a:r>
              <a:rPr lang="fr-CA" altLang="ja-JP" dirty="0" smtClean="0">
                <a:ea typeface="ＭＳ Ｐゴシック" pitchFamily="34" charset="-128"/>
              </a:rPr>
              <a:t>A et, pour les personnes plus gravement atteintes, par des concentrés commerciaux de facteur VIII recombinant. </a:t>
            </a:r>
            <a:r>
              <a:rPr lang="fr-CA" altLang="ja-JP" dirty="0">
                <a:ea typeface="ＭＳ Ｐゴシック" pitchFamily="34" charset="-128"/>
              </a:rPr>
              <a:t>L’emploi </a:t>
            </a:r>
            <a:r>
              <a:rPr lang="fr-CA" altLang="ja-JP" dirty="0" smtClean="0">
                <a:ea typeface="ＭＳ Ｐゴシック" pitchFamily="34" charset="-128"/>
              </a:rPr>
              <a:t>du </a:t>
            </a:r>
            <a:r>
              <a:rPr lang="fr-CA" altLang="ja-JP" dirty="0" err="1" smtClean="0">
                <a:ea typeface="ＭＳ Ｐゴシック" pitchFamily="34" charset="-128"/>
              </a:rPr>
              <a:t>cryoprécipité</a:t>
            </a:r>
            <a:r>
              <a:rPr lang="fr-CA" altLang="ja-JP" dirty="0" smtClean="0">
                <a:ea typeface="ＭＳ Ｐゴシック" pitchFamily="34" charset="-128"/>
              </a:rPr>
              <a:t> </a:t>
            </a:r>
            <a:r>
              <a:rPr lang="fr-CA" altLang="ja-JP" dirty="0">
                <a:ea typeface="ＭＳ Ｐゴシック" pitchFamily="34" charset="-128"/>
              </a:rPr>
              <a:t>n’est </a:t>
            </a:r>
            <a:r>
              <a:rPr lang="fr-CA" altLang="ja-JP" dirty="0" smtClean="0">
                <a:ea typeface="ＭＳ Ｐゴシック" pitchFamily="34" charset="-128"/>
              </a:rPr>
              <a:t>pas recommandé pour le traitement de </a:t>
            </a:r>
            <a:r>
              <a:rPr lang="fr-CA" altLang="ja-JP" dirty="0">
                <a:ea typeface="ＭＳ Ｐゴシック" pitchFamily="34" charset="-128"/>
              </a:rPr>
              <a:t>l’hémophilie </a:t>
            </a:r>
            <a:r>
              <a:rPr lang="fr-CA" altLang="ja-JP" dirty="0" smtClean="0">
                <a:ea typeface="ＭＳ Ｐゴシック" pitchFamily="34" charset="-128"/>
              </a:rPr>
              <a:t>A.</a:t>
            </a:r>
          </a:p>
          <a:p>
            <a:pPr marL="0" indent="0" algn="just"/>
            <a:endParaRPr lang="fr-CA" altLang="fr-FR" sz="900" dirty="0" smtClean="0">
              <a:ea typeface="ＭＳ Ｐゴシック" pitchFamily="34" charset="-128"/>
            </a:endParaRPr>
          </a:p>
          <a:p>
            <a:pPr marL="0" indent="0" algn="just"/>
            <a:r>
              <a:rPr lang="fr-CA" altLang="fr-FR" dirty="0" smtClean="0">
                <a:ea typeface="ＭＳ Ｐゴシック" pitchFamily="34" charset="-128"/>
              </a:rPr>
              <a:t>Le </a:t>
            </a:r>
            <a:r>
              <a:rPr lang="fr-CA" altLang="fr-FR" dirty="0" err="1" smtClean="0">
                <a:ea typeface="ＭＳ Ｐゴシック" pitchFamily="34" charset="-128"/>
              </a:rPr>
              <a:t>cryoprécipité</a:t>
            </a:r>
            <a:r>
              <a:rPr lang="fr-CA" altLang="fr-FR" dirty="0" smtClean="0">
                <a:ea typeface="ＭＳ Ｐゴシック" pitchFamily="34" charset="-128"/>
              </a:rPr>
              <a:t> est donc  utilisé </a:t>
            </a:r>
            <a:r>
              <a:rPr lang="fr-CA" altLang="fr-FR" dirty="0" smtClean="0">
                <a:ea typeface="ＭＳ Ｐゴシック" pitchFamily="34" charset="-128"/>
              </a:rPr>
              <a:t>d</a:t>
            </a:r>
            <a:r>
              <a:rPr lang="fr-CA" altLang="ja-JP" dirty="0">
                <a:ea typeface="ＭＳ Ｐゴシック" pitchFamily="34" charset="-128"/>
              </a:rPr>
              <a:t>’abord </a:t>
            </a:r>
            <a:r>
              <a:rPr lang="fr-CA" altLang="ja-JP" dirty="0" smtClean="0">
                <a:ea typeface="ＭＳ Ｐゴシック" pitchFamily="34" charset="-128"/>
              </a:rPr>
              <a:t>et avant tout pour suppléer un déficit en fibrinogène. En outre, il peut être utile chez le patient atteint de la maladie de </a:t>
            </a:r>
            <a:r>
              <a:rPr lang="fr-CA" altLang="ja-JP" dirty="0" err="1" smtClean="0">
                <a:ea typeface="ＭＳ Ｐゴシック" pitchFamily="34" charset="-128"/>
              </a:rPr>
              <a:t>von</a:t>
            </a:r>
            <a:r>
              <a:rPr lang="fr-CA" altLang="ja-JP" dirty="0" smtClean="0">
                <a:ea typeface="ＭＳ Ｐゴシック" pitchFamily="34" charset="-128"/>
              </a:rPr>
              <a:t> </a:t>
            </a:r>
            <a:r>
              <a:rPr lang="fr-CA" altLang="ja-JP" dirty="0" err="1" smtClean="0">
                <a:ea typeface="ＭＳ Ｐゴシック" pitchFamily="34" charset="-128"/>
              </a:rPr>
              <a:t>Willebrand</a:t>
            </a:r>
            <a:r>
              <a:rPr lang="fr-CA" altLang="ja-JP" dirty="0" smtClean="0">
                <a:ea typeface="ＭＳ Ｐゴシック" pitchFamily="34" charset="-128"/>
              </a:rPr>
              <a:t>, dans les rares cas où les autres produits se sont révélés inefficaces. Dans la plupart des autres contextes, on aura recours à des produits </a:t>
            </a:r>
            <a:r>
              <a:rPr lang="fr-FR" altLang="ja-JP" dirty="0" smtClean="0">
                <a:ea typeface="ＭＳ Ｐゴシック" pitchFamily="34" charset="-128"/>
              </a:rPr>
              <a:t>commerciaux </a:t>
            </a:r>
            <a:r>
              <a:rPr lang="fr-FR" altLang="ja-JP" dirty="0" err="1" smtClean="0">
                <a:ea typeface="ＭＳ Ｐゴシック" pitchFamily="34" charset="-128"/>
              </a:rPr>
              <a:t>viro</a:t>
            </a:r>
            <a:r>
              <a:rPr lang="fr-FR" altLang="ja-JP" dirty="0" smtClean="0">
                <a:ea typeface="ＭＳ Ｐゴシック" pitchFamily="34" charset="-128"/>
              </a:rPr>
              <a:t>-inactivés.</a:t>
            </a:r>
            <a:endParaRPr lang="fr-FR" altLang="fr-FR" dirty="0" smtClean="0">
              <a:ea typeface="ＭＳ Ｐゴシック" pitchFamily="34" charset="-128"/>
            </a:endParaRPr>
          </a:p>
        </p:txBody>
      </p:sp>
    </p:spTree>
  </p:cSld>
  <p:clrMapOvr>
    <a:masterClrMapping/>
  </p:clrMapOvr>
  <p:transition spd="slow">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052513"/>
            <a:ext cx="81216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p:txBody>
          <a:bodyPr wrap="square" numCol="1" anchorCtr="0" compatLnSpc="1">
            <a:prstTxWarp prst="textNoShape">
              <a:avLst/>
            </a:prstTxWarp>
          </a:bodyPr>
          <a:lstStyle/>
          <a:p>
            <a:r>
              <a:rPr lang="fr-FR" altLang="fr-FR" cap="none" smtClean="0">
                <a:solidFill>
                  <a:srgbClr val="FF0000"/>
                </a:solidFill>
                <a:ea typeface="ＭＳ Ｐゴシック" pitchFamily="34" charset="-128"/>
              </a:rPr>
              <a:t>L’ALBUMINE</a:t>
            </a:r>
          </a:p>
        </p:txBody>
      </p:sp>
      <p:sp>
        <p:nvSpPr>
          <p:cNvPr id="81922" name="Content Placeholder 2"/>
          <p:cNvSpPr>
            <a:spLocks noGrp="1"/>
          </p:cNvSpPr>
          <p:nvPr>
            <p:ph idx="1"/>
          </p:nvPr>
        </p:nvSpPr>
        <p:spPr/>
        <p:txBody>
          <a:bodyPr/>
          <a:lstStyle/>
          <a:p>
            <a:pPr marL="0" indent="0" algn="just"/>
            <a:r>
              <a:rPr lang="fr-CA" altLang="fr-FR" dirty="0" smtClean="0">
                <a:ea typeface="ＭＳ Ｐゴシック" pitchFamily="34" charset="-128"/>
              </a:rPr>
              <a:t>L</a:t>
            </a:r>
            <a:r>
              <a:rPr lang="fr-CA" altLang="ja-JP" dirty="0">
                <a:ea typeface="ＭＳ Ｐゴシック" pitchFamily="34" charset="-128"/>
              </a:rPr>
              <a:t>’albumine </a:t>
            </a:r>
            <a:r>
              <a:rPr lang="fr-CA" altLang="ja-JP" dirty="0" smtClean="0">
                <a:ea typeface="ＭＳ Ｐゴシック" pitchFamily="34" charset="-128"/>
              </a:rPr>
              <a:t>sérique est synthétisée dans le foie. Un adulte sain produit quelque 16 g </a:t>
            </a:r>
            <a:r>
              <a:rPr lang="fr-CA" altLang="ja-JP" dirty="0">
                <a:ea typeface="ＭＳ Ｐゴシック" pitchFamily="34" charset="-128"/>
              </a:rPr>
              <a:t>d’albumine </a:t>
            </a:r>
            <a:r>
              <a:rPr lang="fr-CA" altLang="ja-JP" dirty="0" smtClean="0">
                <a:ea typeface="ＭＳ Ｐゴシック" pitchFamily="34" charset="-128"/>
              </a:rPr>
              <a:t>par jour. Plusieurs hormones peuvent accroître la synthèse de </a:t>
            </a:r>
            <a:r>
              <a:rPr lang="fr-CA" altLang="ja-JP" dirty="0">
                <a:ea typeface="ＭＳ Ｐゴシック" pitchFamily="34" charset="-128"/>
              </a:rPr>
              <a:t>l’albumine</a:t>
            </a:r>
            <a:r>
              <a:rPr lang="fr-CA" altLang="ja-JP" dirty="0" smtClean="0">
                <a:ea typeface="ＭＳ Ｐゴシック" pitchFamily="34" charset="-128"/>
              </a:rPr>
              <a:t>, mais divers facteurs peuvent aussi en abaisser la production, notamment la malnutrition, le stress, les médicaments et le vieillissement. </a:t>
            </a:r>
          </a:p>
          <a:p>
            <a:pPr marL="0" indent="0" algn="just"/>
            <a:r>
              <a:rPr lang="fr-CA" altLang="fr-FR" dirty="0" smtClean="0">
                <a:ea typeface="ＭＳ Ｐゴシック" pitchFamily="34" charset="-128"/>
              </a:rPr>
              <a:t>Une perte de sang de 500 ml entraîne une perte </a:t>
            </a:r>
            <a:r>
              <a:rPr lang="fr-CA" altLang="fr-FR" dirty="0" smtClean="0">
                <a:ea typeface="ＭＳ Ｐゴシック" pitchFamily="34" charset="-128"/>
              </a:rPr>
              <a:t>d</a:t>
            </a:r>
            <a:r>
              <a:rPr lang="fr-CA" altLang="ja-JP" dirty="0">
                <a:ea typeface="ＭＳ Ｐゴシック" pitchFamily="34" charset="-128"/>
              </a:rPr>
              <a:t>’albumine </a:t>
            </a:r>
            <a:r>
              <a:rPr lang="fr-CA" altLang="ja-JP" dirty="0" smtClean="0">
                <a:ea typeface="ＭＳ Ｐゴシック" pitchFamily="34" charset="-128"/>
              </a:rPr>
              <a:t>de 12 g seulement (4 % de </a:t>
            </a:r>
            <a:r>
              <a:rPr lang="fr-CA" altLang="ja-JP" dirty="0">
                <a:ea typeface="ＭＳ Ｐゴシック" pitchFamily="34" charset="-128"/>
              </a:rPr>
              <a:t>l’albumine </a:t>
            </a:r>
            <a:r>
              <a:rPr lang="fr-CA" altLang="ja-JP" dirty="0" smtClean="0">
                <a:ea typeface="ＭＳ Ｐゴシック" pitchFamily="34" charset="-128"/>
              </a:rPr>
              <a:t>totale). Ainsi, </a:t>
            </a:r>
            <a:r>
              <a:rPr lang="fr-CA" altLang="ja-JP" dirty="0">
                <a:ea typeface="ＭＳ Ｐゴシック" pitchFamily="34" charset="-128"/>
              </a:rPr>
              <a:t>l’albumine </a:t>
            </a:r>
            <a:r>
              <a:rPr lang="fr-CA" altLang="ja-JP" dirty="0" smtClean="0">
                <a:ea typeface="ＭＳ Ｐゴシック" pitchFamily="34" charset="-128"/>
              </a:rPr>
              <a:t>perdue lors </a:t>
            </a:r>
            <a:r>
              <a:rPr lang="fr-CA" altLang="ja-JP" dirty="0">
                <a:ea typeface="ＭＳ Ｐゴシック" pitchFamily="34" charset="-128"/>
              </a:rPr>
              <a:t>d’une </a:t>
            </a:r>
            <a:r>
              <a:rPr lang="fr-CA" altLang="ja-JP" dirty="0" smtClean="0">
                <a:ea typeface="ＭＳ Ｐゴシック" pitchFamily="34" charset="-128"/>
              </a:rPr>
              <a:t>hémorragie de </a:t>
            </a:r>
            <a:r>
              <a:rPr lang="fr-CA" altLang="ja-JP" dirty="0">
                <a:ea typeface="ＭＳ Ｐゴシック" pitchFamily="34" charset="-128"/>
              </a:rPr>
              <a:t>l’ordre </a:t>
            </a:r>
            <a:r>
              <a:rPr lang="fr-CA" altLang="ja-JP" dirty="0" smtClean="0">
                <a:ea typeface="ＭＳ Ｐゴシック" pitchFamily="34" charset="-128"/>
              </a:rPr>
              <a:t>de quatre unités sera entièrement remplacée par la synthèse normale en </a:t>
            </a:r>
            <a:r>
              <a:rPr lang="fr-CA" altLang="ja-JP" dirty="0">
                <a:ea typeface="ＭＳ Ｐゴシック" pitchFamily="34" charset="-128"/>
              </a:rPr>
              <a:t>l’espace </a:t>
            </a:r>
            <a:r>
              <a:rPr lang="fr-CA" altLang="ja-JP" dirty="0" smtClean="0">
                <a:ea typeface="ＭＳ Ｐゴシック" pitchFamily="34" charset="-128"/>
              </a:rPr>
              <a:t>de trois jours.</a:t>
            </a:r>
          </a:p>
          <a:p>
            <a:pPr marL="0" indent="0" algn="just"/>
            <a:r>
              <a:rPr lang="fr-CA" altLang="fr-FR" dirty="0" smtClean="0">
                <a:ea typeface="ＭＳ Ｐゴシック" pitchFamily="34" charset="-128"/>
              </a:rPr>
              <a:t>Environ 80 % de la pression oncotique totale du plasma est attribuable à </a:t>
            </a:r>
            <a:r>
              <a:rPr lang="fr-CA" altLang="fr-FR" dirty="0" smtClean="0">
                <a:ea typeface="ＭＳ Ｐゴシック" pitchFamily="34" charset="-128"/>
              </a:rPr>
              <a:t>l</a:t>
            </a:r>
            <a:r>
              <a:rPr lang="fr-CA" altLang="ja-JP" dirty="0">
                <a:ea typeface="ＭＳ Ｐゴシック" pitchFamily="34" charset="-128"/>
              </a:rPr>
              <a:t>’albumine</a:t>
            </a:r>
            <a:r>
              <a:rPr lang="fr-CA" altLang="ja-JP" dirty="0" smtClean="0">
                <a:ea typeface="ＭＳ Ｐゴシック" pitchFamily="34" charset="-128"/>
              </a:rPr>
              <a:t>. En règle générale, 1 g </a:t>
            </a:r>
            <a:r>
              <a:rPr lang="fr-CA" altLang="ja-JP" dirty="0">
                <a:ea typeface="ＭＳ Ｐゴシック" pitchFamily="34" charset="-128"/>
              </a:rPr>
              <a:t>d’albumine </a:t>
            </a:r>
            <a:r>
              <a:rPr lang="fr-CA" altLang="ja-JP" dirty="0" smtClean="0">
                <a:ea typeface="ＭＳ Ｐゴシック" pitchFamily="34" charset="-128"/>
              </a:rPr>
              <a:t>attire 18 ml </a:t>
            </a:r>
            <a:r>
              <a:rPr lang="fr-CA" altLang="ja-JP" dirty="0">
                <a:ea typeface="ＭＳ Ｐゴシック" pitchFamily="34" charset="-128"/>
              </a:rPr>
              <a:t>d’eau </a:t>
            </a:r>
            <a:r>
              <a:rPr lang="fr-CA" altLang="ja-JP" dirty="0" smtClean="0">
                <a:ea typeface="ＭＳ Ｐゴシック" pitchFamily="34" charset="-128"/>
              </a:rPr>
              <a:t>de par son activité oncotique. La perfusion de 100 ml </a:t>
            </a:r>
            <a:r>
              <a:rPr lang="fr-CA" altLang="ja-JP" dirty="0">
                <a:ea typeface="ＭＳ Ｐゴシック" pitchFamily="34" charset="-128"/>
              </a:rPr>
              <a:t>d’albumine </a:t>
            </a:r>
            <a:r>
              <a:rPr lang="fr-CA" altLang="ja-JP" dirty="0" smtClean="0">
                <a:ea typeface="ＭＳ Ｐゴシック" pitchFamily="34" charset="-128"/>
              </a:rPr>
              <a:t>à 25 % augmente de 450 ml le volume plasmatique.</a:t>
            </a:r>
            <a:endParaRPr lang="fr-FR" altLang="fr-FR" dirty="0" smtClean="0">
              <a:ea typeface="ＭＳ Ｐゴシック" pitchFamily="34" charset="-128"/>
            </a:endParaRPr>
          </a:p>
        </p:txBody>
      </p:sp>
    </p:spTree>
  </p:cSld>
  <p:clrMapOvr>
    <a:masterClrMapping/>
  </p:clrMapOvr>
  <p:transition spd="slow">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p:txBody>
          <a:bodyPr wrap="square" numCol="1" anchorCtr="0" compatLnSpc="1">
            <a:prstTxWarp prst="textNoShape">
              <a:avLst/>
            </a:prstTxWarp>
          </a:bodyPr>
          <a:lstStyle/>
          <a:p>
            <a:r>
              <a:rPr lang="fr-FR" altLang="fr-FR" cap="none" smtClean="0">
                <a:ea typeface="ＭＳ Ｐゴシック" pitchFamily="34" charset="-128"/>
              </a:rPr>
              <a:t>L’ALBUMINE</a:t>
            </a:r>
          </a:p>
        </p:txBody>
      </p:sp>
      <p:sp>
        <p:nvSpPr>
          <p:cNvPr id="82946" name="Content Placeholder 2"/>
          <p:cNvSpPr>
            <a:spLocks noGrp="1"/>
          </p:cNvSpPr>
          <p:nvPr>
            <p:ph idx="1"/>
          </p:nvPr>
        </p:nvSpPr>
        <p:spPr>
          <a:xfrm>
            <a:off x="827088" y="1125539"/>
            <a:ext cx="7521575" cy="2879526"/>
          </a:xfrm>
        </p:spPr>
        <p:txBody>
          <a:bodyPr/>
          <a:lstStyle/>
          <a:p>
            <a:pPr marL="0" indent="0" algn="just"/>
            <a:r>
              <a:rPr lang="fr-CA" altLang="fr-FR" dirty="0" smtClean="0">
                <a:ea typeface="ＭＳ Ｐゴシック" pitchFamily="34" charset="-128"/>
              </a:rPr>
              <a:t>On peut se procurer deux concentrations </a:t>
            </a:r>
            <a:r>
              <a:rPr lang="fr-CA" altLang="fr-FR" dirty="0" smtClean="0">
                <a:ea typeface="ＭＳ Ｐゴシック" pitchFamily="34" charset="-128"/>
              </a:rPr>
              <a:t>d</a:t>
            </a:r>
            <a:r>
              <a:rPr lang="fr-CA" altLang="ja-JP" dirty="0">
                <a:ea typeface="ＭＳ Ｐゴシック" pitchFamily="34" charset="-128"/>
              </a:rPr>
              <a:t>’albumine</a:t>
            </a:r>
            <a:r>
              <a:rPr lang="fr-CA" altLang="ja-JP" dirty="0" smtClean="0">
                <a:ea typeface="ＭＳ Ｐゴシック" pitchFamily="34" charset="-128"/>
              </a:rPr>
              <a:t>, soit 5 % et 25 %. </a:t>
            </a:r>
            <a:r>
              <a:rPr lang="fr-CA" altLang="ja-JP" dirty="0">
                <a:ea typeface="ＭＳ Ｐゴシック" pitchFamily="34" charset="-128"/>
              </a:rPr>
              <a:t>L’albumine </a:t>
            </a:r>
            <a:r>
              <a:rPr lang="fr-CA" altLang="ja-JP" dirty="0" smtClean="0">
                <a:ea typeface="ＭＳ Ｐゴシック" pitchFamily="34" charset="-128"/>
              </a:rPr>
              <a:t>à 5 % et le plasma sont iso-osmotiques; par contre, </a:t>
            </a:r>
            <a:r>
              <a:rPr lang="fr-CA" altLang="ja-JP" dirty="0">
                <a:ea typeface="ＭＳ Ｐゴシック" pitchFamily="34" charset="-128"/>
              </a:rPr>
              <a:t>l’albumine </a:t>
            </a:r>
            <a:r>
              <a:rPr lang="fr-CA" altLang="ja-JP" dirty="0" smtClean="0">
                <a:ea typeface="ＭＳ Ｐゴシック" pitchFamily="34" charset="-128"/>
              </a:rPr>
              <a:t>à 25 % est </a:t>
            </a:r>
            <a:r>
              <a:rPr lang="fr-CA" altLang="ja-JP" dirty="0" err="1" smtClean="0">
                <a:ea typeface="ＭＳ Ｐゴシック" pitchFamily="34" charset="-128"/>
              </a:rPr>
              <a:t>hyperoncotique</a:t>
            </a:r>
            <a:r>
              <a:rPr lang="fr-CA" altLang="ja-JP" dirty="0" smtClean="0">
                <a:ea typeface="ＭＳ Ｐゴシック" pitchFamily="34" charset="-128"/>
              </a:rPr>
              <a:t> par rapport au plasma : elle équivaut, en effet, à un volume plasmatique quatre ou cinq fois supérieur </a:t>
            </a:r>
            <a:r>
              <a:rPr lang="fr-FR" altLang="ja-JP" dirty="0" smtClean="0">
                <a:ea typeface="ＭＳ Ｐゴシック" pitchFamily="34" charset="-128"/>
              </a:rPr>
              <a:t>au volume perfusé.</a:t>
            </a:r>
          </a:p>
          <a:p>
            <a:pPr marL="0" indent="0" algn="just"/>
            <a:endParaRPr lang="fr-FR" altLang="fr-FR" dirty="0" smtClean="0">
              <a:ea typeface="ＭＳ Ｐゴシック" pitchFamily="34" charset="-128"/>
            </a:endParaRPr>
          </a:p>
          <a:p>
            <a:pPr marL="0" indent="0" algn="just"/>
            <a:r>
              <a:rPr lang="fr-CA" altLang="fr-FR" dirty="0" smtClean="0">
                <a:ea typeface="ＭＳ Ｐゴシック" pitchFamily="34" charset="-128"/>
              </a:rPr>
              <a:t>Le volume et le débit de perfusion seront dictés par le contexte clinique. En présence </a:t>
            </a:r>
            <a:r>
              <a:rPr lang="fr-CA" altLang="fr-FR" dirty="0" smtClean="0">
                <a:ea typeface="ＭＳ Ｐゴシック" pitchFamily="34" charset="-128"/>
              </a:rPr>
              <a:t>d</a:t>
            </a:r>
            <a:r>
              <a:rPr lang="fr-CA" altLang="ja-JP" dirty="0">
                <a:ea typeface="ＭＳ Ｐゴシック" pitchFamily="34" charset="-128"/>
              </a:rPr>
              <a:t>’un </a:t>
            </a:r>
            <a:r>
              <a:rPr lang="fr-CA" altLang="ja-JP" dirty="0" smtClean="0">
                <a:ea typeface="ＭＳ Ｐゴシック" pitchFamily="34" charset="-128"/>
              </a:rPr>
              <a:t>déficit oncotique, </a:t>
            </a:r>
            <a:r>
              <a:rPr lang="fr-CA" altLang="ja-JP" dirty="0">
                <a:ea typeface="ＭＳ Ｐゴシック" pitchFamily="34" charset="-128"/>
              </a:rPr>
              <a:t>l’albumine </a:t>
            </a:r>
            <a:r>
              <a:rPr lang="fr-CA" altLang="ja-JP" dirty="0" smtClean="0">
                <a:ea typeface="ＭＳ Ｐゴシック" pitchFamily="34" charset="-128"/>
              </a:rPr>
              <a:t>à 25 % est le produit de choix. Si seul le volume fait défaut, on optera plutôt pour </a:t>
            </a:r>
            <a:r>
              <a:rPr lang="fr-CA" altLang="ja-JP" dirty="0">
                <a:ea typeface="ＭＳ Ｐゴシック" pitchFamily="34" charset="-128"/>
              </a:rPr>
              <a:t>l’albumine </a:t>
            </a:r>
            <a:r>
              <a:rPr lang="fr-CA" altLang="ja-JP" dirty="0" smtClean="0">
                <a:ea typeface="ＭＳ Ｐゴシック" pitchFamily="34" charset="-128"/>
              </a:rPr>
              <a:t>à 5 %.</a:t>
            </a:r>
            <a:endParaRPr lang="fr-FR" altLang="fr-FR" dirty="0" smtClean="0">
              <a:ea typeface="ＭＳ Ｐゴシック" pitchFamily="34" charset="-128"/>
            </a:endParaRPr>
          </a:p>
        </p:txBody>
      </p:sp>
    </p:spTree>
  </p:cSld>
  <p:clrMapOvr>
    <a:masterClrMapping/>
  </p:clrMapOvr>
  <p:transition spd="slow">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620713"/>
            <a:ext cx="82613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p:txBody>
          <a:bodyPr wrap="square" numCol="1" anchorCtr="0" compatLnSpc="1">
            <a:prstTxWarp prst="textNoShape">
              <a:avLst/>
            </a:prstTxWarp>
          </a:bodyPr>
          <a:lstStyle/>
          <a:p>
            <a:pPr eaLnBrk="1" hangingPunct="1"/>
            <a:r>
              <a:rPr lang="fr-CA" altLang="fr-FR" cap="none" smtClean="0">
                <a:ea typeface="ＭＳ Ｐゴシック" pitchFamily="34" charset="-128"/>
              </a:rPr>
              <a:t>Hémostase normale</a:t>
            </a:r>
          </a:p>
        </p:txBody>
      </p:sp>
      <p:sp>
        <p:nvSpPr>
          <p:cNvPr id="19458" name="Rectangle 3"/>
          <p:cNvSpPr>
            <a:spLocks noGrp="1" noChangeArrowheads="1"/>
          </p:cNvSpPr>
          <p:nvPr>
            <p:ph idx="1"/>
          </p:nvPr>
        </p:nvSpPr>
        <p:spPr/>
        <p:txBody>
          <a:bodyPr/>
          <a:lstStyle/>
          <a:p>
            <a:pPr eaLnBrk="1" hangingPunct="1"/>
            <a:endParaRPr lang="fr-CA" altLang="fr-FR" sz="2800" smtClean="0">
              <a:ea typeface="ＭＳ Ｐゴシック" pitchFamily="34" charset="-128"/>
            </a:endParaRPr>
          </a:p>
          <a:p>
            <a:pPr eaLnBrk="1" hangingPunct="1"/>
            <a:r>
              <a:rPr lang="fr-CA" altLang="fr-FR" sz="2800" smtClean="0">
                <a:ea typeface="ＭＳ Ｐゴシック" pitchFamily="34" charset="-128"/>
              </a:rPr>
              <a:t>Primaire</a:t>
            </a:r>
          </a:p>
          <a:p>
            <a:pPr eaLnBrk="1" hangingPunct="1"/>
            <a:r>
              <a:rPr lang="fr-CA" altLang="fr-FR" sz="2800" smtClean="0">
                <a:ea typeface="ＭＳ Ｐゴシック" pitchFamily="34" charset="-128"/>
              </a:rPr>
              <a:t>Secondaire</a:t>
            </a:r>
          </a:p>
          <a:p>
            <a:pPr eaLnBrk="1" hangingPunct="1"/>
            <a:r>
              <a:rPr lang="fr-CA" altLang="fr-FR" sz="2800" smtClean="0">
                <a:ea typeface="ＭＳ Ｐゴシック" pitchFamily="34" charset="-128"/>
              </a:rPr>
              <a:t>Tertiaire</a:t>
            </a:r>
          </a:p>
          <a:p>
            <a:pPr eaLnBrk="1" hangingPunct="1">
              <a:buFontTx/>
              <a:buNone/>
            </a:pPr>
            <a:endParaRPr lang="fr-CA" altLang="fr-FR" smtClean="0">
              <a:ea typeface="ＭＳ Ｐゴシック" pitchFamily="34" charset="-128"/>
            </a:endParaRPr>
          </a:p>
        </p:txBody>
      </p:sp>
      <p:pic>
        <p:nvPicPr>
          <p:cNvPr id="1945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349500"/>
            <a:ext cx="3048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p:txBody>
          <a:bodyPr wrap="square" numCol="1" anchorCtr="0" compatLnSpc="1">
            <a:prstTxWarp prst="textNoShape">
              <a:avLst/>
            </a:prstTxWarp>
          </a:bodyPr>
          <a:lstStyle/>
          <a:p>
            <a:r>
              <a:rPr lang="fr-FR" altLang="fr-FR" cap="none" smtClean="0">
                <a:ea typeface="ＭＳ Ｐゴシック" pitchFamily="34" charset="-128"/>
              </a:rPr>
              <a:t>L’ALBUMINE</a:t>
            </a:r>
          </a:p>
        </p:txBody>
      </p:sp>
      <p:sp>
        <p:nvSpPr>
          <p:cNvPr id="84994" name="Content Placeholder 2"/>
          <p:cNvSpPr>
            <a:spLocks noGrp="1"/>
          </p:cNvSpPr>
          <p:nvPr>
            <p:ph idx="1"/>
          </p:nvPr>
        </p:nvSpPr>
        <p:spPr>
          <a:xfrm>
            <a:off x="539552" y="1028130"/>
            <a:ext cx="7920879" cy="4777134"/>
          </a:xfrm>
        </p:spPr>
        <p:txBody>
          <a:bodyPr/>
          <a:lstStyle/>
          <a:p>
            <a:pPr marL="0" indent="0" algn="just"/>
            <a:r>
              <a:rPr lang="fr-CA" altLang="fr-FR" dirty="0" smtClean="0">
                <a:ea typeface="ＭＳ Ｐゴシック" pitchFamily="34" charset="-128"/>
              </a:rPr>
              <a:t>L</a:t>
            </a:r>
            <a:r>
              <a:rPr lang="fr-CA" altLang="ja-JP" dirty="0">
                <a:ea typeface="ＭＳ Ｐゴシック" pitchFamily="34" charset="-128"/>
              </a:rPr>
              <a:t>’albumine </a:t>
            </a:r>
            <a:r>
              <a:rPr lang="fr-CA" altLang="ja-JP" dirty="0" smtClean="0">
                <a:ea typeface="ＭＳ Ｐゴシック" pitchFamily="34" charset="-128"/>
              </a:rPr>
              <a:t>peut être remplacée par les cristalloïdes et les autres solutions colloïdales.</a:t>
            </a:r>
          </a:p>
          <a:p>
            <a:pPr marL="0" indent="0" algn="just"/>
            <a:r>
              <a:rPr lang="fr-CA" altLang="fr-FR" dirty="0" smtClean="0">
                <a:ea typeface="ＭＳ Ｐゴシック" pitchFamily="34" charset="-128"/>
              </a:rPr>
              <a:t>Il existe trois grandes catégories de liquides de remplissage vasculaire utilisées en </a:t>
            </a:r>
            <a:r>
              <a:rPr lang="fr-FR" altLang="fr-FR" dirty="0" smtClean="0">
                <a:ea typeface="ＭＳ Ｐゴシック" pitchFamily="34" charset="-128"/>
              </a:rPr>
              <a:t>clinique, soit </a:t>
            </a:r>
            <a:r>
              <a:rPr lang="fr-FR" altLang="fr-FR" dirty="0" smtClean="0">
                <a:ea typeface="ＭＳ Ｐゴシック" pitchFamily="34" charset="-128"/>
              </a:rPr>
              <a:t>les </a:t>
            </a:r>
            <a:r>
              <a:rPr lang="fr-FR" altLang="fr-FR" dirty="0" smtClean="0">
                <a:ea typeface="ＭＳ Ｐゴシック" pitchFamily="34" charset="-128"/>
              </a:rPr>
              <a:t>cristalloïdes; les colloïdes; les solutés hypertoniques (pour remplacer l’albumine à 25 %).</a:t>
            </a:r>
          </a:p>
          <a:p>
            <a:pPr marL="0" indent="0" algn="just"/>
            <a:r>
              <a:rPr lang="fr-CA" altLang="fr-FR" dirty="0" smtClean="0">
                <a:ea typeface="ＭＳ Ｐゴシック" pitchFamily="34" charset="-128"/>
              </a:rPr>
              <a:t>Les cristalloïdes les plus utilisés en clinique sont la solution saline et la solution injectable de </a:t>
            </a:r>
            <a:r>
              <a:rPr lang="fr-CA" altLang="fr-FR" dirty="0" err="1" smtClean="0">
                <a:ea typeface="ＭＳ Ｐゴシック" pitchFamily="34" charset="-128"/>
              </a:rPr>
              <a:t>Ringer</a:t>
            </a:r>
            <a:r>
              <a:rPr lang="fr-CA" altLang="fr-FR" dirty="0" smtClean="0">
                <a:ea typeface="ＭＳ Ｐゴシック" pitchFamily="34" charset="-128"/>
              </a:rPr>
              <a:t> lactate. </a:t>
            </a:r>
          </a:p>
          <a:p>
            <a:pPr marL="0" indent="0" algn="just"/>
            <a:r>
              <a:rPr lang="fr-CA" altLang="fr-FR" dirty="0" smtClean="0">
                <a:ea typeface="ＭＳ Ｐゴシック" pitchFamily="34" charset="-128"/>
              </a:rPr>
              <a:t>Par rapport à la plupart des colloïdes, les cristalloïdes offrent les avantages suivants : coût moins élevé, augmentation du débit urinaire et absence de complexité chimique se traduisant par un métabolisme et une élimination simples. Leurs inconvénients se concrétisent essentiellement lorsque la perfusion </a:t>
            </a:r>
            <a:r>
              <a:rPr lang="fr-CA" altLang="fr-FR" dirty="0" smtClean="0">
                <a:ea typeface="ＭＳ Ｐゴシック" pitchFamily="34" charset="-128"/>
              </a:rPr>
              <a:t>d</a:t>
            </a:r>
            <a:r>
              <a:rPr lang="fr-CA" altLang="ja-JP" dirty="0">
                <a:ea typeface="ＭＳ Ｐゴシック" pitchFamily="34" charset="-128"/>
              </a:rPr>
              <a:t>’un </a:t>
            </a:r>
            <a:r>
              <a:rPr lang="fr-CA" altLang="ja-JP" dirty="0" smtClean="0">
                <a:ea typeface="ＭＳ Ｐゴシック" pitchFamily="34" charset="-128"/>
              </a:rPr>
              <a:t>volume important s</a:t>
            </a:r>
            <a:r>
              <a:rPr lang="ja-JP" altLang="fr-CA" dirty="0" smtClean="0">
                <a:ea typeface="ＭＳ Ｐゴシック" pitchFamily="34" charset="-128"/>
              </a:rPr>
              <a:t>’</a:t>
            </a:r>
            <a:r>
              <a:rPr lang="fr-CA" altLang="ja-JP" dirty="0" smtClean="0">
                <a:ea typeface="ＭＳ Ｐゴシック" pitchFamily="34" charset="-128"/>
              </a:rPr>
              <a:t>impose aux fins de réanimation. En effet, les cristalloïdes </a:t>
            </a:r>
            <a:r>
              <a:rPr lang="fr-CA" altLang="ja-JP" dirty="0" smtClean="0">
                <a:ea typeface="ＭＳ Ｐゴシック" pitchFamily="34" charset="-128"/>
              </a:rPr>
              <a:t>peuvent alors </a:t>
            </a:r>
            <a:r>
              <a:rPr lang="fr-CA" altLang="ja-JP" dirty="0" smtClean="0">
                <a:ea typeface="ＭＳ Ｐゴシック" pitchFamily="34" charset="-128"/>
              </a:rPr>
              <a:t>provoquer un </a:t>
            </a:r>
            <a:r>
              <a:rPr lang="fr-CA" altLang="ja-JP" dirty="0" smtClean="0">
                <a:ea typeface="ＭＳ Ｐゴシック" pitchFamily="34" charset="-128"/>
              </a:rPr>
              <a:t>œdème </a:t>
            </a:r>
            <a:r>
              <a:rPr lang="fr-CA" altLang="ja-JP" dirty="0" smtClean="0">
                <a:ea typeface="ＭＳ Ｐゴシック" pitchFamily="34" charset="-128"/>
              </a:rPr>
              <a:t>périphérique et pulmonaire, en plus de présenter un </a:t>
            </a:r>
            <a:r>
              <a:rPr lang="fr-CA" altLang="ja-JP" dirty="0">
                <a:ea typeface="ＭＳ Ｐゴシック" pitchFamily="34" charset="-128"/>
              </a:rPr>
              <a:t>risque d’</a:t>
            </a:r>
            <a:r>
              <a:rPr lang="fr-CA" altLang="ja-JP" dirty="0" err="1">
                <a:ea typeface="ＭＳ Ｐゴシック" pitchFamily="34" charset="-128"/>
              </a:rPr>
              <a:t>hyperchlorémie</a:t>
            </a:r>
            <a:r>
              <a:rPr lang="fr-CA" altLang="ja-JP" dirty="0">
                <a:ea typeface="ＭＳ Ｐゴシック" pitchFamily="34" charset="-128"/>
              </a:rPr>
              <a:t> </a:t>
            </a:r>
            <a:r>
              <a:rPr lang="fr-CA" altLang="ja-JP" dirty="0" smtClean="0">
                <a:ea typeface="ＭＳ Ｐゴシック" pitchFamily="34" charset="-128"/>
              </a:rPr>
              <a:t>en cas de troubles rénaux.</a:t>
            </a:r>
          </a:p>
          <a:p>
            <a:pPr marL="0" indent="0" algn="just"/>
            <a:r>
              <a:rPr lang="fr-CA" altLang="fr-FR" dirty="0" smtClean="0">
                <a:ea typeface="ＭＳ Ｐゴシック" pitchFamily="34" charset="-128"/>
              </a:rPr>
              <a:t>Les colloïdes se distinguent des cristalloïdes par une rétention accrue de </a:t>
            </a:r>
            <a:r>
              <a:rPr lang="fr-CA" altLang="fr-FR" dirty="0" smtClean="0">
                <a:ea typeface="ＭＳ Ｐゴシック" pitchFamily="34" charset="-128"/>
              </a:rPr>
              <a:t>l</a:t>
            </a:r>
            <a:r>
              <a:rPr lang="fr-CA" altLang="ja-JP" dirty="0">
                <a:ea typeface="ＭＳ Ｐゴシック" pitchFamily="34" charset="-128"/>
              </a:rPr>
              <a:t>’eau </a:t>
            </a:r>
            <a:r>
              <a:rPr lang="fr-CA" altLang="ja-JP" dirty="0" smtClean="0">
                <a:ea typeface="ＭＳ Ｐゴシック" pitchFamily="34" charset="-128"/>
              </a:rPr>
              <a:t>dans le compartiment intravasculaire. Ainsi, en présence </a:t>
            </a:r>
            <a:r>
              <a:rPr lang="fr-CA" altLang="ja-JP" dirty="0">
                <a:ea typeface="ＭＳ Ｐゴシック" pitchFamily="34" charset="-128"/>
              </a:rPr>
              <a:t>d’une </a:t>
            </a:r>
            <a:r>
              <a:rPr lang="fr-CA" altLang="ja-JP" dirty="0" smtClean="0">
                <a:ea typeface="ＭＳ Ｐゴシック" pitchFamily="34" charset="-128"/>
              </a:rPr>
              <a:t>perméabilité membranaire normale, les colloïdes augmentent le volume plasmatique sans pénétrer dans les compartiments interstitiel ou intracellulaire. </a:t>
            </a:r>
            <a:endParaRPr lang="fr-FR" altLang="fr-FR" dirty="0" smtClean="0">
              <a:ea typeface="ＭＳ Ｐゴシック" pitchFamily="34" charset="-128"/>
            </a:endParaRPr>
          </a:p>
        </p:txBody>
      </p:sp>
    </p:spTree>
  </p:cSld>
  <p:clrMapOvr>
    <a:masterClrMapping/>
  </p:clrMapOvr>
  <p:transition spd="slow">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r-FR"/>
          </a:p>
        </p:txBody>
      </p:sp>
      <p:sp>
        <p:nvSpPr>
          <p:cNvPr id="86018" name="Content Placeholder 2"/>
          <p:cNvSpPr>
            <a:spLocks noGrp="1"/>
          </p:cNvSpPr>
          <p:nvPr>
            <p:ph idx="1"/>
          </p:nvPr>
        </p:nvSpPr>
        <p:spPr>
          <a:xfrm>
            <a:off x="822325" y="692150"/>
            <a:ext cx="7521575" cy="3987800"/>
          </a:xfrm>
        </p:spPr>
        <p:txBody>
          <a:bodyPr/>
          <a:lstStyle/>
          <a:p>
            <a:r>
              <a:rPr lang="fr-CA" altLang="fr-FR" dirty="0" smtClean="0">
                <a:ea typeface="ＭＳ Ｐゴシック" pitchFamily="34" charset="-128"/>
              </a:rPr>
              <a:t>Les colloïdes actuellement offerts au Canada à des fins thérapeutiques sont les suivants :</a:t>
            </a:r>
          </a:p>
          <a:p>
            <a:r>
              <a:rPr lang="fr-CA" altLang="fr-FR" dirty="0" smtClean="0">
                <a:ea typeface="ＭＳ Ｐゴシック" pitchFamily="34" charset="-128"/>
              </a:rPr>
              <a:t>- </a:t>
            </a:r>
            <a:r>
              <a:rPr lang="fr-CA" altLang="fr-FR" dirty="0" smtClean="0">
                <a:ea typeface="ＭＳ Ｐゴシック" pitchFamily="34" charset="-128"/>
              </a:rPr>
              <a:t>l</a:t>
            </a:r>
            <a:r>
              <a:rPr lang="fr-CA" altLang="ja-JP" dirty="0">
                <a:ea typeface="ＭＳ Ｐゴシック" pitchFamily="34" charset="-128"/>
              </a:rPr>
              <a:t>’albumine </a:t>
            </a:r>
            <a:r>
              <a:rPr lang="fr-CA" altLang="ja-JP" dirty="0" smtClean="0">
                <a:ea typeface="ＭＳ Ｐゴシック" pitchFamily="34" charset="-128"/>
              </a:rPr>
              <a:t>(à 5 % et à 25 %);</a:t>
            </a:r>
          </a:p>
          <a:p>
            <a:r>
              <a:rPr lang="fr-FR" altLang="fr-FR" dirty="0" smtClean="0">
                <a:ea typeface="ＭＳ Ｐゴシック" pitchFamily="34" charset="-128"/>
              </a:rPr>
              <a:t>- les </a:t>
            </a:r>
            <a:r>
              <a:rPr lang="fr-FR" altLang="fr-FR" dirty="0" err="1" smtClean="0">
                <a:ea typeface="ＭＳ Ｐゴシック" pitchFamily="34" charset="-128"/>
              </a:rPr>
              <a:t>dextrans</a:t>
            </a:r>
            <a:r>
              <a:rPr lang="fr-FR" altLang="fr-FR" dirty="0" smtClean="0">
                <a:ea typeface="ＭＳ Ｐゴシック" pitchFamily="34" charset="-128"/>
              </a:rPr>
              <a:t> (</a:t>
            </a:r>
            <a:r>
              <a:rPr lang="fr-FR" altLang="fr-FR" dirty="0" err="1" smtClean="0">
                <a:ea typeface="ＭＳ Ｐゴシック" pitchFamily="34" charset="-128"/>
              </a:rPr>
              <a:t>D40</a:t>
            </a:r>
            <a:r>
              <a:rPr lang="fr-FR" altLang="fr-FR" dirty="0" smtClean="0">
                <a:ea typeface="ＭＳ Ｐゴシック" pitchFamily="34" charset="-128"/>
              </a:rPr>
              <a:t>, </a:t>
            </a:r>
            <a:r>
              <a:rPr lang="fr-FR" altLang="fr-FR" dirty="0" err="1" smtClean="0">
                <a:ea typeface="ＭＳ Ｐゴシック" pitchFamily="34" charset="-128"/>
              </a:rPr>
              <a:t>D70</a:t>
            </a:r>
            <a:r>
              <a:rPr lang="fr-FR" altLang="fr-FR" dirty="0" smtClean="0">
                <a:ea typeface="ＭＳ Ｐゴシック" pitchFamily="34" charset="-128"/>
              </a:rPr>
              <a:t>);</a:t>
            </a:r>
          </a:p>
          <a:p>
            <a:r>
              <a:rPr lang="fr-FR" altLang="fr-FR" dirty="0" smtClean="0">
                <a:ea typeface="ＭＳ Ｐゴシック" pitchFamily="34" charset="-128"/>
              </a:rPr>
              <a:t>- les gélatines (</a:t>
            </a:r>
            <a:r>
              <a:rPr lang="fr-FR" altLang="fr-FR" dirty="0" err="1" smtClean="0">
                <a:ea typeface="ＭＳ Ｐゴシック" pitchFamily="34" charset="-128"/>
              </a:rPr>
              <a:t>PlasmagelMD</a:t>
            </a:r>
            <a:r>
              <a:rPr lang="fr-FR" altLang="fr-FR" dirty="0" smtClean="0">
                <a:ea typeface="ＭＳ Ｐゴシック" pitchFamily="34" charset="-128"/>
              </a:rPr>
              <a:t>, </a:t>
            </a:r>
            <a:r>
              <a:rPr lang="fr-FR" altLang="fr-FR" dirty="0" err="1" smtClean="0">
                <a:ea typeface="ＭＳ Ｐゴシック" pitchFamily="34" charset="-128"/>
              </a:rPr>
              <a:t>HemacelMD</a:t>
            </a:r>
            <a:r>
              <a:rPr lang="fr-FR" altLang="fr-FR" dirty="0" smtClean="0">
                <a:ea typeface="ＭＳ Ｐゴシック" pitchFamily="34" charset="-128"/>
              </a:rPr>
              <a:t>);</a:t>
            </a:r>
          </a:p>
          <a:p>
            <a:r>
              <a:rPr lang="fr-FR" altLang="fr-FR" dirty="0" smtClean="0">
                <a:ea typeface="ＭＳ Ｐゴシック" pitchFamily="34" charset="-128"/>
              </a:rPr>
              <a:t>- les solutions d’amidon </a:t>
            </a:r>
            <a:r>
              <a:rPr lang="fr-FR" altLang="fr-FR" dirty="0" err="1" smtClean="0">
                <a:ea typeface="ＭＳ Ｐゴシック" pitchFamily="34" charset="-128"/>
              </a:rPr>
              <a:t>hydroxyéthylées</a:t>
            </a:r>
            <a:r>
              <a:rPr lang="fr-FR" altLang="fr-FR" dirty="0" smtClean="0">
                <a:ea typeface="ＭＳ Ｐゴシック" pitchFamily="34" charset="-128"/>
              </a:rPr>
              <a:t> (</a:t>
            </a:r>
            <a:r>
              <a:rPr lang="fr-FR" altLang="fr-FR" dirty="0" err="1" smtClean="0">
                <a:ea typeface="ＭＳ Ｐゴシック" pitchFamily="34" charset="-128"/>
              </a:rPr>
              <a:t>pentastarch</a:t>
            </a:r>
            <a:r>
              <a:rPr lang="fr-FR" altLang="fr-FR" dirty="0" smtClean="0">
                <a:ea typeface="ＭＳ Ｐゴシック" pitchFamily="34" charset="-128"/>
              </a:rPr>
              <a:t>, </a:t>
            </a:r>
            <a:r>
              <a:rPr lang="fr-FR" altLang="fr-FR" dirty="0" err="1" smtClean="0">
                <a:ea typeface="ＭＳ Ｐゴシック" pitchFamily="34" charset="-128"/>
              </a:rPr>
              <a:t>hétastarch</a:t>
            </a:r>
            <a:r>
              <a:rPr lang="fr-FR" altLang="fr-FR" dirty="0" smtClean="0">
                <a:ea typeface="ＭＳ Ｐゴシック" pitchFamily="34" charset="-128"/>
              </a:rPr>
              <a:t>).</a:t>
            </a:r>
          </a:p>
        </p:txBody>
      </p:sp>
      <p:pic>
        <p:nvPicPr>
          <p:cNvPr id="86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141663"/>
            <a:ext cx="7334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p:txBody>
          <a:bodyPr wrap="square" numCol="1" anchorCtr="0" compatLnSpc="1">
            <a:prstTxWarp prst="textNoShape">
              <a:avLst/>
            </a:prstTxWarp>
          </a:bodyPr>
          <a:lstStyle/>
          <a:p>
            <a:r>
              <a:rPr lang="fr-FR" altLang="fr-FR" cap="none" smtClean="0">
                <a:ea typeface="ＭＳ Ｐゴシック" pitchFamily="34" charset="-128"/>
              </a:rPr>
              <a:t>L’ALBUMINE</a:t>
            </a:r>
          </a:p>
        </p:txBody>
      </p:sp>
      <p:sp>
        <p:nvSpPr>
          <p:cNvPr id="87042" name="Content Placeholder 2"/>
          <p:cNvSpPr>
            <a:spLocks noGrp="1"/>
          </p:cNvSpPr>
          <p:nvPr>
            <p:ph idx="1"/>
          </p:nvPr>
        </p:nvSpPr>
        <p:spPr/>
        <p:txBody>
          <a:bodyPr/>
          <a:lstStyle/>
          <a:p>
            <a:pPr marL="0" indent="0" algn="just"/>
            <a:r>
              <a:rPr lang="fr-CA" altLang="fr-FR" dirty="0" smtClean="0">
                <a:ea typeface="ＭＳ Ｐゴシック" pitchFamily="34" charset="-128"/>
              </a:rPr>
              <a:t>Parmi les effets indésirables propres à </a:t>
            </a:r>
            <a:r>
              <a:rPr lang="fr-CA" altLang="fr-FR" dirty="0" smtClean="0">
                <a:ea typeface="ＭＳ Ｐゴシック" pitchFamily="34" charset="-128"/>
              </a:rPr>
              <a:t>l</a:t>
            </a:r>
            <a:r>
              <a:rPr lang="fr-CA" altLang="ja-JP" dirty="0">
                <a:ea typeface="ＭＳ Ｐゴシック" pitchFamily="34" charset="-128"/>
              </a:rPr>
              <a:t>’albumine</a:t>
            </a:r>
            <a:r>
              <a:rPr lang="fr-CA" altLang="ja-JP" dirty="0" smtClean="0">
                <a:ea typeface="ＭＳ Ｐゴシック" pitchFamily="34" charset="-128"/>
              </a:rPr>
              <a:t>, mentionnons la baisse de la calcémie après la perfusion et un faible risque d</a:t>
            </a:r>
            <a:r>
              <a:rPr lang="ja-JP" altLang="fr-CA" dirty="0" smtClean="0">
                <a:ea typeface="ＭＳ Ｐゴシック" pitchFamily="34" charset="-128"/>
              </a:rPr>
              <a:t>’</a:t>
            </a:r>
            <a:r>
              <a:rPr lang="fr-CA" altLang="ja-JP" dirty="0" smtClean="0">
                <a:ea typeface="ＭＳ Ｐゴシック" pitchFamily="34" charset="-128"/>
              </a:rPr>
              <a:t>anaphylaxie.</a:t>
            </a:r>
          </a:p>
          <a:p>
            <a:pPr marL="0" indent="0" algn="just"/>
            <a:endParaRPr lang="fr-CA" altLang="fr-FR" dirty="0" smtClean="0">
              <a:ea typeface="ＭＳ Ｐゴシック" pitchFamily="34" charset="-128"/>
            </a:endParaRPr>
          </a:p>
          <a:p>
            <a:pPr marL="0" indent="0" algn="just"/>
            <a:r>
              <a:rPr lang="fr-CA" altLang="fr-FR" dirty="0" smtClean="0">
                <a:ea typeface="ＭＳ Ｐゴシック" pitchFamily="34" charset="-128"/>
              </a:rPr>
              <a:t>Les </a:t>
            </a:r>
            <a:r>
              <a:rPr lang="fr-CA" altLang="fr-FR" dirty="0" smtClean="0">
                <a:ea typeface="ＭＳ Ｐゴシック" pitchFamily="34" charset="-128"/>
              </a:rPr>
              <a:t>inconvénients éventuels des colloïdes sont les suivants :</a:t>
            </a:r>
          </a:p>
          <a:p>
            <a:pPr marL="0" indent="0" algn="just"/>
            <a:r>
              <a:rPr lang="fr-CA" altLang="fr-FR" dirty="0" smtClean="0">
                <a:ea typeface="ＭＳ Ｐゴシック" pitchFamily="34" charset="-128"/>
              </a:rPr>
              <a:t>- leur coût, </a:t>
            </a:r>
            <a:r>
              <a:rPr lang="fr-CA" altLang="fr-FR" dirty="0" smtClean="0">
                <a:ea typeface="ＭＳ Ｐゴシック" pitchFamily="34" charset="-128"/>
              </a:rPr>
              <a:t>puisqu</a:t>
            </a:r>
            <a:r>
              <a:rPr lang="fr-CA" altLang="ja-JP" dirty="0">
                <a:ea typeface="ＭＳ Ｐゴシック" pitchFamily="34" charset="-128"/>
              </a:rPr>
              <a:t>’ils </a:t>
            </a:r>
            <a:r>
              <a:rPr lang="fr-CA" altLang="ja-JP" dirty="0" smtClean="0">
                <a:ea typeface="ＭＳ Ｐゴシック" pitchFamily="34" charset="-128"/>
              </a:rPr>
              <a:t>sont nettement plus chers que les cristalloïdes;</a:t>
            </a:r>
          </a:p>
          <a:p>
            <a:pPr marL="0" indent="0" algn="just"/>
            <a:r>
              <a:rPr lang="fr-CA" altLang="fr-FR" dirty="0" smtClean="0">
                <a:ea typeface="ＭＳ Ｐゴシック" pitchFamily="34" charset="-128"/>
              </a:rPr>
              <a:t>- la baisse de la concentration </a:t>
            </a:r>
            <a:r>
              <a:rPr lang="fr-FR" altLang="fr-FR" dirty="0" smtClean="0">
                <a:ea typeface="ＭＳ Ｐゴシック" pitchFamily="34" charset="-128"/>
              </a:rPr>
              <a:t>d’hémoglobine du receveur après la perfusion;</a:t>
            </a:r>
          </a:p>
          <a:p>
            <a:pPr marL="0" indent="0" algn="just"/>
            <a:r>
              <a:rPr lang="fr-CA" altLang="fr-FR" dirty="0" smtClean="0">
                <a:ea typeface="ＭＳ Ｐゴシック" pitchFamily="34" charset="-128"/>
              </a:rPr>
              <a:t>- la dilution des protéines plasmatiques, y compris des facteurs de coagulation;</a:t>
            </a:r>
          </a:p>
          <a:p>
            <a:pPr marL="0" indent="0" algn="just">
              <a:buFontTx/>
              <a:buChar char="-"/>
            </a:pPr>
            <a:r>
              <a:rPr lang="fr-FR" altLang="fr-FR" dirty="0" smtClean="0">
                <a:ea typeface="ＭＳ Ｐゴシック" pitchFamily="34" charset="-128"/>
              </a:rPr>
              <a:t> une </a:t>
            </a:r>
            <a:r>
              <a:rPr lang="fr-FR" altLang="fr-FR" dirty="0" smtClean="0">
                <a:ea typeface="ＭＳ Ｐゴシック" pitchFamily="34" charset="-128"/>
              </a:rPr>
              <a:t>surcharge circulatoire.</a:t>
            </a:r>
          </a:p>
          <a:p>
            <a:pPr algn="just">
              <a:buFontTx/>
              <a:buChar char="-"/>
            </a:pPr>
            <a:endParaRPr lang="fr-FR" altLang="fr-FR" dirty="0" smtClean="0">
              <a:ea typeface="ＭＳ Ｐゴシック" pitchFamily="34" charset="-128"/>
            </a:endParaRPr>
          </a:p>
          <a:p>
            <a:pPr marL="0" indent="0" algn="just"/>
            <a:r>
              <a:rPr lang="fr-CA" altLang="fr-FR" dirty="0" smtClean="0">
                <a:ea typeface="ＭＳ Ｐゴシック" pitchFamily="34" charset="-128"/>
              </a:rPr>
              <a:t>Aucune étude </a:t>
            </a:r>
            <a:r>
              <a:rPr lang="fr-CA" altLang="fr-FR" dirty="0" smtClean="0">
                <a:ea typeface="ＭＳ Ｐゴシック" pitchFamily="34" charset="-128"/>
              </a:rPr>
              <a:t>n</a:t>
            </a:r>
            <a:r>
              <a:rPr lang="fr-CA" altLang="ja-JP" dirty="0">
                <a:ea typeface="ＭＳ Ｐゴシック" pitchFamily="34" charset="-128"/>
              </a:rPr>
              <a:t>’a </a:t>
            </a:r>
            <a:r>
              <a:rPr lang="fr-CA" altLang="ja-JP" dirty="0" smtClean="0">
                <a:ea typeface="ＭＳ Ｐゴシック" pitchFamily="34" charset="-128"/>
              </a:rPr>
              <a:t>montré que </a:t>
            </a:r>
            <a:r>
              <a:rPr lang="fr-CA" altLang="ja-JP" dirty="0">
                <a:ea typeface="ＭＳ Ｐゴシック" pitchFamily="34" charset="-128"/>
              </a:rPr>
              <a:t>l’albumine </a:t>
            </a:r>
            <a:r>
              <a:rPr lang="fr-CA" altLang="ja-JP" dirty="0" smtClean="0">
                <a:ea typeface="ＭＳ Ｐゴシック" pitchFamily="34" charset="-128"/>
              </a:rPr>
              <a:t>était nettement plus efficace </a:t>
            </a:r>
            <a:r>
              <a:rPr lang="fr-CA" altLang="ja-JP" dirty="0">
                <a:ea typeface="ＭＳ Ｐゴシック" pitchFamily="34" charset="-128"/>
              </a:rPr>
              <a:t>qu’une </a:t>
            </a:r>
            <a:r>
              <a:rPr lang="fr-CA" altLang="ja-JP" dirty="0" smtClean="0">
                <a:ea typeface="ＭＳ Ｐゴシック" pitchFamily="34" charset="-128"/>
              </a:rPr>
              <a:t>solution saline.</a:t>
            </a:r>
            <a:endParaRPr lang="fr-FR" altLang="fr-FR" dirty="0" smtClean="0">
              <a:ea typeface="ＭＳ Ｐゴシック" pitchFamily="34" charset="-128"/>
            </a:endParaRPr>
          </a:p>
        </p:txBody>
      </p:sp>
    </p:spTree>
  </p:cSld>
  <p:clrMapOvr>
    <a:masterClrMapping/>
  </p:clrMapOvr>
  <p:transition spd="slow">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bwMode="auto"/>
        <p:txBody>
          <a:bodyPr wrap="square" numCol="1" anchorCtr="0" compatLnSpc="1">
            <a:prstTxWarp prst="textNoShape">
              <a:avLst/>
            </a:prstTxWarp>
          </a:bodyPr>
          <a:lstStyle/>
          <a:p>
            <a:r>
              <a:rPr lang="fr-CA" altLang="fr-FR" cap="none" smtClean="0">
                <a:solidFill>
                  <a:srgbClr val="FF0000"/>
                </a:solidFill>
                <a:ea typeface="ＭＳ Ｐゴシック" pitchFamily="34" charset="-128"/>
              </a:rPr>
              <a:t>LES PRÉPARATIONS D</a:t>
            </a:r>
            <a:r>
              <a:rPr lang="ja-JP" altLang="fr-CA" cap="none" smtClean="0">
                <a:solidFill>
                  <a:srgbClr val="FF0000"/>
                </a:solidFill>
                <a:ea typeface="ＭＳ Ｐゴシック" pitchFamily="34" charset="-128"/>
              </a:rPr>
              <a:t>’</a:t>
            </a:r>
            <a:r>
              <a:rPr lang="fr-CA" altLang="ja-JP" cap="none" smtClean="0">
                <a:solidFill>
                  <a:srgbClr val="FF0000"/>
                </a:solidFill>
                <a:ea typeface="ＭＳ Ｐゴシック" pitchFamily="34" charset="-128"/>
              </a:rPr>
              <a:t>IMMUNOGLOBULINES INTRAVEINEUSES (IGIV</a:t>
            </a:r>
            <a:r>
              <a:rPr lang="fr-CA" altLang="ja-JP" cap="none" smtClean="0">
                <a:ea typeface="ＭＳ Ｐゴシック" pitchFamily="34" charset="-128"/>
              </a:rPr>
              <a:t>)</a:t>
            </a:r>
            <a:endParaRPr lang="fr-FR" altLang="fr-FR" cap="none" smtClean="0">
              <a:ea typeface="ＭＳ Ｐゴシック" pitchFamily="34" charset="-128"/>
            </a:endParaRPr>
          </a:p>
        </p:txBody>
      </p:sp>
      <p:sp>
        <p:nvSpPr>
          <p:cNvPr id="88066" name="Content Placeholder 2"/>
          <p:cNvSpPr>
            <a:spLocks noGrp="1"/>
          </p:cNvSpPr>
          <p:nvPr>
            <p:ph idx="1"/>
          </p:nvPr>
        </p:nvSpPr>
        <p:spPr>
          <a:xfrm>
            <a:off x="822325" y="1412875"/>
            <a:ext cx="7521575" cy="3267075"/>
          </a:xfrm>
        </p:spPr>
        <p:txBody>
          <a:bodyPr/>
          <a:lstStyle/>
          <a:p>
            <a:pPr marL="0" indent="0" algn="just"/>
            <a:r>
              <a:rPr lang="fr-CA" altLang="fr-FR" dirty="0" smtClean="0">
                <a:ea typeface="ＭＳ Ｐゴシック" pitchFamily="34" charset="-128"/>
              </a:rPr>
              <a:t>Les préparations </a:t>
            </a:r>
            <a:r>
              <a:rPr lang="fr-CA" altLang="fr-FR" dirty="0" smtClean="0">
                <a:ea typeface="ＭＳ Ｐゴシック" pitchFamily="34" charset="-128"/>
              </a:rPr>
              <a:t>d</a:t>
            </a:r>
            <a:r>
              <a:rPr lang="fr-CA" altLang="ja-JP" dirty="0">
                <a:ea typeface="ＭＳ Ｐゴシック" pitchFamily="34" charset="-128"/>
              </a:rPr>
              <a:t>’immunoglobulines </a:t>
            </a:r>
            <a:r>
              <a:rPr lang="fr-CA" altLang="ja-JP" dirty="0" smtClean="0">
                <a:ea typeface="ＭＳ Ｐゴシック" pitchFamily="34" charset="-128"/>
              </a:rPr>
              <a:t>intraveineuses (</a:t>
            </a:r>
            <a:r>
              <a:rPr lang="fr-CA" altLang="ja-JP" dirty="0" err="1" smtClean="0">
                <a:ea typeface="ＭＳ Ｐゴシック" pitchFamily="34" charset="-128"/>
              </a:rPr>
              <a:t>IgIV</a:t>
            </a:r>
            <a:r>
              <a:rPr lang="fr-CA" altLang="ja-JP" dirty="0" smtClean="0">
                <a:ea typeface="ＭＳ Ｐゴシック" pitchFamily="34" charset="-128"/>
              </a:rPr>
              <a:t>) sont des solutions stériles  ou des concentrés lyophilisés </a:t>
            </a:r>
            <a:r>
              <a:rPr lang="fr-CA" altLang="ja-JP" dirty="0">
                <a:ea typeface="ＭＳ Ｐゴシック" pitchFamily="34" charset="-128"/>
              </a:rPr>
              <a:t>d’immunoglobulines </a:t>
            </a:r>
            <a:r>
              <a:rPr lang="fr-CA" altLang="ja-JP" dirty="0" smtClean="0">
                <a:ea typeface="ＭＳ Ｐゴシック" pitchFamily="34" charset="-128"/>
              </a:rPr>
              <a:t>humaines dont la transfusion par voie intraveineuse (IV) est rendue possible par le retrait des immunoglobulines polymériques. Depuis leur mise au point au début des années 80, les </a:t>
            </a:r>
            <a:r>
              <a:rPr lang="fr-CA" altLang="ja-JP" dirty="0" err="1" smtClean="0">
                <a:ea typeface="ＭＳ Ｐゴシック" pitchFamily="34" charset="-128"/>
              </a:rPr>
              <a:t>IgIV</a:t>
            </a:r>
            <a:r>
              <a:rPr lang="fr-CA" altLang="ja-JP" dirty="0" smtClean="0">
                <a:ea typeface="ＭＳ Ｐゴシック" pitchFamily="34" charset="-128"/>
              </a:rPr>
              <a:t> ont largement remplacé les immunoglobulines sériques dans le traitement des patients </a:t>
            </a:r>
            <a:r>
              <a:rPr lang="fr-FR" altLang="ja-JP" dirty="0" smtClean="0">
                <a:ea typeface="ＭＳ Ｐゴシック" pitchFamily="34" charset="-128"/>
              </a:rPr>
              <a:t>atteints d</a:t>
            </a:r>
            <a:r>
              <a:rPr lang="fr-FR" altLang="fr-FR" dirty="0" smtClean="0">
                <a:ea typeface="ＭＳ Ｐゴシック" pitchFamily="34" charset="-128"/>
              </a:rPr>
              <a:t>’</a:t>
            </a:r>
            <a:r>
              <a:rPr lang="fr-FR" altLang="ja-JP" dirty="0" smtClean="0">
                <a:ea typeface="ＭＳ Ｐゴシック" pitchFamily="34" charset="-128"/>
              </a:rPr>
              <a:t>une immunodéficience congénitale.</a:t>
            </a:r>
            <a:endParaRPr lang="fr-FR" altLang="fr-FR" dirty="0" smtClean="0">
              <a:ea typeface="ＭＳ Ｐゴシック" pitchFamily="34" charset="-128"/>
            </a:endParaRPr>
          </a:p>
        </p:txBody>
      </p:sp>
    </p:spTree>
  </p:cSld>
  <p:clrMapOvr>
    <a:masterClrMapping/>
  </p:clrMapOvr>
  <p:transition spd="slow">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p:txBody>
          <a:bodyPr wrap="square" numCol="1" anchorCtr="0" compatLnSpc="1">
            <a:prstTxWarp prst="textNoShape">
              <a:avLst/>
            </a:prstTxWarp>
          </a:bodyPr>
          <a:lstStyle/>
          <a:p>
            <a:r>
              <a:rPr lang="fr-CA" altLang="fr-FR" cap="none" smtClean="0">
                <a:ea typeface="ＭＳ Ｐゴシック" pitchFamily="34" charset="-128"/>
              </a:rPr>
              <a:t>LES PRÉPARATIONS D</a:t>
            </a:r>
            <a:r>
              <a:rPr lang="ja-JP" altLang="fr-CA" cap="none" smtClean="0">
                <a:ea typeface="ＭＳ Ｐゴシック" pitchFamily="34" charset="-128"/>
              </a:rPr>
              <a:t>’</a:t>
            </a:r>
            <a:r>
              <a:rPr lang="fr-CA" altLang="ja-JP" cap="none" smtClean="0">
                <a:ea typeface="ＭＳ Ｐゴシック" pitchFamily="34" charset="-128"/>
              </a:rPr>
              <a:t>IMMUNOGLOBULINES INTRAVEINEUSES (IGIV): INDICATIONS</a:t>
            </a:r>
            <a:endParaRPr lang="fr-FR" altLang="fr-FR" cap="none" smtClean="0">
              <a:ea typeface="ＭＳ Ｐゴシック" pitchFamily="34" charset="-128"/>
            </a:endParaRPr>
          </a:p>
        </p:txBody>
      </p:sp>
      <p:sp>
        <p:nvSpPr>
          <p:cNvPr id="89090" name="Content Placeholder 2"/>
          <p:cNvSpPr>
            <a:spLocks noGrp="1"/>
          </p:cNvSpPr>
          <p:nvPr>
            <p:ph idx="1"/>
          </p:nvPr>
        </p:nvSpPr>
        <p:spPr>
          <a:xfrm>
            <a:off x="822325" y="1412875"/>
            <a:ext cx="7521575" cy="4176365"/>
          </a:xfrm>
        </p:spPr>
        <p:txBody>
          <a:bodyPr/>
          <a:lstStyle/>
          <a:p>
            <a:pPr algn="just"/>
            <a:r>
              <a:rPr lang="fr-FR" altLang="fr-FR" dirty="0" smtClean="0">
                <a:ea typeface="ＭＳ Ｐゴシック" pitchFamily="34" charset="-128"/>
              </a:rPr>
              <a:t>■ immunodéficience primaire;</a:t>
            </a:r>
          </a:p>
          <a:p>
            <a:pPr algn="just"/>
            <a:r>
              <a:rPr lang="fr-FR" altLang="fr-FR" dirty="0" smtClean="0">
                <a:ea typeface="ＭＳ Ｐゴシック" pitchFamily="34" charset="-128"/>
              </a:rPr>
              <a:t>■ </a:t>
            </a:r>
            <a:r>
              <a:rPr lang="fr-FR" altLang="fr-FR" dirty="0" err="1" smtClean="0">
                <a:ea typeface="ＭＳ Ｐゴシック" pitchFamily="34" charset="-128"/>
              </a:rPr>
              <a:t>hypogammaglobulinémie</a:t>
            </a:r>
            <a:r>
              <a:rPr lang="fr-FR" altLang="fr-FR" dirty="0" smtClean="0">
                <a:ea typeface="ＭＳ Ｐゴシック" pitchFamily="34" charset="-128"/>
              </a:rPr>
              <a:t> secondaire :</a:t>
            </a:r>
          </a:p>
          <a:p>
            <a:pPr marL="447675" indent="-180975" algn="just">
              <a:tabLst>
                <a:tab pos="447675" algn="l"/>
              </a:tabLst>
            </a:pPr>
            <a:r>
              <a:rPr lang="fr-FR" altLang="fr-FR" dirty="0" smtClean="0">
                <a:ea typeface="ＭＳ Ｐゴシック" pitchFamily="34" charset="-128"/>
              </a:rPr>
              <a:t>• leucémie lymphoïde chronique avec </a:t>
            </a:r>
            <a:r>
              <a:rPr lang="fr-FR" altLang="fr-FR" dirty="0" err="1" smtClean="0">
                <a:ea typeface="ＭＳ Ｐゴシック" pitchFamily="34" charset="-128"/>
              </a:rPr>
              <a:t>hypogammaglobulinémie</a:t>
            </a:r>
            <a:r>
              <a:rPr lang="fr-FR" altLang="fr-FR" dirty="0" smtClean="0">
                <a:ea typeface="ＭＳ Ｐゴシック" pitchFamily="34" charset="-128"/>
              </a:rPr>
              <a:t>, </a:t>
            </a:r>
            <a:r>
              <a:rPr lang="fr-CA" altLang="fr-FR" dirty="0" smtClean="0">
                <a:ea typeface="ＭＳ Ｐゴシック" pitchFamily="34" charset="-128"/>
              </a:rPr>
              <a:t>chez les patients ayant déjà eu </a:t>
            </a:r>
            <a:r>
              <a:rPr lang="fr-CA" altLang="fr-FR" dirty="0" err="1" smtClean="0">
                <a:ea typeface="ＭＳ Ｐゴシック" pitchFamily="34" charset="-128"/>
              </a:rPr>
              <a:t>aumoins</a:t>
            </a:r>
            <a:r>
              <a:rPr lang="fr-CA" altLang="fr-FR" dirty="0" smtClean="0">
                <a:ea typeface="ＭＳ Ｐゴシック" pitchFamily="34" charset="-128"/>
              </a:rPr>
              <a:t> un épisode infectieux grave;</a:t>
            </a:r>
          </a:p>
          <a:p>
            <a:pPr marL="447675" indent="-180975" algn="just">
              <a:tabLst>
                <a:tab pos="447675" algn="l"/>
              </a:tabLst>
            </a:pPr>
            <a:r>
              <a:rPr lang="fr-FR" altLang="fr-FR" dirty="0" smtClean="0">
                <a:ea typeface="ＭＳ Ｐゴシック" pitchFamily="34" charset="-128"/>
              </a:rPr>
              <a:t>• </a:t>
            </a:r>
            <a:r>
              <a:rPr lang="fr-FR" altLang="fr-FR" dirty="0" err="1" smtClean="0">
                <a:ea typeface="ＭＳ Ｐゴシック" pitchFamily="34" charset="-128"/>
              </a:rPr>
              <a:t>hypogammaglobulinémie</a:t>
            </a:r>
            <a:r>
              <a:rPr lang="fr-FR" altLang="fr-FR" dirty="0" smtClean="0">
                <a:ea typeface="ＭＳ Ｐゴシック" pitchFamily="34" charset="-128"/>
              </a:rPr>
              <a:t> chez</a:t>
            </a:r>
            <a:r>
              <a:rPr lang="fr-CA" altLang="fr-FR" dirty="0" smtClean="0">
                <a:ea typeface="ＭＳ Ｐゴシック" pitchFamily="34" charset="-128"/>
              </a:rPr>
              <a:t>les greffés de moelle osseuse;</a:t>
            </a:r>
          </a:p>
          <a:p>
            <a:pPr algn="just"/>
            <a:r>
              <a:rPr lang="fr-FR" altLang="fr-FR" dirty="0" smtClean="0">
                <a:ea typeface="ＭＳ Ｐゴシック" pitchFamily="34" charset="-128"/>
              </a:rPr>
              <a:t>■ purpura thrombopénique immunologique (PTI) dans les circonstances suivantes :</a:t>
            </a:r>
          </a:p>
          <a:p>
            <a:pPr marL="447675" indent="-180975" algn="just">
              <a:tabLst>
                <a:tab pos="447675" algn="l"/>
              </a:tabLst>
            </a:pPr>
            <a:r>
              <a:rPr lang="fr-FR" altLang="fr-FR" dirty="0" smtClean="0">
                <a:ea typeface="ＭＳ Ｐゴシック" pitchFamily="34" charset="-128"/>
              </a:rPr>
              <a:t>• hémorragie potentiellement mortelle;</a:t>
            </a:r>
          </a:p>
          <a:p>
            <a:pPr marL="447675" indent="-180975" algn="just">
              <a:tabLst>
                <a:tab pos="447675" algn="l"/>
              </a:tabLst>
            </a:pPr>
            <a:r>
              <a:rPr lang="fr-FR" altLang="fr-FR" dirty="0" smtClean="0">
                <a:ea typeface="ＭＳ Ｐゴシック" pitchFamily="34" charset="-128"/>
              </a:rPr>
              <a:t>• état réfractaire aux stéroïdes en phase </a:t>
            </a:r>
            <a:r>
              <a:rPr lang="fr-FR" altLang="fr-FR" dirty="0" err="1" smtClean="0">
                <a:ea typeface="ＭＳ Ｐゴシック" pitchFamily="34" charset="-128"/>
              </a:rPr>
              <a:t>pré-opératoire</a:t>
            </a:r>
            <a:r>
              <a:rPr lang="fr-FR" altLang="fr-FR" dirty="0" smtClean="0">
                <a:ea typeface="ＭＳ Ｐゴシック" pitchFamily="34" charset="-128"/>
              </a:rPr>
              <a:t>;</a:t>
            </a:r>
          </a:p>
          <a:p>
            <a:pPr marL="447675" indent="-180975" algn="just">
              <a:tabLst>
                <a:tab pos="447675" algn="l"/>
              </a:tabLst>
            </a:pPr>
            <a:r>
              <a:rPr lang="fr-FR" altLang="fr-FR" dirty="0" smtClean="0">
                <a:ea typeface="ＭＳ Ｐゴシック" pitchFamily="34" charset="-128"/>
              </a:rPr>
              <a:t>• échec d’une </a:t>
            </a:r>
            <a:r>
              <a:rPr lang="fr-FR" altLang="fr-FR" dirty="0" err="1" smtClean="0">
                <a:ea typeface="ＭＳ Ｐゴシック" pitchFamily="34" charset="-128"/>
              </a:rPr>
              <a:t>splénectomie,avec</a:t>
            </a:r>
            <a:r>
              <a:rPr lang="fr-FR" altLang="fr-FR" dirty="0" smtClean="0">
                <a:ea typeface="ＭＳ Ｐゴシック" pitchFamily="34" charset="-128"/>
              </a:rPr>
              <a:t> saignement;</a:t>
            </a:r>
          </a:p>
          <a:p>
            <a:pPr marL="447675" indent="-180975" algn="just">
              <a:tabLst>
                <a:tab pos="447675" algn="l"/>
              </a:tabLst>
            </a:pPr>
            <a:r>
              <a:rPr lang="fr-FR" altLang="fr-FR" dirty="0" smtClean="0">
                <a:ea typeface="ＭＳ Ｐゴシック" pitchFamily="34" charset="-128"/>
              </a:rPr>
              <a:t>• PTI associé au SIDA;</a:t>
            </a:r>
          </a:p>
          <a:p>
            <a:r>
              <a:rPr lang="fr-FR" altLang="fr-FR" dirty="0" smtClean="0">
                <a:ea typeface="ＭＳ Ｐゴシック" pitchFamily="34" charset="-128"/>
              </a:rPr>
              <a:t>■ maladie de Kawasaki;</a:t>
            </a:r>
          </a:p>
          <a:p>
            <a:r>
              <a:rPr lang="fr-FR" altLang="fr-FR" dirty="0" smtClean="0">
                <a:ea typeface="ＭＳ Ｐゴシック" pitchFamily="34" charset="-128"/>
              </a:rPr>
              <a:t>■ syndrome de Guillain-Barré.</a:t>
            </a:r>
          </a:p>
        </p:txBody>
      </p:sp>
    </p:spTree>
  </p:cSld>
  <p:clrMapOvr>
    <a:masterClrMapping/>
  </p:clrMapOvr>
  <p:transition spd="slow">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err="1" smtClean="0"/>
              <a:t>IgIV</a:t>
            </a:r>
            <a:endParaRPr lang="fr-FR" dirty="0"/>
          </a:p>
        </p:txBody>
      </p:sp>
      <p:sp>
        <p:nvSpPr>
          <p:cNvPr id="90114" name="Content Placeholder 2"/>
          <p:cNvSpPr>
            <a:spLocks noGrp="1"/>
          </p:cNvSpPr>
          <p:nvPr>
            <p:ph idx="1"/>
          </p:nvPr>
        </p:nvSpPr>
        <p:spPr/>
        <p:txBody>
          <a:bodyPr/>
          <a:lstStyle/>
          <a:p>
            <a:pPr marL="0" indent="0"/>
            <a:r>
              <a:rPr lang="fr-CA" altLang="fr-FR" dirty="0" smtClean="0">
                <a:ea typeface="ＭＳ Ｐゴシック" pitchFamily="34" charset="-128"/>
              </a:rPr>
              <a:t>La posologie des dépend de </a:t>
            </a:r>
            <a:r>
              <a:rPr lang="fr-CA" altLang="fr-FR" dirty="0" smtClean="0">
                <a:ea typeface="ＭＳ Ｐゴシック" pitchFamily="34" charset="-128"/>
              </a:rPr>
              <a:t>l</a:t>
            </a:r>
            <a:r>
              <a:rPr lang="fr-CA" altLang="ja-JP" dirty="0">
                <a:ea typeface="ＭＳ Ｐゴシック" pitchFamily="34" charset="-128"/>
              </a:rPr>
              <a:t>’indication </a:t>
            </a:r>
            <a:r>
              <a:rPr lang="fr-CA" altLang="ja-JP" dirty="0" smtClean="0">
                <a:ea typeface="ＭＳ Ｐゴシック" pitchFamily="34" charset="-128"/>
              </a:rPr>
              <a:t>clinique.</a:t>
            </a:r>
          </a:p>
          <a:p>
            <a:pPr marL="0" indent="0" algn="just"/>
            <a:r>
              <a:rPr lang="fr-CA" altLang="fr-FR" dirty="0" smtClean="0">
                <a:ea typeface="ＭＳ Ｐゴシック" pitchFamily="34" charset="-128"/>
              </a:rPr>
              <a:t>En règle générale, la posologie préconisée pour la reconstitution du système immunitaire est de 400 mg/kg pendant 3 à 4 semaines, tandis que la posologie dans le cas </a:t>
            </a:r>
            <a:r>
              <a:rPr lang="fr-CA" altLang="fr-FR" dirty="0" smtClean="0">
                <a:ea typeface="ＭＳ Ｐゴシック" pitchFamily="34" charset="-128"/>
              </a:rPr>
              <a:t>d</a:t>
            </a:r>
            <a:r>
              <a:rPr lang="fr-CA" altLang="ja-JP" dirty="0">
                <a:ea typeface="ＭＳ Ｐゴシック" pitchFamily="34" charset="-128"/>
              </a:rPr>
              <a:t>’un </a:t>
            </a:r>
            <a:r>
              <a:rPr lang="fr-CA" altLang="ja-JP" dirty="0" smtClean="0">
                <a:ea typeface="ＭＳ Ｐゴシック" pitchFamily="34" charset="-128"/>
              </a:rPr>
              <a:t>traitement immunosuppresseur est de 1 à 2 g/kg pendant 1 ou 2 jours.</a:t>
            </a:r>
            <a:endParaRPr lang="fr-FR" altLang="fr-FR" dirty="0" smtClean="0">
              <a:ea typeface="ＭＳ Ｐゴシック" pitchFamily="34" charset="-128"/>
            </a:endParaRPr>
          </a:p>
        </p:txBody>
      </p:sp>
    </p:spTree>
  </p:cSld>
  <p:clrMapOvr>
    <a:masterClrMapping/>
  </p:clrMapOvr>
  <p:transition spd="slow">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p:txBody>
          <a:bodyPr wrap="square" numCol="1" anchorCtr="0" compatLnSpc="1">
            <a:prstTxWarp prst="textNoShape">
              <a:avLst/>
            </a:prstTxWarp>
          </a:bodyPr>
          <a:lstStyle/>
          <a:p>
            <a:r>
              <a:rPr lang="fr-CA" altLang="fr-FR" b="1" cap="none" smtClean="0">
                <a:solidFill>
                  <a:srgbClr val="FF0000"/>
                </a:solidFill>
                <a:ea typeface="ＭＳ Ｐゴシック" pitchFamily="34" charset="-128"/>
              </a:rPr>
              <a:t>LES CONCENTRÉS DE FACTEURS DE COAGULATION</a:t>
            </a:r>
            <a:endParaRPr lang="fr-FR" altLang="fr-FR" cap="none" smtClean="0">
              <a:solidFill>
                <a:srgbClr val="FF0000"/>
              </a:solidFill>
              <a:ea typeface="ＭＳ Ｐゴシック" pitchFamily="34" charset="-128"/>
            </a:endParaRPr>
          </a:p>
        </p:txBody>
      </p:sp>
      <p:sp>
        <p:nvSpPr>
          <p:cNvPr id="91138" name="Content Placeholder 2"/>
          <p:cNvSpPr>
            <a:spLocks noGrp="1"/>
          </p:cNvSpPr>
          <p:nvPr>
            <p:ph idx="1"/>
          </p:nvPr>
        </p:nvSpPr>
        <p:spPr>
          <a:xfrm>
            <a:off x="822325" y="1268413"/>
            <a:ext cx="7521575" cy="3411537"/>
          </a:xfrm>
        </p:spPr>
        <p:txBody>
          <a:bodyPr/>
          <a:lstStyle/>
          <a:p>
            <a:pPr marL="0" indent="0" algn="just"/>
            <a:r>
              <a:rPr lang="fr-CA" altLang="fr-FR" dirty="0" smtClean="0">
                <a:ea typeface="ＭＳ Ｐゴシック" pitchFamily="34" charset="-128"/>
              </a:rPr>
              <a:t>La majorité des concentrés de facteurs de coagulation sont fabriqués à partir de mélanges de plasma provenant de donneurs choisis.</a:t>
            </a:r>
          </a:p>
          <a:p>
            <a:pPr marL="0" indent="0" algn="just"/>
            <a:endParaRPr lang="fr-CA" altLang="fr-FR" dirty="0" smtClean="0">
              <a:ea typeface="ＭＳ Ｐゴシック" pitchFamily="34" charset="-128"/>
            </a:endParaRPr>
          </a:p>
          <a:p>
            <a:pPr marL="0" indent="0" algn="just"/>
            <a:r>
              <a:rPr lang="fr-CA" altLang="fr-FR" dirty="0" smtClean="0">
                <a:ea typeface="ＭＳ Ｐゴシック" pitchFamily="34" charset="-128"/>
              </a:rPr>
              <a:t>Les concentrés de facteurs de coagulation agissent sur </a:t>
            </a:r>
            <a:r>
              <a:rPr lang="fr-CA" altLang="fr-FR" dirty="0" smtClean="0">
                <a:ea typeface="ＭＳ Ｐゴシック" pitchFamily="34" charset="-128"/>
              </a:rPr>
              <a:t>l</a:t>
            </a:r>
            <a:r>
              <a:rPr lang="fr-CA" altLang="ja-JP" dirty="0">
                <a:ea typeface="ＭＳ Ｐゴシック" pitchFamily="34" charset="-128"/>
              </a:rPr>
              <a:t>’hémostase </a:t>
            </a:r>
            <a:r>
              <a:rPr lang="fr-CA" altLang="ja-JP" dirty="0" smtClean="0">
                <a:ea typeface="ＭＳ Ｐゴシック" pitchFamily="34" charset="-128"/>
              </a:rPr>
              <a:t>en suppléant au déficit présent chez le patient.</a:t>
            </a:r>
          </a:p>
          <a:p>
            <a:pPr marL="0" indent="0" algn="just"/>
            <a:endParaRPr lang="fr-CA" altLang="fr-FR" dirty="0" smtClean="0">
              <a:ea typeface="ＭＳ Ｐゴシック" pitchFamily="34" charset="-128"/>
            </a:endParaRPr>
          </a:p>
          <a:p>
            <a:pPr marL="0" indent="0" algn="just"/>
            <a:r>
              <a:rPr lang="fr-CA" altLang="fr-FR" dirty="0" smtClean="0">
                <a:ea typeface="ＭＳ Ｐゴシック" pitchFamily="34" charset="-128"/>
              </a:rPr>
              <a:t>Une réaction allergique peut survenir lors de la perfusion de tout produit contenant </a:t>
            </a:r>
            <a:r>
              <a:rPr lang="fr-FR" altLang="fr-FR" dirty="0" smtClean="0">
                <a:ea typeface="ＭＳ Ｐゴシック" pitchFamily="34" charset="-128"/>
              </a:rPr>
              <a:t>des protéines.</a:t>
            </a:r>
          </a:p>
        </p:txBody>
      </p:sp>
    </p:spTree>
  </p:cSld>
  <p:clrMapOvr>
    <a:masterClrMapping/>
  </p:clrMapOvr>
  <p:transition spd="slow">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140000">
            <a:off x="819150" y="1727200"/>
            <a:ext cx="5651500" cy="1206500"/>
          </a:xfrm>
        </p:spPr>
        <p:txBody>
          <a:bodyPr/>
          <a:lstStyle/>
          <a:p>
            <a:pPr eaLnBrk="1" fontAlgn="auto" hangingPunct="1">
              <a:spcAft>
                <a:spcPts val="0"/>
              </a:spcAft>
              <a:defRPr/>
            </a:pPr>
            <a:r>
              <a:rPr lang="fr-FR"/>
              <a:t>TRANSFUSIONS MASSIVES</a:t>
            </a:r>
          </a:p>
        </p:txBody>
      </p:sp>
    </p:spTree>
  </p:cSld>
  <p:clrMapOvr>
    <a:masterClrMapping/>
  </p:clrMapOvr>
  <p:transition spd="slow">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http://news.cnet.com/i/ne/p/2008/0703_Army_inventions/Army_invntns_15_550x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60483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TRANSFUSIONS MASSIVES</a:t>
            </a:r>
            <a:endParaRPr lang="fr-FR" dirty="0"/>
          </a:p>
        </p:txBody>
      </p:sp>
      <p:sp>
        <p:nvSpPr>
          <p:cNvPr id="94210" name="Content Placeholder 2"/>
          <p:cNvSpPr>
            <a:spLocks noGrp="1"/>
          </p:cNvSpPr>
          <p:nvPr>
            <p:ph idx="1"/>
          </p:nvPr>
        </p:nvSpPr>
        <p:spPr/>
        <p:txBody>
          <a:bodyPr/>
          <a:lstStyle/>
          <a:p>
            <a:pPr marL="0" indent="0" algn="just"/>
            <a:r>
              <a:rPr lang="fr-FR" altLang="fr-FR" dirty="0" smtClean="0">
                <a:ea typeface="ＭＳ Ｐゴシック" pitchFamily="34" charset="-128"/>
              </a:rPr>
              <a:t>L'hémorragie aiguë s'accompagne d'une perte de plasma, de globules rouges, de facteurs de la coagulation, de protéines... La compensation d'une hémorragie aiguë va devoir prendre en compte toutes ces pertes. L'objectif prioritaire de la réanimation sera de maintenir ces différents constituants à des taux supérieurs aux taux dits "critiques" : Un taux critique peut se définir comme le taux le plus bas qui peut être toléré par l’organisme sans engendrer de dysfonction d’organe. </a:t>
            </a:r>
          </a:p>
          <a:p>
            <a:endParaRPr lang="fr-FR" altLang="fr-FR" dirty="0" smtClean="0">
              <a:ea typeface="ＭＳ Ｐゴシック" pitchFamily="34" charset="-128"/>
            </a:endParaRP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endParaRPr lang="fr-FR">
              <a:ea typeface="+mj-ea"/>
              <a:cs typeface="+mj-cs"/>
            </a:endParaRPr>
          </a:p>
        </p:txBody>
      </p:sp>
      <p:pic>
        <p:nvPicPr>
          <p:cNvPr id="20482"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t="15681" b="15681"/>
          <a:stretch>
            <a:fillRect/>
          </a:stretch>
        </p:blipFill>
        <p:spPr/>
      </p:pic>
    </p:spTree>
  </p:cSld>
  <p:clrMapOvr>
    <a:masterClrMapping/>
  </p:clrMapOvr>
  <p:transition spd="med">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TRANSFUSIONS MASSIVES</a:t>
            </a:r>
            <a:endParaRPr lang="fr-FR" dirty="0"/>
          </a:p>
        </p:txBody>
      </p:sp>
      <p:sp>
        <p:nvSpPr>
          <p:cNvPr id="95234" name="Content Placeholder 2"/>
          <p:cNvSpPr>
            <a:spLocks noGrp="1"/>
          </p:cNvSpPr>
          <p:nvPr>
            <p:ph idx="1"/>
          </p:nvPr>
        </p:nvSpPr>
        <p:spPr>
          <a:xfrm>
            <a:off x="822325" y="1100138"/>
            <a:ext cx="7521575" cy="4849812"/>
          </a:xfrm>
        </p:spPr>
        <p:txBody>
          <a:bodyPr/>
          <a:lstStyle/>
          <a:p>
            <a:pPr marL="0" indent="0" algn="just"/>
            <a:r>
              <a:rPr lang="fr-CA" altLang="fr-FR" dirty="0" smtClean="0">
                <a:ea typeface="ＭＳ Ｐゴシック" pitchFamily="34" charset="-128"/>
              </a:rPr>
              <a:t>L</a:t>
            </a:r>
            <a:r>
              <a:rPr lang="ja-JP" altLang="fr-CA" dirty="0" smtClean="0">
                <a:ea typeface="ＭＳ Ｐゴシック" pitchFamily="34" charset="-128"/>
              </a:rPr>
              <a:t>’</a:t>
            </a:r>
            <a:r>
              <a:rPr lang="fr-CA" altLang="ja-JP" dirty="0" smtClean="0">
                <a:ea typeface="ＭＳ Ｐゴシック" pitchFamily="34" charset="-128"/>
              </a:rPr>
              <a:t>hémorragie aiguë est souvent subdivisée en quatre classes (I à IV), selon le pourcentage des pertes sanguines par rapport au volume sanguin normal circulant :</a:t>
            </a:r>
          </a:p>
          <a:p>
            <a:pPr algn="just">
              <a:buFontTx/>
              <a:buChar char="-"/>
            </a:pPr>
            <a:r>
              <a:rPr lang="fr-CA" altLang="fr-FR" dirty="0" smtClean="0">
                <a:ea typeface="ＭＳ Ｐゴシック" pitchFamily="34" charset="-128"/>
              </a:rPr>
              <a:t>Une hémorragie de classe I (</a:t>
            </a:r>
            <a:r>
              <a:rPr lang="fr-FR" altLang="fr-FR" dirty="0" smtClean="0">
                <a:ea typeface="ＭＳ Ｐゴシック" pitchFamily="34" charset="-128"/>
              </a:rPr>
              <a:t>&lt; 15 %)</a:t>
            </a:r>
            <a:r>
              <a:rPr lang="fr-CA" altLang="fr-FR" dirty="0" smtClean="0">
                <a:ea typeface="ＭＳ Ｐゴシック" pitchFamily="34" charset="-128"/>
              </a:rPr>
              <a:t> peut ne pas nécessiter de thérapie liquidienne. </a:t>
            </a:r>
          </a:p>
          <a:p>
            <a:pPr algn="just">
              <a:buFontTx/>
              <a:buChar char="-"/>
            </a:pPr>
            <a:r>
              <a:rPr lang="fr-CA" altLang="fr-FR" dirty="0" smtClean="0">
                <a:ea typeface="ＭＳ Ｐゴシック" pitchFamily="34" charset="-128"/>
              </a:rPr>
              <a:t>Celle de classe II (</a:t>
            </a:r>
            <a:r>
              <a:rPr lang="fr-FR" altLang="fr-FR" dirty="0" smtClean="0">
                <a:ea typeface="ＭＳ Ｐゴシック" pitchFamily="34" charset="-128"/>
              </a:rPr>
              <a:t>de 15 à 30 %)</a:t>
            </a:r>
            <a:r>
              <a:rPr lang="fr-CA" altLang="fr-FR" dirty="0" smtClean="0">
                <a:ea typeface="ＭＳ Ｐゴシック" pitchFamily="34" charset="-128"/>
              </a:rPr>
              <a:t> peut être traitée à </a:t>
            </a:r>
            <a:r>
              <a:rPr lang="fr-CA" altLang="fr-FR" dirty="0" smtClean="0">
                <a:ea typeface="ＭＳ Ｐゴシック" pitchFamily="34" charset="-128"/>
              </a:rPr>
              <a:t>l</a:t>
            </a:r>
            <a:r>
              <a:rPr lang="fr-CA" altLang="ja-JP" dirty="0">
                <a:ea typeface="ＭＳ Ｐゴシック" pitchFamily="34" charset="-128"/>
              </a:rPr>
              <a:t>’aide d’une </a:t>
            </a:r>
            <a:r>
              <a:rPr lang="fr-CA" altLang="ja-JP" dirty="0" smtClean="0">
                <a:ea typeface="ＭＳ Ｐゴシック" pitchFamily="34" charset="-128"/>
              </a:rPr>
              <a:t>perfusion de cristalloïdes et/ou de colloïdes, </a:t>
            </a:r>
            <a:r>
              <a:rPr lang="fr-CA" altLang="ja-JP" dirty="0">
                <a:ea typeface="ＭＳ Ｐゴシック" pitchFamily="34" charset="-128"/>
              </a:rPr>
              <a:t>l’administration d’unités </a:t>
            </a:r>
            <a:r>
              <a:rPr lang="fr-CA" altLang="ja-JP" dirty="0" smtClean="0">
                <a:ea typeface="ＭＳ Ｐゴシック" pitchFamily="34" charset="-128"/>
              </a:rPr>
              <a:t>de culot globulaire </a:t>
            </a:r>
            <a:r>
              <a:rPr lang="fr-CA" altLang="ja-JP" dirty="0">
                <a:ea typeface="ＭＳ Ｐゴシック" pitchFamily="34" charset="-128"/>
              </a:rPr>
              <a:t>n’étant </a:t>
            </a:r>
            <a:r>
              <a:rPr lang="fr-CA" altLang="ja-JP" dirty="0" smtClean="0">
                <a:ea typeface="ＭＳ Ｐゴシック" pitchFamily="34" charset="-128"/>
              </a:rPr>
              <a:t>que rarement nécessaire. </a:t>
            </a:r>
          </a:p>
          <a:p>
            <a:pPr algn="just">
              <a:buFontTx/>
              <a:buChar char="-"/>
            </a:pPr>
            <a:r>
              <a:rPr lang="fr-CA" altLang="fr-FR" dirty="0" smtClean="0">
                <a:ea typeface="ＭＳ Ｐゴシック" pitchFamily="34" charset="-128"/>
              </a:rPr>
              <a:t>Bien que </a:t>
            </a:r>
            <a:r>
              <a:rPr lang="fr-CA" altLang="fr-FR" dirty="0" smtClean="0">
                <a:ea typeface="ＭＳ Ｐゴシック" pitchFamily="34" charset="-128"/>
              </a:rPr>
              <a:t>l</a:t>
            </a:r>
            <a:r>
              <a:rPr lang="fr-CA" altLang="ja-JP" dirty="0">
                <a:ea typeface="ＭＳ Ｐゴシック" pitchFamily="34" charset="-128"/>
              </a:rPr>
              <a:t>’hémorragie </a:t>
            </a:r>
            <a:r>
              <a:rPr lang="fr-CA" altLang="ja-JP" dirty="0" smtClean="0">
                <a:ea typeface="ＭＳ Ｐゴシック" pitchFamily="34" charset="-128"/>
              </a:rPr>
              <a:t>de classe III (</a:t>
            </a:r>
            <a:r>
              <a:rPr lang="fr-FR" altLang="ja-JP" dirty="0" smtClean="0">
                <a:ea typeface="ＭＳ Ｐゴシック" pitchFamily="34" charset="-128"/>
              </a:rPr>
              <a:t>de 31 à 40 %) </a:t>
            </a:r>
            <a:r>
              <a:rPr lang="fr-CA" altLang="ja-JP" dirty="0" smtClean="0">
                <a:ea typeface="ＭＳ Ｐゴシック" pitchFamily="34" charset="-128"/>
              </a:rPr>
              <a:t>puisse initialement être traitée par cristalloïdes, des produits érythrocytaires doivent être rapidement accessibles si la réponse au traitement par cristalloïdes est inadéquate. </a:t>
            </a:r>
          </a:p>
          <a:p>
            <a:pPr algn="just">
              <a:buFontTx/>
              <a:buChar char="-"/>
            </a:pPr>
            <a:r>
              <a:rPr lang="fr-CA" altLang="fr-FR" dirty="0" smtClean="0">
                <a:ea typeface="ＭＳ Ｐゴシック" pitchFamily="34" charset="-128"/>
              </a:rPr>
              <a:t>L</a:t>
            </a:r>
            <a:r>
              <a:rPr lang="ja-JP" altLang="fr-CA" dirty="0" smtClean="0">
                <a:ea typeface="ＭＳ Ｐゴシック" pitchFamily="34" charset="-128"/>
              </a:rPr>
              <a:t>’</a:t>
            </a:r>
            <a:r>
              <a:rPr lang="fr-CA" altLang="ja-JP" dirty="0" smtClean="0">
                <a:ea typeface="ＭＳ Ｐゴシック" pitchFamily="34" charset="-128"/>
              </a:rPr>
              <a:t>hémorragie de classe IV ( </a:t>
            </a:r>
            <a:r>
              <a:rPr lang="fr-FR" altLang="ja-JP" dirty="0" smtClean="0">
                <a:ea typeface="ＭＳ Ｐゴシック" pitchFamily="34" charset="-128"/>
              </a:rPr>
              <a:t>&gt; 40 %) </a:t>
            </a:r>
            <a:r>
              <a:rPr lang="fr-CA" altLang="ja-JP" dirty="0" smtClean="0">
                <a:ea typeface="ＭＳ Ｐゴシック" pitchFamily="34" charset="-128"/>
              </a:rPr>
              <a:t>nécessite quant à elle la transfusion de culot globulaire ainsi que le maintien du volume sanguin intravasculaire avec des cristalloïdes et/ou des colloïdes, et éventuellement des transfusions massives…</a:t>
            </a:r>
            <a:endParaRPr lang="fr-FR" altLang="fr-FR" dirty="0" smtClean="0">
              <a:ea typeface="ＭＳ Ｐゴシック" pitchFamily="34" charset="-128"/>
            </a:endParaRPr>
          </a:p>
        </p:txBody>
      </p:sp>
    </p:spTree>
  </p:cSld>
  <p:clrMapOvr>
    <a:masterClrMapping/>
  </p:clrMapOvr>
  <p:transition spd="slow">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eaLnBrk="1" fontAlgn="auto" hangingPunct="1">
              <a:spcAft>
                <a:spcPts val="0"/>
              </a:spcAft>
              <a:defRPr/>
            </a:pPr>
            <a:r>
              <a:rPr lang="fr-FR" dirty="0">
                <a:ea typeface="+mj-ea"/>
                <a:cs typeface="+mj-cs"/>
              </a:rPr>
              <a:t>Transfusion massive</a:t>
            </a:r>
            <a:br>
              <a:rPr lang="fr-FR" dirty="0">
                <a:ea typeface="+mj-ea"/>
                <a:cs typeface="+mj-cs"/>
              </a:rPr>
            </a:br>
            <a:endParaRPr lang="fr-FR" dirty="0">
              <a:ea typeface="+mj-ea"/>
              <a:cs typeface="+mj-cs"/>
            </a:endParaRPr>
          </a:p>
        </p:txBody>
      </p:sp>
      <p:sp>
        <p:nvSpPr>
          <p:cNvPr id="96258" name="Espace réservé du contenu 2"/>
          <p:cNvSpPr>
            <a:spLocks noGrp="1"/>
          </p:cNvSpPr>
          <p:nvPr>
            <p:ph idx="1"/>
          </p:nvPr>
        </p:nvSpPr>
        <p:spPr>
          <a:xfrm>
            <a:off x="822325" y="981075"/>
            <a:ext cx="7521575" cy="3168005"/>
          </a:xfrm>
        </p:spPr>
        <p:txBody>
          <a:bodyPr/>
          <a:lstStyle/>
          <a:p>
            <a:pPr marL="0" indent="0" eaLnBrk="1" hangingPunct="1"/>
            <a:r>
              <a:rPr lang="fr-FR" altLang="fr-FR" dirty="0" smtClean="0">
                <a:ea typeface="ＭＳ Ｐゴシック" pitchFamily="34" charset="-128"/>
              </a:rPr>
              <a:t>On entend généralement par « transfusion massive » l’administration rapide, dans un intervalle de 24 heures, d’une grande quantité de sang comme le remplacement du volume sanguin total du patient ou comme l'administration aiguë d'une fois et demie au moins le volume sanguin estimé (environ 80 ml/kg de poids corporel). (&gt; 5 litres, ≥ 10 unités de concentrés de globules rouges ou &gt; 1 volume sanguin total, pour un adulte). </a:t>
            </a:r>
          </a:p>
          <a:p>
            <a:pPr marL="0" indent="0" eaLnBrk="1" hangingPunct="1"/>
            <a:r>
              <a:rPr lang="fr-FR" altLang="fr-FR" dirty="0" smtClean="0">
                <a:ea typeface="ＭＳ Ｐゴシック" pitchFamily="34" charset="-128"/>
              </a:rPr>
              <a:t>Une telle transfusion peut entraîner de graves complications, complications qu’il faut surveiller et auxquelles il est impératif de remédier afin de réduire la mortalité et la morbidité.</a:t>
            </a:r>
          </a:p>
        </p:txBody>
      </p:sp>
    </p:spTree>
  </p:cSld>
  <p:clrMapOvr>
    <a:masterClrMapping/>
  </p:clrMapOvr>
  <p:transition spd="slow">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eaLnBrk="1" fontAlgn="auto" hangingPunct="1">
              <a:spcAft>
                <a:spcPts val="0"/>
              </a:spcAft>
              <a:defRPr/>
            </a:pPr>
            <a:r>
              <a:rPr lang="fr-FR" dirty="0">
                <a:ea typeface="+mj-ea"/>
                <a:cs typeface="+mj-cs"/>
              </a:rPr>
              <a:t>Transfusion massive</a:t>
            </a:r>
            <a:br>
              <a:rPr lang="fr-FR" dirty="0">
                <a:ea typeface="+mj-ea"/>
                <a:cs typeface="+mj-cs"/>
              </a:rPr>
            </a:br>
            <a:endParaRPr lang="fr-FR" dirty="0">
              <a:ea typeface="+mj-ea"/>
              <a:cs typeface="+mj-cs"/>
            </a:endParaRPr>
          </a:p>
        </p:txBody>
      </p:sp>
      <p:sp>
        <p:nvSpPr>
          <p:cNvPr id="97282" name="Espace réservé du contenu 2"/>
          <p:cNvSpPr>
            <a:spLocks noGrp="1"/>
          </p:cNvSpPr>
          <p:nvPr>
            <p:ph idx="1"/>
          </p:nvPr>
        </p:nvSpPr>
        <p:spPr>
          <a:xfrm>
            <a:off x="822325" y="981075"/>
            <a:ext cx="7521575" cy="5543550"/>
          </a:xfrm>
        </p:spPr>
        <p:txBody>
          <a:bodyPr/>
          <a:lstStyle/>
          <a:p>
            <a:pPr marL="0" indent="0" eaLnBrk="1" hangingPunct="1"/>
            <a:r>
              <a:rPr lang="fr-FR" altLang="fr-FR" dirty="0" smtClean="0">
                <a:ea typeface="ＭＳ Ｐゴシック" pitchFamily="34" charset="-128"/>
              </a:rPr>
              <a:t>La coagulation du sang requiert la présence de facteurs de coagulation et de plaquettes. Différents facteurs contribuent à l'apparition de troubles de la coagulation au cours des hémorragies aiguës :</a:t>
            </a:r>
          </a:p>
          <a:p>
            <a:pPr marL="0" indent="0" eaLnBrk="1" hangingPunct="1"/>
            <a:r>
              <a:rPr lang="fr-FR" altLang="fr-FR" dirty="0" smtClean="0">
                <a:ea typeface="ＭＳ Ｐゴシック" pitchFamily="34" charset="-128"/>
              </a:rPr>
              <a:t>- Le saignement implique une perte de plaquettes et de facteurs de la coagulation.</a:t>
            </a:r>
          </a:p>
          <a:p>
            <a:pPr marL="0" indent="0" eaLnBrk="1" hangingPunct="1"/>
            <a:r>
              <a:rPr lang="fr-FR" altLang="fr-FR" dirty="0" smtClean="0">
                <a:ea typeface="ＭＳ Ｐゴシック" pitchFamily="34" charset="-128"/>
              </a:rPr>
              <a:t>- L'administration de grandes quantités de concentrés érythrocytaires associés à des cristalloïdes, des colloïdes ou des amidons entraîne une dilution des facteurs de coagulation.</a:t>
            </a:r>
          </a:p>
          <a:p>
            <a:pPr marL="0" indent="0" eaLnBrk="1" hangingPunct="1"/>
            <a:r>
              <a:rPr lang="fr-FR" altLang="fr-FR" dirty="0" smtClean="0">
                <a:ea typeface="ＭＳ Ｐゴシック" pitchFamily="34" charset="-128"/>
              </a:rPr>
              <a:t>- Indépendamment, il peut exister d'autres anomalies de la coagulation : CIVD, troubles de la coagulation au cours des insuffisances </a:t>
            </a:r>
            <a:r>
              <a:rPr lang="fr-FR" altLang="fr-FR" dirty="0" err="1" smtClean="0">
                <a:ea typeface="ＭＳ Ｐゴシック" pitchFamily="34" charset="-128"/>
              </a:rPr>
              <a:t>hépato-cellulaires</a:t>
            </a:r>
            <a:r>
              <a:rPr lang="fr-FR" altLang="fr-FR" dirty="0" smtClean="0">
                <a:ea typeface="ＭＳ Ｐゴシック" pitchFamily="34" charset="-128"/>
              </a:rPr>
              <a:t>...</a:t>
            </a:r>
          </a:p>
          <a:p>
            <a:pPr marL="0" indent="0" eaLnBrk="1" hangingPunct="1"/>
            <a:r>
              <a:rPr lang="fr-FR" altLang="fr-FR" dirty="0" smtClean="0">
                <a:ea typeface="ＭＳ Ｐゴシック" pitchFamily="34" charset="-128"/>
              </a:rPr>
              <a:t>L'apparition d'une </a:t>
            </a:r>
            <a:r>
              <a:rPr lang="fr-FR" altLang="fr-FR" dirty="0" err="1" smtClean="0">
                <a:ea typeface="ＭＳ Ｐゴシック" pitchFamily="34" charset="-128"/>
              </a:rPr>
              <a:t>coagulopathie</a:t>
            </a:r>
            <a:r>
              <a:rPr lang="fr-FR" altLang="fr-FR" dirty="0" smtClean="0">
                <a:ea typeface="ＭＳ Ｐゴシック" pitchFamily="34" charset="-128"/>
              </a:rPr>
              <a:t> au cours des hémorragies aiguës est une cause importante de majoration du saignement et est responsable d'une augmentation de la mortalité des patients. Ainsi, on considère habituellement qu'un taux critique minimal de 50000 plaquettes, de 30% de facteurs et de 1 g de fibrinogène doit être maintenue.</a:t>
            </a:r>
          </a:p>
          <a:p>
            <a:pPr eaLnBrk="1" hangingPunct="1"/>
            <a:endParaRPr lang="fr-FR" altLang="fr-FR" dirty="0" smtClean="0">
              <a:ea typeface="ＭＳ Ｐゴシック" pitchFamily="34" charset="-128"/>
            </a:endParaRPr>
          </a:p>
        </p:txBody>
      </p:sp>
    </p:spTree>
  </p:cSld>
  <p:clrMapOvr>
    <a:masterClrMapping/>
  </p:clrMapOvr>
  <p:transition spd="slow">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eaLnBrk="1" fontAlgn="auto" hangingPunct="1">
              <a:spcAft>
                <a:spcPts val="0"/>
              </a:spcAft>
              <a:defRPr/>
            </a:pPr>
            <a:r>
              <a:rPr lang="fr-FR">
                <a:ea typeface="+mj-ea"/>
                <a:cs typeface="+mj-cs"/>
              </a:rPr>
              <a:t>Transfusion massive</a:t>
            </a:r>
            <a:br>
              <a:rPr lang="fr-FR">
                <a:ea typeface="+mj-ea"/>
                <a:cs typeface="+mj-cs"/>
              </a:rPr>
            </a:br>
            <a:endParaRPr lang="fr-FR">
              <a:ea typeface="+mj-ea"/>
              <a:cs typeface="+mj-cs"/>
            </a:endParaRPr>
          </a:p>
        </p:txBody>
      </p:sp>
      <p:sp>
        <p:nvSpPr>
          <p:cNvPr id="98306" name="Espace réservé du contenu 2"/>
          <p:cNvSpPr>
            <a:spLocks noGrp="1"/>
          </p:cNvSpPr>
          <p:nvPr>
            <p:ph idx="1"/>
          </p:nvPr>
        </p:nvSpPr>
        <p:spPr/>
        <p:txBody>
          <a:bodyPr/>
          <a:lstStyle/>
          <a:p>
            <a:pPr algn="just" eaLnBrk="1" hangingPunct="1"/>
            <a:r>
              <a:rPr lang="fr-FR" altLang="fr-FR" smtClean="0">
                <a:ea typeface="ＭＳ Ｐゴシック" pitchFamily="34" charset="-128"/>
              </a:rPr>
              <a:t>Nombre d’hôpitaux ont établi des procédures prévoyant :</a:t>
            </a:r>
          </a:p>
          <a:p>
            <a:pPr algn="just" eaLnBrk="1" hangingPunct="1"/>
            <a:r>
              <a:rPr lang="fr-FR" altLang="fr-FR" smtClean="0">
                <a:ea typeface="ＭＳ Ｐゴシック" pitchFamily="34" charset="-128"/>
              </a:rPr>
              <a:t>-des méthodes simplifiées pour les épreuves de compatibilité croisée lorsqu’il s’agit de la transfusion d’un volume sanguin total dans un délai de 24 heures (entre 10 et 12 unités de concentrés de globules rouges pour un adulte, en moyenne);</a:t>
            </a:r>
          </a:p>
          <a:p>
            <a:pPr algn="just" eaLnBrk="1" hangingPunct="1"/>
            <a:r>
              <a:rPr lang="fr-FR" altLang="fr-FR" smtClean="0">
                <a:ea typeface="ＭＳ Ｐゴシック" pitchFamily="34" charset="-128"/>
              </a:rPr>
              <a:t>-la transfusion de composants sanguins d’un autre groupe compatible avec celui du patient à défaut de composants de son propre groupe sanguin;</a:t>
            </a:r>
          </a:p>
          <a:p>
            <a:pPr algn="just" eaLnBrk="1" hangingPunct="1"/>
            <a:r>
              <a:rPr lang="fr-FR" altLang="fr-FR" smtClean="0">
                <a:ea typeface="ＭＳ Ｐゴシック" pitchFamily="34" charset="-128"/>
              </a:rPr>
              <a:t>-la transfusion de composants sanguins Rh+ aux patients Rh- en cas de pénurie ou de manque de composants Rh-.</a:t>
            </a:r>
          </a:p>
        </p:txBody>
      </p:sp>
    </p:spTree>
  </p:cSld>
  <p:clrMapOvr>
    <a:masterClrMapping/>
  </p:clrMapOvr>
  <p:transition spd="slow">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66775"/>
            <a:ext cx="87852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eaLnBrk="1" fontAlgn="auto" hangingPunct="1">
              <a:spcAft>
                <a:spcPts val="0"/>
              </a:spcAft>
              <a:defRPr/>
            </a:pPr>
            <a:r>
              <a:rPr lang="fr-FR" dirty="0">
                <a:ea typeface="+mj-ea"/>
                <a:cs typeface="+mj-cs"/>
              </a:rPr>
              <a:t>Transfusion massive</a:t>
            </a:r>
            <a:br>
              <a:rPr lang="fr-FR" dirty="0">
                <a:ea typeface="+mj-ea"/>
                <a:cs typeface="+mj-cs"/>
              </a:rPr>
            </a:br>
            <a:endParaRPr lang="fr-FR" dirty="0">
              <a:ea typeface="+mj-ea"/>
              <a:cs typeface="+mj-cs"/>
            </a:endParaRPr>
          </a:p>
        </p:txBody>
      </p:sp>
      <p:sp>
        <p:nvSpPr>
          <p:cNvPr id="100354" name="Espace réservé du contenu 2"/>
          <p:cNvSpPr>
            <a:spLocks noGrp="1"/>
          </p:cNvSpPr>
          <p:nvPr>
            <p:ph idx="1"/>
          </p:nvPr>
        </p:nvSpPr>
        <p:spPr/>
        <p:txBody>
          <a:bodyPr/>
          <a:lstStyle/>
          <a:p>
            <a:pPr algn="just" eaLnBrk="1" hangingPunct="1"/>
            <a:r>
              <a:rPr lang="fr-FR" altLang="fr-FR" smtClean="0">
                <a:ea typeface="ＭＳ Ｐゴシック" pitchFamily="34" charset="-128"/>
              </a:rPr>
              <a:t>Les complications sont fonction du nombre d’unités transfusées, du débit de la transfusion et de facteurs propres au patient. Elles peuvent être classées en trois catégories :</a:t>
            </a:r>
          </a:p>
          <a:p>
            <a:pPr algn="just" eaLnBrk="1" hangingPunct="1"/>
            <a:r>
              <a:rPr lang="fr-FR" altLang="fr-FR" smtClean="0">
                <a:ea typeface="ＭＳ Ｐゴシック" pitchFamily="34" charset="-128"/>
              </a:rPr>
              <a:t>-hypothermie,</a:t>
            </a:r>
          </a:p>
          <a:p>
            <a:pPr algn="just" eaLnBrk="1" hangingPunct="1"/>
            <a:r>
              <a:rPr lang="fr-FR" altLang="fr-FR" smtClean="0">
                <a:ea typeface="ＭＳ Ｐゴシック" pitchFamily="34" charset="-128"/>
              </a:rPr>
              <a:t>-réactions métaboliques,</a:t>
            </a:r>
          </a:p>
          <a:p>
            <a:pPr algn="just" eaLnBrk="1" hangingPunct="1"/>
            <a:r>
              <a:rPr lang="fr-FR" altLang="fr-FR" smtClean="0">
                <a:ea typeface="ＭＳ Ｐゴシック" pitchFamily="34" charset="-128"/>
              </a:rPr>
              <a:t>-réactions hémostatiques (coaguloathie)</a:t>
            </a:r>
          </a:p>
          <a:p>
            <a:pPr eaLnBrk="1" hangingPunct="1"/>
            <a:endParaRPr lang="fr-FR" altLang="fr-FR" smtClean="0">
              <a:ea typeface="ＭＳ Ｐゴシック" pitchFamily="34" charset="-128"/>
            </a:endParaRPr>
          </a:p>
        </p:txBody>
      </p:sp>
      <p:pic>
        <p:nvPicPr>
          <p:cNvPr id="100355" name="Picture 4" descr="http://thetedblog.ganglion.net.au/wp-content/uploads/2011/09/blood-on-the-flo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997200"/>
            <a:ext cx="4824412"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noChangeArrowheads="1"/>
          </p:cNvSpPr>
          <p:nvPr>
            <p:ph type="title"/>
          </p:nvPr>
        </p:nvSpPr>
        <p:spPr bwMode="auto">
          <a:xfrm>
            <a:off x="495300" y="404664"/>
            <a:ext cx="8153400" cy="762000"/>
          </a:xfrm>
        </p:spPr>
        <p:txBody>
          <a:bodyPr wrap="square" numCol="1" anchorCtr="0" compatLnSpc="1">
            <a:prstTxWarp prst="textNoShape">
              <a:avLst/>
            </a:prstTxWarp>
            <a:spAutoFit/>
          </a:bodyPr>
          <a:lstStyle/>
          <a:p>
            <a:pPr eaLnBrk="1" hangingPunct="1"/>
            <a:r>
              <a:rPr lang="en-GB" altLang="fr-FR" cap="none" dirty="0" smtClean="0">
                <a:ea typeface="ＭＳ Ｐゴシック" pitchFamily="34" charset="-128"/>
              </a:rPr>
              <a:t>La </a:t>
            </a:r>
            <a:r>
              <a:rPr lang="en-GB" altLang="fr-FR" cap="none" dirty="0" err="1" smtClean="0">
                <a:ea typeface="ＭＳ Ｐゴシック" pitchFamily="34" charset="-128"/>
              </a:rPr>
              <a:t>triade</a:t>
            </a:r>
            <a:r>
              <a:rPr lang="en-GB" altLang="fr-FR" cap="none" dirty="0" smtClean="0">
                <a:ea typeface="ＭＳ Ｐゴシック" pitchFamily="34" charset="-128"/>
              </a:rPr>
              <a:t> </a:t>
            </a:r>
            <a:r>
              <a:rPr lang="en-GB" altLang="fr-FR" cap="none" dirty="0" err="1" smtClean="0">
                <a:ea typeface="ＭＳ Ｐゴシック" pitchFamily="34" charset="-128"/>
              </a:rPr>
              <a:t>léthale</a:t>
            </a:r>
            <a:r>
              <a:rPr lang="en-GB" altLang="fr-FR" cap="none" dirty="0" smtClean="0">
                <a:ea typeface="ＭＳ Ｐゴシック" pitchFamily="34" charset="-128"/>
              </a:rPr>
              <a:t> du </a:t>
            </a:r>
            <a:r>
              <a:rPr lang="en-GB" altLang="fr-FR" cap="none" dirty="0" err="1" smtClean="0">
                <a:ea typeface="ＭＳ Ｐゴシック" pitchFamily="34" charset="-128"/>
              </a:rPr>
              <a:t>polytrauma</a:t>
            </a:r>
            <a:r>
              <a:rPr lang="en-GB" altLang="fr-FR" cap="none" dirty="0" smtClean="0">
                <a:ea typeface="ＭＳ Ｐゴシック" pitchFamily="34" charset="-128"/>
              </a:rPr>
              <a:t>  </a:t>
            </a:r>
          </a:p>
        </p:txBody>
      </p:sp>
      <p:sp>
        <p:nvSpPr>
          <p:cNvPr id="101378" name="Rectangle 4"/>
          <p:cNvSpPr>
            <a:spLocks noGrp="1" noChangeArrowheads="1"/>
          </p:cNvSpPr>
          <p:nvPr>
            <p:ph type="body" idx="1"/>
          </p:nvPr>
        </p:nvSpPr>
        <p:spPr>
          <a:xfrm>
            <a:off x="684213" y="4365625"/>
            <a:ext cx="7772400" cy="1851025"/>
          </a:xfrm>
          <a:noFill/>
        </p:spPr>
        <p:txBody>
          <a:bodyPr>
            <a:spAutoFit/>
          </a:bodyPr>
          <a:lstStyle/>
          <a:p>
            <a:pPr eaLnBrk="1" hangingPunct="1"/>
            <a:r>
              <a:rPr lang="en-GB" altLang="fr-FR" smtClean="0">
                <a:ea typeface="ＭＳ Ｐゴシック" pitchFamily="34" charset="-128"/>
              </a:rPr>
              <a:t>Hypothermie</a:t>
            </a:r>
          </a:p>
          <a:p>
            <a:pPr eaLnBrk="1" hangingPunct="1"/>
            <a:r>
              <a:rPr lang="en-GB" altLang="fr-FR" smtClean="0">
                <a:ea typeface="ＭＳ Ｐゴシック" pitchFamily="34" charset="-128"/>
              </a:rPr>
              <a:t>Coagulopathie</a:t>
            </a:r>
          </a:p>
          <a:p>
            <a:pPr eaLnBrk="1" hangingPunct="1"/>
            <a:r>
              <a:rPr lang="en-GB" altLang="fr-FR" smtClean="0">
                <a:ea typeface="ＭＳ Ｐゴシック" pitchFamily="34" charset="-128"/>
              </a:rPr>
              <a:t>Acidose</a:t>
            </a:r>
          </a:p>
          <a:p>
            <a:pPr lvl="1" eaLnBrk="1" hangingPunct="1"/>
            <a:endParaRPr lang="en-GB" altLang="fr-FR" smtClean="0">
              <a:ea typeface="ＭＳ Ｐゴシック" pitchFamily="34" charset="-128"/>
            </a:endParaRPr>
          </a:p>
          <a:p>
            <a:pPr lvl="1" algn="ctr" eaLnBrk="1" hangingPunct="1">
              <a:buFontTx/>
              <a:buNone/>
            </a:pPr>
            <a:r>
              <a:rPr lang="en-GB" altLang="fr-FR" i="1" smtClean="0">
                <a:ea typeface="ＭＳ Ｐゴシック" pitchFamily="34" charset="-128"/>
              </a:rPr>
              <a:t>Si cette triade léthale est présente… , le contrôle chirurgical du saignement a peu de chances d’</a:t>
            </a:r>
            <a:r>
              <a:rPr lang="en-GB" altLang="ja-JP" i="1" smtClean="0">
                <a:ea typeface="ＭＳ Ｐゴシック" pitchFamily="34" charset="-128"/>
              </a:rPr>
              <a:t>être couronnée de succès</a:t>
            </a:r>
            <a:endParaRPr lang="en-GB" altLang="fr-FR" smtClean="0">
              <a:solidFill>
                <a:schemeClr val="bg1"/>
              </a:solidFill>
              <a:ea typeface="ＭＳ Ｐゴシック" pitchFamily="34" charset="-128"/>
            </a:endParaRPr>
          </a:p>
        </p:txBody>
      </p:sp>
      <p:pic>
        <p:nvPicPr>
          <p:cNvPr id="1013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088306"/>
            <a:ext cx="5256213"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179388" y="115888"/>
            <a:ext cx="8856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fr-FR" altLang="fr-FR"/>
              <a:t>Transfusion massive et complications</a:t>
            </a:r>
          </a:p>
        </p:txBody>
      </p:sp>
      <p:graphicFrame>
        <p:nvGraphicFramePr>
          <p:cNvPr id="3" name="Tableau 2"/>
          <p:cNvGraphicFramePr>
            <a:graphicFrameLocks noGrp="1"/>
          </p:cNvGraphicFramePr>
          <p:nvPr/>
        </p:nvGraphicFramePr>
        <p:xfrm>
          <a:off x="179388" y="765175"/>
          <a:ext cx="8785225" cy="5656264"/>
        </p:xfrm>
        <a:graphic>
          <a:graphicData uri="http://schemas.openxmlformats.org/drawingml/2006/table">
            <a:tbl>
              <a:tblPr/>
              <a:tblGrid>
                <a:gridCol w="1611312"/>
                <a:gridCol w="2268538"/>
                <a:gridCol w="4905375"/>
              </a:tblGrid>
              <a:tr h="363538">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smtClean="0">
                          <a:ln>
                            <a:noFill/>
                          </a:ln>
                          <a:solidFill>
                            <a:srgbClr val="FFFFFF"/>
                          </a:solidFill>
                          <a:effectLst/>
                          <a:latin typeface="Franklin Gothic Book" pitchFamily="34" charset="0"/>
                          <a:ea typeface="ＭＳ Ｐゴシック" pitchFamily="34" charset="-128"/>
                        </a:rPr>
                        <a:t>Complication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Franklin Gothic Book" pitchFamily="34" charset="0"/>
                          <a:ea typeface="ＭＳ Ｐゴシック" pitchFamily="34" charset="-128"/>
                        </a:rPr>
                        <a:t>Causes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Franklin Gothic Book" pitchFamily="34" charset="0"/>
                          <a:ea typeface="ＭＳ Ｐゴシック" pitchFamily="34" charset="-128"/>
                        </a:rPr>
                        <a:t>Prise en charge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70000">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smtClean="0">
                          <a:ln>
                            <a:noFill/>
                          </a:ln>
                          <a:solidFill>
                            <a:srgbClr val="000000"/>
                          </a:solidFill>
                          <a:effectLst/>
                          <a:latin typeface="Franklin Gothic Book" pitchFamily="34" charset="0"/>
                          <a:ea typeface="ＭＳ Ｐゴシック" pitchFamily="34" charset="-128"/>
                        </a:rPr>
                        <a:t>Coagulopathie</a:t>
                      </a:r>
                      <a:endPar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8"/>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Dilution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Déplétion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Coagulation intravasculaire disséminée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8"/>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Surveillance des paramètres de coagulation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Si le temps de prothrombine (PT/INR) et le temps de céphaline activée (TCA) ≥ 1,5-2, songez à transfuser du plasma frais congelé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Si fibrinogène &lt; 1 g/l, songez à transfuser du cryoprécipité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8"/>
                    </a:solidFill>
                  </a:tcPr>
                </a:tc>
              </a:tr>
              <a:tr h="677863">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smtClean="0">
                          <a:ln>
                            <a:noFill/>
                          </a:ln>
                          <a:solidFill>
                            <a:srgbClr val="000000"/>
                          </a:solidFill>
                          <a:effectLst/>
                          <a:latin typeface="Franklin Gothic Book" pitchFamily="34" charset="0"/>
                          <a:ea typeface="ＭＳ Ｐゴシック" pitchFamily="34" charset="-128"/>
                        </a:rPr>
                        <a:t>Thrombopénie</a:t>
                      </a:r>
                      <a:endPar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Dilution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Déplétion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CIVD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Surveillance de la numération plaquettaire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Si &lt; 50 x 10</a:t>
                      </a:r>
                      <a:r>
                        <a:rPr kumimoji="0" lang="fr-FR" altLang="fr-FR" sz="1400" b="0" i="0" u="none" strike="noStrike" cap="none" normalizeH="0" baseline="30000" smtClean="0">
                          <a:ln>
                            <a:noFill/>
                          </a:ln>
                          <a:solidFill>
                            <a:srgbClr val="000000"/>
                          </a:solidFill>
                          <a:effectLst/>
                          <a:latin typeface="Franklin Gothic Book" pitchFamily="34" charset="0"/>
                          <a:ea typeface="ＭＳ Ｐゴシック" pitchFamily="34" charset="-128"/>
                        </a:rPr>
                        <a:t>9</a:t>
                      </a: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/l, songez à transfuser des plaquettes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r>
              <a:tr h="677863">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smtClean="0">
                          <a:ln>
                            <a:noFill/>
                          </a:ln>
                          <a:solidFill>
                            <a:srgbClr val="000000"/>
                          </a:solidFill>
                          <a:effectLst/>
                          <a:latin typeface="Franklin Gothic Book" pitchFamily="34" charset="0"/>
                          <a:ea typeface="ＭＳ Ｐゴシック" pitchFamily="34" charset="-128"/>
                        </a:rPr>
                        <a:t>Hypothermie</a:t>
                      </a:r>
                      <a:endPar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8"/>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Administration de fluides intraveineux et de produits sanguins froids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8"/>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Surveillance de la température centrale du patient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Suggestion : réchauffement du patient ou des produits sanguins ou des deux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8"/>
                    </a:solidFill>
                  </a:tcPr>
                </a:tc>
              </a:tr>
              <a:tr h="677863">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smtClean="0">
                          <a:ln>
                            <a:noFill/>
                          </a:ln>
                          <a:solidFill>
                            <a:srgbClr val="000000"/>
                          </a:solidFill>
                          <a:effectLst/>
                          <a:latin typeface="Franklin Gothic Book" pitchFamily="34" charset="0"/>
                          <a:ea typeface="ＭＳ Ｐゴシック" pitchFamily="34" charset="-128"/>
                        </a:rPr>
                        <a:t>Hypocalcémie</a:t>
                      </a:r>
                      <a:endPar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Chélation du calcium par le citrate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Guetter les signes d’arythmie et mesurer la calcémie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Administration de calcium par voie intraveineuse, si nécessaire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r>
              <a:tr h="874713">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smtClean="0">
                          <a:ln>
                            <a:noFill/>
                          </a:ln>
                          <a:solidFill>
                            <a:srgbClr val="000000"/>
                          </a:solidFill>
                          <a:effectLst/>
                          <a:latin typeface="Franklin Gothic Book" pitchFamily="34" charset="0"/>
                          <a:ea typeface="ＭＳ Ｐゴシック" pitchFamily="34" charset="-128"/>
                        </a:rPr>
                        <a:t>Hyperkaliémie</a:t>
                      </a:r>
                      <a:endPar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8"/>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Transfusion rapide de CGR ayant été entreposés pendant un certain temps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8"/>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Mesure du taux d’électrolytes et électrocardiogramme et Tx éventuel de l’</a:t>
                      </a:r>
                      <a:r>
                        <a:rPr kumimoji="0" lang="fr-FR" altLang="ja-JP" sz="1400" b="0" i="0" u="none" strike="noStrike" cap="none" normalizeH="0" baseline="0" smtClean="0">
                          <a:ln>
                            <a:noFill/>
                          </a:ln>
                          <a:solidFill>
                            <a:srgbClr val="000000"/>
                          </a:solidFill>
                          <a:effectLst/>
                          <a:latin typeface="Franklin Gothic Book" pitchFamily="34" charset="0"/>
                          <a:ea typeface="ＭＳ Ｐゴシック" pitchFamily="34" charset="-128"/>
                        </a:rPr>
                        <a:t>HyperK.</a:t>
                      </a:r>
                      <a:endPar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8"/>
                    </a:solidFill>
                  </a:tcPr>
                </a:tc>
              </a:tr>
              <a:tr h="1004888">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smtClean="0">
                          <a:ln>
                            <a:noFill/>
                          </a:ln>
                          <a:solidFill>
                            <a:srgbClr val="000000"/>
                          </a:solidFill>
                          <a:effectLst/>
                          <a:latin typeface="Franklin Gothic Book" pitchFamily="34" charset="0"/>
                          <a:ea typeface="ＭＳ Ｐゴシック" pitchFamily="34" charset="-128"/>
                        </a:rPr>
                        <a:t>Acidose métabolique</a:t>
                      </a:r>
                      <a:endPar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Choc</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pH des produits sanguins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Mesure du pH du patient.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rPr>
                        <a:t>Rétablissement de l’équilibre acido-basique, si nécessaire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smtClean="0">
                        <a:ln>
                          <a:noFill/>
                        </a:ln>
                        <a:solidFill>
                          <a:srgbClr val="000000"/>
                        </a:solidFill>
                        <a:effectLst/>
                        <a:latin typeface="Franklin Gothic Book"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r>
            </a:tbl>
          </a:graphicData>
        </a:graphic>
      </p:graphicFrame>
    </p:spTree>
  </p:cSld>
  <p:clrMapOvr>
    <a:masterClrMapping/>
  </p:clrMapOvr>
  <p:transition spd="slow">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 massive et complications</a:t>
            </a:r>
            <a:br>
              <a:rPr lang="fr-FR" dirty="0" smtClean="0"/>
            </a:br>
            <a:endParaRPr lang="fr-FR" dirty="0"/>
          </a:p>
        </p:txBody>
      </p:sp>
      <p:sp>
        <p:nvSpPr>
          <p:cNvPr id="104450" name="Content Placeholder 2"/>
          <p:cNvSpPr>
            <a:spLocks noGrp="1"/>
          </p:cNvSpPr>
          <p:nvPr>
            <p:ph idx="1"/>
          </p:nvPr>
        </p:nvSpPr>
        <p:spPr>
          <a:xfrm>
            <a:off x="822325" y="1100138"/>
            <a:ext cx="7521575" cy="5208587"/>
          </a:xfrm>
        </p:spPr>
        <p:txBody>
          <a:bodyPr/>
          <a:lstStyle/>
          <a:p>
            <a:r>
              <a:rPr lang="fr-FR" altLang="fr-FR" smtClean="0">
                <a:solidFill>
                  <a:srgbClr val="FF0000"/>
                </a:solidFill>
                <a:ea typeface="ＭＳ Ｐゴシック" pitchFamily="34" charset="-128"/>
              </a:rPr>
              <a:t>La coagulopathie dilutionnelle:</a:t>
            </a:r>
          </a:p>
          <a:p>
            <a:pPr algn="just"/>
            <a:r>
              <a:rPr lang="fr-CA" altLang="fr-FR" smtClean="0">
                <a:ea typeface="ＭＳ Ｐゴシック" pitchFamily="34" charset="-128"/>
              </a:rPr>
              <a:t>Quelque 50 % des patients massivement transfusés présentent un RIN &gt; 2,0,et environ 33 % manifestent une </a:t>
            </a:r>
            <a:r>
              <a:rPr lang="fr-FR" altLang="fr-FR" smtClean="0">
                <a:ea typeface="ＭＳ Ｐゴシック" pitchFamily="34" charset="-128"/>
              </a:rPr>
              <a:t>thrombocytopénie caractérisée par </a:t>
            </a:r>
            <a:r>
              <a:rPr lang="fr-CA" altLang="fr-FR" smtClean="0">
                <a:ea typeface="ＭＳ Ｐゴシック" pitchFamily="34" charset="-128"/>
              </a:rPr>
              <a:t>une numération plaquettaire &lt; 50 x 109/l.</a:t>
            </a:r>
          </a:p>
          <a:p>
            <a:pPr algn="just"/>
            <a:endParaRPr lang="fr-CA" altLang="fr-FR" smtClean="0">
              <a:ea typeface="ＭＳ Ｐゴシック" pitchFamily="34" charset="-128"/>
            </a:endParaRPr>
          </a:p>
          <a:p>
            <a:pPr algn="just"/>
            <a:r>
              <a:rPr lang="fr-CA" altLang="fr-FR" smtClean="0">
                <a:ea typeface="ＭＳ Ｐゴシック" pitchFamily="34" charset="-128"/>
              </a:rPr>
              <a:t>Si le patient présente un </a:t>
            </a:r>
            <a:r>
              <a:rPr lang="fr-FR" altLang="fr-FR" smtClean="0">
                <a:ea typeface="ＭＳ Ｐゴシック" pitchFamily="34" charset="-128"/>
              </a:rPr>
              <a:t>saignement actif : Transfuser des composants </a:t>
            </a:r>
            <a:r>
              <a:rPr lang="fr-CA" altLang="fr-FR" smtClean="0">
                <a:ea typeface="ＭＳ Ｐゴシック" pitchFamily="34" charset="-128"/>
              </a:rPr>
              <a:t>sanguins de façon à maintenir </a:t>
            </a:r>
            <a:r>
              <a:rPr lang="fr-FR" altLang="fr-FR" smtClean="0">
                <a:ea typeface="ＭＳ Ｐゴシック" pitchFamily="34" charset="-128"/>
              </a:rPr>
              <a:t>la numération plaquettaire &gt; 50 x 109/l (&gt; 100 x 109/l en cas de traumatisme crânien), </a:t>
            </a:r>
            <a:r>
              <a:rPr lang="fr-CA" altLang="fr-FR" smtClean="0">
                <a:ea typeface="ＭＳ Ｐゴシック" pitchFamily="34" charset="-128"/>
              </a:rPr>
              <a:t>le RIN &lt; 1,5 et le taux de </a:t>
            </a:r>
            <a:r>
              <a:rPr lang="fr-FR" altLang="fr-FR" smtClean="0">
                <a:ea typeface="ＭＳ Ｐゴシック" pitchFamily="34" charset="-128"/>
              </a:rPr>
              <a:t>fibrinogène &gt; 1,0 g/l.</a:t>
            </a:r>
            <a:endParaRPr lang="fr-CA" altLang="fr-FR" smtClean="0">
              <a:ea typeface="ＭＳ Ｐゴシック" pitchFamily="34" charset="-128"/>
            </a:endParaRPr>
          </a:p>
          <a:p>
            <a:endParaRPr lang="fr-CA" altLang="fr-FR" smtClean="0">
              <a:ea typeface="ＭＳ Ｐゴシック" pitchFamily="34" charset="-128"/>
            </a:endParaRPr>
          </a:p>
        </p:txBody>
      </p:sp>
    </p:spTree>
  </p:cSld>
  <p:clrMapOvr>
    <a:masterClrMapping/>
  </p:clrMapOvr>
  <p:transition spd="slow">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 massive et complications</a:t>
            </a:r>
            <a:br>
              <a:rPr lang="fr-FR" dirty="0" smtClean="0"/>
            </a:br>
            <a:endParaRPr lang="fr-FR" dirty="0"/>
          </a:p>
        </p:txBody>
      </p:sp>
      <p:sp>
        <p:nvSpPr>
          <p:cNvPr id="105474" name="Content Placeholder 2"/>
          <p:cNvSpPr>
            <a:spLocks noGrp="1"/>
          </p:cNvSpPr>
          <p:nvPr>
            <p:ph idx="1"/>
          </p:nvPr>
        </p:nvSpPr>
        <p:spPr/>
        <p:txBody>
          <a:bodyPr/>
          <a:lstStyle/>
          <a:p>
            <a:r>
              <a:rPr lang="fr-FR" altLang="fr-FR" smtClean="0">
                <a:solidFill>
                  <a:srgbClr val="FF0000"/>
                </a:solidFill>
                <a:ea typeface="ＭＳ Ｐゴシック" pitchFamily="34" charset="-128"/>
              </a:rPr>
              <a:t>L’hypothermie:</a:t>
            </a:r>
          </a:p>
          <a:p>
            <a:r>
              <a:rPr lang="fr-CA" altLang="fr-FR" smtClean="0">
                <a:ea typeface="ＭＳ Ｐゴシック" pitchFamily="34" charset="-128"/>
              </a:rPr>
              <a:t>La transfusion rapide de sang froid peut causer des arythmies cardiaques.</a:t>
            </a:r>
          </a:p>
          <a:p>
            <a:r>
              <a:rPr lang="fr-CA" altLang="fr-FR" smtClean="0">
                <a:ea typeface="ＭＳ Ｐゴシック" pitchFamily="34" charset="-128"/>
              </a:rPr>
              <a:t>■ La prévention est cruciale : lors </a:t>
            </a:r>
            <a:r>
              <a:rPr lang="fr-FR" altLang="fr-FR" smtClean="0">
                <a:ea typeface="ＭＳ Ｐゴシック" pitchFamily="34" charset="-128"/>
              </a:rPr>
              <a:t>d’une transfusion massive, utiliser </a:t>
            </a:r>
            <a:r>
              <a:rPr lang="fr-CA" altLang="fr-FR" smtClean="0">
                <a:ea typeface="ＭＳ Ｐゴシック" pitchFamily="34" charset="-128"/>
              </a:rPr>
              <a:t>un réchauffeur de sang.</a:t>
            </a:r>
          </a:p>
          <a:p>
            <a:r>
              <a:rPr lang="fr-CA" altLang="fr-FR" smtClean="0">
                <a:ea typeface="ＭＳ Ｐゴシック" pitchFamily="34" charset="-128"/>
              </a:rPr>
              <a:t>■ Le taux de mortalité associé à la </a:t>
            </a:r>
            <a:r>
              <a:rPr lang="fr-FR" altLang="fr-FR" smtClean="0">
                <a:ea typeface="ＭＳ Ｐゴシック" pitchFamily="34" charset="-128"/>
              </a:rPr>
              <a:t>transfusion massive est inversement proportionnel à la température corporelle :</a:t>
            </a:r>
          </a:p>
          <a:p>
            <a:r>
              <a:rPr lang="fr-FR" altLang="fr-FR" smtClean="0">
                <a:ea typeface="ＭＳ Ｐゴシック" pitchFamily="34" charset="-128"/>
              </a:rPr>
              <a:t>• &lt; 34 °C = 40 %</a:t>
            </a:r>
          </a:p>
          <a:p>
            <a:r>
              <a:rPr lang="fr-FR" altLang="fr-FR" smtClean="0">
                <a:ea typeface="ＭＳ Ｐゴシック" pitchFamily="34" charset="-128"/>
              </a:rPr>
              <a:t>• &lt; 33 °C = 69 %</a:t>
            </a:r>
          </a:p>
          <a:p>
            <a:r>
              <a:rPr lang="fr-FR" altLang="fr-FR" smtClean="0">
                <a:ea typeface="ＭＳ Ｐゴシック" pitchFamily="34" charset="-128"/>
              </a:rPr>
              <a:t>• &lt; 32 °C = 100 %</a:t>
            </a:r>
          </a:p>
          <a:p>
            <a:r>
              <a:rPr lang="fr-FR" altLang="fr-FR" smtClean="0">
                <a:ea typeface="ＭＳ Ｐゴシック" pitchFamily="34" charset="-128"/>
              </a:rPr>
              <a:t>■ Le risque d’hypothermie cliniquement significative augmente de façon</a:t>
            </a:r>
          </a:p>
          <a:p>
            <a:r>
              <a:rPr lang="fr-CA" altLang="fr-FR" smtClean="0">
                <a:ea typeface="ＭＳ Ｐゴシック" pitchFamily="34" charset="-128"/>
              </a:rPr>
              <a:t>appréciable à partir de 5 unités de sang.</a:t>
            </a:r>
            <a:endParaRPr lang="fr-FR" altLang="fr-FR" smtClean="0">
              <a:ea typeface="ＭＳ Ｐゴシック" pitchFamily="34" charset="-128"/>
            </a:endParaRPr>
          </a:p>
          <a:p>
            <a:endParaRPr lang="fr-FR" altLang="fr-FR" smtClean="0">
              <a:ea typeface="ＭＳ Ｐゴシック" pitchFamily="34" charset="-128"/>
            </a:endParaRPr>
          </a:p>
          <a:p>
            <a:endParaRPr lang="fr-FR" altLang="fr-FR" smtClean="0">
              <a:ea typeface="ＭＳ Ｐゴシック" pitchFamily="34" charset="-128"/>
            </a:endParaRP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196850"/>
            <a:ext cx="69977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 massive et complications</a:t>
            </a:r>
            <a:br>
              <a:rPr lang="fr-FR" dirty="0" smtClean="0"/>
            </a:br>
            <a:endParaRPr lang="fr-FR" dirty="0"/>
          </a:p>
        </p:txBody>
      </p:sp>
      <p:sp>
        <p:nvSpPr>
          <p:cNvPr id="106498" name="Content Placeholder 2"/>
          <p:cNvSpPr>
            <a:spLocks noGrp="1"/>
          </p:cNvSpPr>
          <p:nvPr>
            <p:ph idx="1"/>
          </p:nvPr>
        </p:nvSpPr>
        <p:spPr/>
        <p:txBody>
          <a:bodyPr/>
          <a:lstStyle/>
          <a:p>
            <a:r>
              <a:rPr lang="fr-FR" altLang="fr-FR" smtClean="0">
                <a:solidFill>
                  <a:srgbClr val="FF0000"/>
                </a:solidFill>
                <a:ea typeface="ＭＳ Ｐゴシック" pitchFamily="34" charset="-128"/>
              </a:rPr>
              <a:t>Conséquences de l’hypothermie :</a:t>
            </a:r>
          </a:p>
          <a:p>
            <a:r>
              <a:rPr lang="fr-FR" altLang="fr-FR" smtClean="0">
                <a:ea typeface="ＭＳ Ｐゴシック" pitchFamily="34" charset="-128"/>
              </a:rPr>
              <a:t>• dysfonctionnement plaquettaire;</a:t>
            </a:r>
          </a:p>
          <a:p>
            <a:r>
              <a:rPr lang="fr-FR" altLang="fr-FR" smtClean="0">
                <a:ea typeface="ＭＳ Ｐゴシック" pitchFamily="34" charset="-128"/>
              </a:rPr>
              <a:t>• diminution de la clairance du citrate;</a:t>
            </a:r>
          </a:p>
          <a:p>
            <a:r>
              <a:rPr lang="fr-FR" altLang="fr-FR" smtClean="0">
                <a:ea typeface="ＭＳ Ｐゴシック" pitchFamily="34" charset="-128"/>
              </a:rPr>
              <a:t>• diminution du débit cardiaque;</a:t>
            </a:r>
          </a:p>
          <a:p>
            <a:r>
              <a:rPr lang="fr-FR" altLang="fr-FR" smtClean="0">
                <a:ea typeface="ＭＳ Ｐゴシック" pitchFamily="34" charset="-128"/>
              </a:rPr>
              <a:t>• hypotension artérielle;</a:t>
            </a:r>
          </a:p>
          <a:p>
            <a:r>
              <a:rPr lang="fr-FR" altLang="fr-FR" smtClean="0">
                <a:ea typeface="ＭＳ Ｐゴシック" pitchFamily="34" charset="-128"/>
              </a:rPr>
              <a:t>• arythmies cardiaques (surtout </a:t>
            </a:r>
            <a:r>
              <a:rPr lang="fr-CA" altLang="fr-FR" smtClean="0">
                <a:ea typeface="ＭＳ Ｐゴシック" pitchFamily="34" charset="-128"/>
              </a:rPr>
              <a:t>si le sang froid est transfusé</a:t>
            </a:r>
          </a:p>
          <a:p>
            <a:r>
              <a:rPr lang="fr-CA" altLang="fr-FR" smtClean="0">
                <a:ea typeface="ＭＳ Ｐゴシック" pitchFamily="34" charset="-128"/>
              </a:rPr>
              <a:t>rapidement par un cathéter central);</a:t>
            </a:r>
          </a:p>
          <a:p>
            <a:r>
              <a:rPr lang="fr-FR" altLang="fr-FR" smtClean="0">
                <a:ea typeface="ＭＳ Ｐゴシック" pitchFamily="34" charset="-128"/>
              </a:rPr>
              <a:t>• variations de l’ECG : prolongation </a:t>
            </a:r>
            <a:r>
              <a:rPr lang="fr-CA" altLang="fr-FR" smtClean="0">
                <a:ea typeface="ＭＳ Ｐゴシック" pitchFamily="34" charset="-128"/>
              </a:rPr>
              <a:t>des intervalles PR, QRS et QT;</a:t>
            </a:r>
          </a:p>
          <a:p>
            <a:r>
              <a:rPr lang="fr-CA" altLang="fr-FR" smtClean="0">
                <a:ea typeface="ＭＳ Ｐゴシック" pitchFamily="34" charset="-128"/>
              </a:rPr>
              <a:t>inversion de l</a:t>
            </a:r>
            <a:r>
              <a:rPr lang="ja-JP" altLang="fr-CA" smtClean="0">
                <a:ea typeface="ＭＳ Ｐゴシック" pitchFamily="34" charset="-128"/>
              </a:rPr>
              <a:t>’</a:t>
            </a:r>
            <a:r>
              <a:rPr lang="fr-CA" altLang="ja-JP" smtClean="0">
                <a:ea typeface="ＭＳ Ｐゴシック" pitchFamily="34" charset="-128"/>
              </a:rPr>
              <a:t>onde T; apparition </a:t>
            </a:r>
            <a:r>
              <a:rPr lang="fr-FR" altLang="ja-JP" smtClean="0">
                <a:ea typeface="ＭＳ Ｐゴシック" pitchFamily="34" charset="-128"/>
              </a:rPr>
              <a:t>d</a:t>
            </a:r>
            <a:r>
              <a:rPr lang="fr-FR" altLang="fr-FR" smtClean="0">
                <a:ea typeface="ＭＳ Ｐゴシック" pitchFamily="34" charset="-128"/>
              </a:rPr>
              <a:t>’</a:t>
            </a:r>
            <a:r>
              <a:rPr lang="fr-FR" altLang="ja-JP" smtClean="0">
                <a:ea typeface="ＭＳ Ｐゴシック" pitchFamily="34" charset="-128"/>
              </a:rPr>
              <a:t>ondes J (Osborne).</a:t>
            </a:r>
            <a:endParaRPr lang="fr-FR" altLang="fr-FR" smtClean="0">
              <a:ea typeface="ＭＳ Ｐゴシック" pitchFamily="34" charset="-128"/>
            </a:endParaRPr>
          </a:p>
        </p:txBody>
      </p:sp>
    </p:spTree>
  </p:cSld>
  <p:clrMapOvr>
    <a:masterClrMapping/>
  </p:clrMapOvr>
  <p:transition spd="slow">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822325" y="319088"/>
            <a:ext cx="7521575" cy="373062"/>
          </a:xfrm>
        </p:spPr>
        <p:txBody>
          <a:bodyPr/>
          <a:lstStyle/>
          <a:p>
            <a:pPr>
              <a:defRPr/>
            </a:pPr>
            <a:r>
              <a:rPr lang="fr-FR" dirty="0" smtClean="0"/>
              <a:t>Transfusion massive et complications</a:t>
            </a:r>
            <a:br>
              <a:rPr lang="fr-FR" dirty="0" smtClean="0"/>
            </a:br>
            <a:endParaRPr lang="fr-FR" dirty="0"/>
          </a:p>
        </p:txBody>
      </p:sp>
      <p:sp>
        <p:nvSpPr>
          <p:cNvPr id="107522" name="Content Placeholder 2"/>
          <p:cNvSpPr>
            <a:spLocks noGrp="1"/>
          </p:cNvSpPr>
          <p:nvPr>
            <p:ph idx="1"/>
          </p:nvPr>
        </p:nvSpPr>
        <p:spPr>
          <a:xfrm>
            <a:off x="822325" y="908050"/>
            <a:ext cx="7521575" cy="5329238"/>
          </a:xfrm>
        </p:spPr>
        <p:txBody>
          <a:bodyPr/>
          <a:lstStyle/>
          <a:p>
            <a:r>
              <a:rPr lang="fr-CA" altLang="fr-FR" smtClean="0">
                <a:solidFill>
                  <a:srgbClr val="FF0000"/>
                </a:solidFill>
                <a:ea typeface="ＭＳ Ｐゴシック" pitchFamily="34" charset="-128"/>
              </a:rPr>
              <a:t>L</a:t>
            </a:r>
            <a:r>
              <a:rPr lang="ja-JP" altLang="fr-CA" smtClean="0">
                <a:solidFill>
                  <a:srgbClr val="FF0000"/>
                </a:solidFill>
                <a:ea typeface="ＭＳ Ｐゴシック" pitchFamily="34" charset="-128"/>
              </a:rPr>
              <a:t>’</a:t>
            </a:r>
            <a:r>
              <a:rPr lang="fr-CA" altLang="ja-JP" smtClean="0">
                <a:solidFill>
                  <a:srgbClr val="FF0000"/>
                </a:solidFill>
                <a:ea typeface="ＭＳ Ｐゴシック" pitchFamily="34" charset="-128"/>
              </a:rPr>
              <a:t>hypocalcémie, l</a:t>
            </a:r>
            <a:r>
              <a:rPr lang="ja-JP" altLang="fr-CA" smtClean="0">
                <a:solidFill>
                  <a:srgbClr val="FF0000"/>
                </a:solidFill>
                <a:ea typeface="ＭＳ Ｐゴシック" pitchFamily="34" charset="-128"/>
              </a:rPr>
              <a:t>’</a:t>
            </a:r>
            <a:r>
              <a:rPr lang="fr-CA" altLang="ja-JP" smtClean="0">
                <a:solidFill>
                  <a:srgbClr val="FF0000"/>
                </a:solidFill>
                <a:ea typeface="ＭＳ Ｐゴシック" pitchFamily="34" charset="-128"/>
              </a:rPr>
              <a:t>hypomagnésémie et l</a:t>
            </a:r>
            <a:r>
              <a:rPr lang="ja-JP" altLang="fr-CA" smtClean="0">
                <a:solidFill>
                  <a:srgbClr val="FF0000"/>
                </a:solidFill>
                <a:ea typeface="ＭＳ Ｐゴシック" pitchFamily="34" charset="-128"/>
              </a:rPr>
              <a:t>’</a:t>
            </a:r>
            <a:r>
              <a:rPr lang="fr-CA" altLang="ja-JP" smtClean="0">
                <a:solidFill>
                  <a:srgbClr val="FF0000"/>
                </a:solidFill>
                <a:ea typeface="ＭＳ Ｐゴシック" pitchFamily="34" charset="-128"/>
              </a:rPr>
              <a:t>intoxication par le citrate</a:t>
            </a:r>
          </a:p>
          <a:p>
            <a:r>
              <a:rPr lang="fr-CA" altLang="fr-FR" smtClean="0">
                <a:ea typeface="ＭＳ Ｐゴシック" pitchFamily="34" charset="-128"/>
              </a:rPr>
              <a:t>■ Le citrate est l</a:t>
            </a:r>
            <a:r>
              <a:rPr lang="ja-JP" altLang="fr-CA" smtClean="0">
                <a:ea typeface="ＭＳ Ｐゴシック" pitchFamily="34" charset="-128"/>
              </a:rPr>
              <a:t>’</a:t>
            </a:r>
            <a:r>
              <a:rPr lang="fr-CA" altLang="ja-JP" smtClean="0">
                <a:ea typeface="ＭＳ Ｐゴシック" pitchFamily="34" charset="-128"/>
              </a:rPr>
              <a:t>anticoagulant utilisé </a:t>
            </a:r>
            <a:r>
              <a:rPr lang="fr-FR" altLang="ja-JP" smtClean="0">
                <a:ea typeface="ＭＳ Ｐゴシック" pitchFamily="34" charset="-128"/>
              </a:rPr>
              <a:t>dans les produits sanguins.</a:t>
            </a:r>
          </a:p>
          <a:p>
            <a:r>
              <a:rPr lang="fr-FR" altLang="fr-FR" smtClean="0">
                <a:ea typeface="ＭＳ Ｐゴシック" pitchFamily="34" charset="-128"/>
              </a:rPr>
              <a:t>■ Normalement, il est rapidement métabolisé par le foie.</a:t>
            </a:r>
          </a:p>
          <a:p>
            <a:r>
              <a:rPr lang="fr-CA" altLang="fr-FR" smtClean="0">
                <a:ea typeface="ＭＳ Ｐゴシック" pitchFamily="34" charset="-128"/>
              </a:rPr>
              <a:t>• Un adulte dont la température est normale et qui n</a:t>
            </a:r>
            <a:r>
              <a:rPr lang="ja-JP" altLang="fr-CA" smtClean="0">
                <a:ea typeface="ＭＳ Ｐゴシック" pitchFamily="34" charset="-128"/>
              </a:rPr>
              <a:t>’</a:t>
            </a:r>
            <a:r>
              <a:rPr lang="fr-CA" altLang="ja-JP" smtClean="0">
                <a:ea typeface="ＭＳ Ｐゴシック" pitchFamily="34" charset="-128"/>
              </a:rPr>
              <a:t>est pas en état de choc peut tolérer la transfusion de plus de 20 unités à l</a:t>
            </a:r>
            <a:r>
              <a:rPr lang="ja-JP" altLang="fr-CA" smtClean="0">
                <a:ea typeface="ＭＳ Ｐゴシック" pitchFamily="34" charset="-128"/>
              </a:rPr>
              <a:t>’</a:t>
            </a:r>
            <a:r>
              <a:rPr lang="fr-CA" altLang="ja-JP" smtClean="0">
                <a:ea typeface="ＭＳ Ｐゴシック" pitchFamily="34" charset="-128"/>
              </a:rPr>
              <a:t>heure sans </a:t>
            </a:r>
            <a:r>
              <a:rPr lang="fr-FR" altLang="ja-JP" smtClean="0">
                <a:ea typeface="ＭＳ Ｐゴシック" pitchFamily="34" charset="-128"/>
              </a:rPr>
              <a:t>nécessiter d</a:t>
            </a:r>
            <a:r>
              <a:rPr lang="fr-FR" altLang="fr-FR" smtClean="0">
                <a:ea typeface="ＭＳ Ｐゴシック" pitchFamily="34" charset="-128"/>
              </a:rPr>
              <a:t>’</a:t>
            </a:r>
            <a:r>
              <a:rPr lang="fr-FR" altLang="ja-JP" smtClean="0">
                <a:ea typeface="ＭＳ Ｐゴシック" pitchFamily="34" charset="-128"/>
              </a:rPr>
              <a:t>apport de calcium.</a:t>
            </a:r>
          </a:p>
          <a:p>
            <a:r>
              <a:rPr lang="fr-CA" altLang="fr-FR" smtClean="0">
                <a:ea typeface="ＭＳ Ｐゴシック" pitchFamily="34" charset="-128"/>
              </a:rPr>
              <a:t>■ Lors d</a:t>
            </a:r>
            <a:r>
              <a:rPr lang="ja-JP" altLang="fr-CA" smtClean="0">
                <a:ea typeface="ＭＳ Ｐゴシック" pitchFamily="34" charset="-128"/>
              </a:rPr>
              <a:t>’</a:t>
            </a:r>
            <a:r>
              <a:rPr lang="fr-CA" altLang="ja-JP" smtClean="0">
                <a:ea typeface="ＭＳ Ｐゴシック" pitchFamily="34" charset="-128"/>
              </a:rPr>
              <a:t>une transfusion massive, la capacité de dégradation du citrate par le foie peut être limitée.</a:t>
            </a:r>
          </a:p>
          <a:p>
            <a:r>
              <a:rPr lang="fr-CA" altLang="fr-FR" smtClean="0">
                <a:ea typeface="ＭＳ Ｐゴシック" pitchFamily="34" charset="-128"/>
              </a:rPr>
              <a:t>■ Le citrate se fixe au calcium et au </a:t>
            </a:r>
            <a:r>
              <a:rPr lang="fr-FR" altLang="fr-FR" smtClean="0">
                <a:ea typeface="ＭＳ Ｐゴシック" pitchFamily="34" charset="-128"/>
              </a:rPr>
              <a:t>magnésium ionisés, causant ainsi une hypocalcémie fonctionnelle, une hypomagnésémie ainsi qu’une alcalose </a:t>
            </a:r>
            <a:r>
              <a:rPr lang="fr-CA" altLang="fr-FR" smtClean="0">
                <a:ea typeface="ＭＳ Ｐゴシック" pitchFamily="34" charset="-128"/>
              </a:rPr>
              <a:t>métabolique (en raison du bicarbonate généré par le métabolisme du citrate).</a:t>
            </a:r>
          </a:p>
          <a:p>
            <a:r>
              <a:rPr lang="fr-FR" altLang="fr-FR" smtClean="0">
                <a:ea typeface="ＭＳ Ｐゴシック" pitchFamily="34" charset="-128"/>
              </a:rPr>
              <a:t>■ Les manifestations cliniques qui en découlent sont notamment </a:t>
            </a:r>
            <a:r>
              <a:rPr lang="fr-CA" altLang="fr-FR" smtClean="0">
                <a:ea typeface="ＭＳ Ｐゴシック" pitchFamily="34" charset="-128"/>
              </a:rPr>
              <a:t>l</a:t>
            </a:r>
            <a:r>
              <a:rPr lang="ja-JP" altLang="fr-CA" smtClean="0">
                <a:ea typeface="ＭＳ Ｐゴシック" pitchFamily="34" charset="-128"/>
              </a:rPr>
              <a:t>’</a:t>
            </a:r>
            <a:r>
              <a:rPr lang="fr-CA" altLang="ja-JP" smtClean="0">
                <a:ea typeface="ＭＳ Ｐゴシック" pitchFamily="34" charset="-128"/>
              </a:rPr>
              <a:t>hypotension artérielle, une chute de la </a:t>
            </a:r>
            <a:r>
              <a:rPr lang="fr-FR" altLang="ja-JP" smtClean="0">
                <a:ea typeface="ＭＳ Ｐゴシック" pitchFamily="34" charset="-128"/>
              </a:rPr>
              <a:t>tension différentielle, une augmentation </a:t>
            </a:r>
            <a:r>
              <a:rPr lang="fr-CA" altLang="ja-JP" smtClean="0">
                <a:ea typeface="ＭＳ Ｐゴシック" pitchFamily="34" charset="-128"/>
              </a:rPr>
              <a:t>de la pression artérielle pulmonaire, la tétanie, l</a:t>
            </a:r>
            <a:r>
              <a:rPr lang="ja-JP" altLang="fr-CA" smtClean="0">
                <a:ea typeface="ＭＳ Ｐゴシック" pitchFamily="34" charset="-128"/>
              </a:rPr>
              <a:t>’</a:t>
            </a:r>
            <a:r>
              <a:rPr lang="fr-CA" altLang="ja-JP" smtClean="0">
                <a:ea typeface="ＭＳ Ｐゴシック" pitchFamily="34" charset="-128"/>
              </a:rPr>
              <a:t>apparition de paresthésies et </a:t>
            </a:r>
            <a:r>
              <a:rPr lang="fr-FR" altLang="ja-JP" smtClean="0">
                <a:ea typeface="ＭＳ Ｐゴシック" pitchFamily="34" charset="-128"/>
              </a:rPr>
              <a:t>les arythmies cardiaques.</a:t>
            </a:r>
          </a:p>
          <a:p>
            <a:r>
              <a:rPr lang="fr-CA" altLang="fr-FR" smtClean="0">
                <a:ea typeface="ＭＳ Ｐゴシック" pitchFamily="34" charset="-128"/>
              </a:rPr>
              <a:t>■ En présence d</a:t>
            </a:r>
            <a:r>
              <a:rPr lang="ja-JP" altLang="fr-CA" smtClean="0">
                <a:ea typeface="ＭＳ Ｐゴシック" pitchFamily="34" charset="-128"/>
              </a:rPr>
              <a:t>’</a:t>
            </a:r>
            <a:r>
              <a:rPr lang="fr-CA" altLang="ja-JP" smtClean="0">
                <a:ea typeface="ＭＳ Ｐゴシック" pitchFamily="34" charset="-128"/>
              </a:rPr>
              <a:t>une hypocalcémie ou </a:t>
            </a:r>
            <a:r>
              <a:rPr lang="fr-FR" altLang="ja-JP" smtClean="0">
                <a:ea typeface="ＭＳ Ｐゴシック" pitchFamily="34" charset="-128"/>
              </a:rPr>
              <a:t>de signes d</a:t>
            </a:r>
            <a:r>
              <a:rPr lang="fr-FR" altLang="fr-FR" smtClean="0">
                <a:ea typeface="ＭＳ Ｐゴシック" pitchFamily="34" charset="-128"/>
              </a:rPr>
              <a:t>’</a:t>
            </a:r>
            <a:r>
              <a:rPr lang="fr-FR" altLang="ja-JP" smtClean="0">
                <a:ea typeface="ＭＳ Ｐゴシック" pitchFamily="34" charset="-128"/>
              </a:rPr>
              <a:t>hypocalcémie, administrer :</a:t>
            </a:r>
          </a:p>
          <a:p>
            <a:r>
              <a:rPr lang="fr-CA" altLang="fr-FR" smtClean="0">
                <a:ea typeface="ＭＳ Ｐゴシック" pitchFamily="34" charset="-128"/>
              </a:rPr>
              <a:t>• un gramme (une ampoule) de chlorure de calcium par voie </a:t>
            </a:r>
            <a:r>
              <a:rPr lang="fr-FR" altLang="fr-FR" smtClean="0">
                <a:ea typeface="ＭＳ Ｐゴシック" pitchFamily="34" charset="-128"/>
              </a:rPr>
              <a:t>intraveineuse à raison de 100 mg/min (maximum).</a:t>
            </a:r>
          </a:p>
        </p:txBody>
      </p:sp>
    </p:spTree>
  </p:cSld>
  <p:clrMapOvr>
    <a:masterClrMapping/>
  </p:clrMapOvr>
  <p:transition spd="slow">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 massive et complications</a:t>
            </a:r>
            <a:br>
              <a:rPr lang="fr-FR" dirty="0" smtClean="0"/>
            </a:br>
            <a:endParaRPr lang="fr-FR" dirty="0"/>
          </a:p>
        </p:txBody>
      </p:sp>
      <p:sp>
        <p:nvSpPr>
          <p:cNvPr id="108546" name="Content Placeholder 2"/>
          <p:cNvSpPr>
            <a:spLocks noGrp="1"/>
          </p:cNvSpPr>
          <p:nvPr>
            <p:ph idx="1"/>
          </p:nvPr>
        </p:nvSpPr>
        <p:spPr/>
        <p:txBody>
          <a:bodyPr/>
          <a:lstStyle/>
          <a:p>
            <a:r>
              <a:rPr lang="fr-FR" altLang="fr-FR" smtClean="0">
                <a:solidFill>
                  <a:srgbClr val="FF0000"/>
                </a:solidFill>
                <a:ea typeface="ＭＳ Ｐゴシック" pitchFamily="34" charset="-128"/>
              </a:rPr>
              <a:t>L’acidose métabolique</a:t>
            </a:r>
          </a:p>
          <a:p>
            <a:pPr algn="just"/>
            <a:r>
              <a:rPr lang="fr-CA" altLang="fr-FR" smtClean="0">
                <a:ea typeface="ＭＳ Ｐゴシック" pitchFamily="34" charset="-128"/>
              </a:rPr>
              <a:t>■ Elle est rare; elle résulte du pH acide </a:t>
            </a:r>
            <a:r>
              <a:rPr lang="fr-FR" altLang="fr-FR" smtClean="0">
                <a:ea typeface="ＭＳ Ｐゴシック" pitchFamily="34" charset="-128"/>
              </a:rPr>
              <a:t>des produits sanguins transfusés.</a:t>
            </a:r>
          </a:p>
          <a:p>
            <a:pPr algn="just"/>
            <a:r>
              <a:rPr lang="fr-FR" altLang="fr-FR" smtClean="0">
                <a:ea typeface="ＭＳ Ｐゴシック" pitchFamily="34" charset="-128"/>
              </a:rPr>
              <a:t>■ Habituellement, on constate plutôt </a:t>
            </a:r>
            <a:r>
              <a:rPr lang="fr-CA" altLang="fr-FR" smtClean="0">
                <a:ea typeface="ＭＳ Ｐゴシック" pitchFamily="34" charset="-128"/>
              </a:rPr>
              <a:t>une alcalose métabolique, qui résulte de la production de bicarbonate lors </a:t>
            </a:r>
            <a:r>
              <a:rPr lang="fr-FR" altLang="fr-FR" smtClean="0">
                <a:ea typeface="ＭＳ Ｐゴシック" pitchFamily="34" charset="-128"/>
              </a:rPr>
              <a:t>du métabolisme du citrate.</a:t>
            </a:r>
          </a:p>
          <a:p>
            <a:pPr algn="just"/>
            <a:r>
              <a:rPr lang="fr-CA" altLang="fr-FR" smtClean="0">
                <a:ea typeface="ＭＳ Ｐゴシック" pitchFamily="34" charset="-128"/>
              </a:rPr>
              <a:t>■ Peut s</a:t>
            </a:r>
            <a:r>
              <a:rPr lang="ja-JP" altLang="fr-CA" smtClean="0">
                <a:ea typeface="ＭＳ Ｐゴシック" pitchFamily="34" charset="-128"/>
              </a:rPr>
              <a:t>’</a:t>
            </a:r>
            <a:r>
              <a:rPr lang="fr-CA" altLang="ja-JP" smtClean="0">
                <a:ea typeface="ＭＳ Ｐゴシック" pitchFamily="34" charset="-128"/>
              </a:rPr>
              <a:t>aggraver par la présence d</a:t>
            </a:r>
            <a:r>
              <a:rPr lang="ja-JP" altLang="fr-CA" smtClean="0">
                <a:ea typeface="ＭＳ Ｐゴシック" pitchFamily="34" charset="-128"/>
              </a:rPr>
              <a:t>’</a:t>
            </a:r>
            <a:r>
              <a:rPr lang="fr-CA" altLang="ja-JP" smtClean="0">
                <a:ea typeface="ＭＳ Ｐゴシック" pitchFamily="34" charset="-128"/>
              </a:rPr>
              <a:t>une </a:t>
            </a:r>
            <a:r>
              <a:rPr lang="fr-FR" altLang="ja-JP" smtClean="0">
                <a:ea typeface="ＭＳ Ｐゴシック" pitchFamily="34" charset="-128"/>
              </a:rPr>
              <a:t>acidose lactique s</a:t>
            </a:r>
            <a:r>
              <a:rPr lang="fr-FR" altLang="fr-FR" smtClean="0">
                <a:ea typeface="ＭＳ Ｐゴシック" pitchFamily="34" charset="-128"/>
              </a:rPr>
              <a:t>’</a:t>
            </a:r>
            <a:r>
              <a:rPr lang="fr-FR" altLang="ja-JP" smtClean="0">
                <a:ea typeface="ＭＳ Ｐゴシック" pitchFamily="34" charset="-128"/>
              </a:rPr>
              <a:t>i ly a hypoxie tissulaire concomitante.</a:t>
            </a:r>
            <a:endParaRPr lang="fr-FR" altLang="fr-FR" smtClean="0">
              <a:ea typeface="ＭＳ Ｐゴシック" pitchFamily="34" charset="-128"/>
            </a:endParaRPr>
          </a:p>
        </p:txBody>
      </p:sp>
    </p:spTree>
  </p:cSld>
  <p:clrMapOvr>
    <a:masterClrMapping/>
  </p:clrMapOvr>
  <p:transition spd="slow">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Transfusion massive et complications</a:t>
            </a:r>
            <a:br>
              <a:rPr lang="fr-FR" dirty="0" smtClean="0"/>
            </a:br>
            <a:endParaRPr lang="fr-FR" dirty="0"/>
          </a:p>
        </p:txBody>
      </p:sp>
      <p:sp>
        <p:nvSpPr>
          <p:cNvPr id="109570" name="Content Placeholder 2"/>
          <p:cNvSpPr>
            <a:spLocks noGrp="1"/>
          </p:cNvSpPr>
          <p:nvPr>
            <p:ph idx="1"/>
          </p:nvPr>
        </p:nvSpPr>
        <p:spPr/>
        <p:txBody>
          <a:bodyPr/>
          <a:lstStyle/>
          <a:p>
            <a:r>
              <a:rPr lang="fr-FR" altLang="fr-FR" smtClean="0">
                <a:solidFill>
                  <a:srgbClr val="FF0000"/>
                </a:solidFill>
                <a:ea typeface="ＭＳ Ｐゴシック" pitchFamily="34" charset="-128"/>
              </a:rPr>
              <a:t>L’hyperkaliémie</a:t>
            </a:r>
          </a:p>
          <a:p>
            <a:pPr algn="just"/>
            <a:r>
              <a:rPr lang="fr-FR" altLang="fr-FR" smtClean="0">
                <a:ea typeface="ＭＳ Ｐゴシック" pitchFamily="34" charset="-128"/>
              </a:rPr>
              <a:t>■ L’entreposage et l’irradiation des </a:t>
            </a:r>
            <a:r>
              <a:rPr lang="fr-CA" altLang="fr-FR" smtClean="0">
                <a:ea typeface="ＭＳ Ｐゴシック" pitchFamily="34" charset="-128"/>
              </a:rPr>
              <a:t>unités de culot globulaire favorisent </a:t>
            </a:r>
            <a:r>
              <a:rPr lang="fr-FR" altLang="fr-FR" smtClean="0">
                <a:ea typeface="ＭＳ Ｐゴシック" pitchFamily="34" charset="-128"/>
              </a:rPr>
              <a:t>la libération de potassium.</a:t>
            </a:r>
          </a:p>
          <a:p>
            <a:pPr algn="just"/>
            <a:r>
              <a:rPr lang="fr-CA" altLang="fr-FR" smtClean="0">
                <a:ea typeface="ＭＳ Ｐゴシック" pitchFamily="34" charset="-128"/>
              </a:rPr>
              <a:t>■ Après 28 jours de conservation dans le citrate, une unité de culot globulaire contient environ 6 mmol de potassium.</a:t>
            </a:r>
            <a:endParaRPr lang="fr-FR" altLang="fr-FR" smtClean="0">
              <a:ea typeface="ＭＳ Ｐゴシック" pitchFamily="34" charset="-128"/>
            </a:endParaRPr>
          </a:p>
        </p:txBody>
      </p:sp>
    </p:spTree>
  </p:cSld>
  <p:clrMapOvr>
    <a:masterClrMapping/>
  </p:clrMapOvr>
  <p:transition spd="slow">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185418" y="2274331"/>
            <a:ext cx="5651500" cy="1008698"/>
          </a:xfrm>
        </p:spPr>
        <p:txBody>
          <a:bodyPr/>
          <a:lstStyle/>
          <a:p>
            <a:pPr>
              <a:defRPr/>
            </a:pPr>
            <a:r>
              <a:rPr lang="fr-FR" dirty="0"/>
              <a:t>CYKLOKAPRON</a:t>
            </a:r>
            <a:br>
              <a:rPr lang="fr-FR" dirty="0"/>
            </a:br>
            <a:endParaRPr lang="fr-FR" dirty="0"/>
          </a:p>
        </p:txBody>
      </p:sp>
    </p:spTree>
  </p:cSld>
  <p:clrMapOvr>
    <a:masterClrMapping/>
  </p:clrMapOvr>
  <p:transition spd="slow">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CYKLOKAPRON</a:t>
            </a:r>
            <a:br>
              <a:rPr lang="fr-FR" dirty="0" smtClean="0"/>
            </a:br>
            <a:endParaRPr lang="fr-FR" dirty="0"/>
          </a:p>
        </p:txBody>
      </p:sp>
      <p:sp>
        <p:nvSpPr>
          <p:cNvPr id="111618" name="Content Placeholder 2"/>
          <p:cNvSpPr>
            <a:spLocks noGrp="1"/>
          </p:cNvSpPr>
          <p:nvPr>
            <p:ph idx="1"/>
          </p:nvPr>
        </p:nvSpPr>
        <p:spPr/>
        <p:txBody>
          <a:bodyPr/>
          <a:lstStyle/>
          <a:p>
            <a:pPr algn="just"/>
            <a:r>
              <a:rPr lang="fr-CA" altLang="fr-FR" smtClean="0">
                <a:ea typeface="ＭＳ Ｐゴシック" pitchFamily="34" charset="-128"/>
              </a:rPr>
              <a:t>Acide tranexamique (</a:t>
            </a:r>
            <a:r>
              <a:rPr lang="fr-FR" altLang="fr-FR" smtClean="0">
                <a:ea typeface="ＭＳ Ｐゴシック" pitchFamily="34" charset="-128"/>
              </a:rPr>
              <a:t>Comprimés d'acide tranexamique </a:t>
            </a:r>
            <a:r>
              <a:rPr lang="fr-CA" altLang="fr-FR" smtClean="0">
                <a:ea typeface="ＭＳ Ｐゴシック" pitchFamily="34" charset="-128"/>
              </a:rPr>
              <a:t>et solution d</a:t>
            </a:r>
            <a:r>
              <a:rPr lang="ja-JP" altLang="fr-CA" smtClean="0">
                <a:ea typeface="ＭＳ Ｐゴシック" pitchFamily="34" charset="-128"/>
              </a:rPr>
              <a:t>’</a:t>
            </a:r>
            <a:r>
              <a:rPr lang="fr-CA" altLang="ja-JP" smtClean="0">
                <a:ea typeface="ＭＳ Ｐゴシック" pitchFamily="34" charset="-128"/>
              </a:rPr>
              <a:t>acide tranexamique pour injection)</a:t>
            </a:r>
          </a:p>
          <a:p>
            <a:pPr algn="just"/>
            <a:r>
              <a:rPr lang="fr-FR" altLang="fr-FR" smtClean="0">
                <a:ea typeface="ＭＳ Ｐゴシック" pitchFamily="34" charset="-128"/>
              </a:rPr>
              <a:t>Agent antifibrinolytique: l’</a:t>
            </a:r>
            <a:r>
              <a:rPr lang="fr-CA" altLang="ja-JP" smtClean="0">
                <a:ea typeface="ＭＳ Ｐゴシック" pitchFamily="34" charset="-128"/>
              </a:rPr>
              <a:t>acide tranexamique) exerce un effet antifibrinolytique en inhibant par compétition l</a:t>
            </a:r>
            <a:r>
              <a:rPr lang="ja-JP" altLang="fr-CA" smtClean="0">
                <a:ea typeface="ＭＳ Ｐゴシック" pitchFamily="34" charset="-128"/>
              </a:rPr>
              <a:t>’</a:t>
            </a:r>
            <a:r>
              <a:rPr lang="fr-CA" altLang="ja-JP" smtClean="0">
                <a:ea typeface="ＭＳ Ｐゴシック" pitchFamily="34" charset="-128"/>
              </a:rPr>
              <a:t>activation du plasminogène en plasmine. C</a:t>
            </a:r>
            <a:r>
              <a:rPr lang="ja-JP" altLang="fr-CA" smtClean="0">
                <a:ea typeface="ＭＳ Ｐゴシック" pitchFamily="34" charset="-128"/>
              </a:rPr>
              <a:t>’</a:t>
            </a:r>
            <a:r>
              <a:rPr lang="fr-CA" altLang="ja-JP" smtClean="0">
                <a:ea typeface="ＭＳ Ｐゴシック" pitchFamily="34" charset="-128"/>
              </a:rPr>
              <a:t>est aussi un faible inhibiteur non compétitif de la plasmine. Ces propriétés lui permettent d</a:t>
            </a:r>
            <a:r>
              <a:rPr lang="ja-JP" altLang="fr-CA" smtClean="0">
                <a:ea typeface="ＭＳ Ｐゴシック" pitchFamily="34" charset="-128"/>
              </a:rPr>
              <a:t>’</a:t>
            </a:r>
            <a:r>
              <a:rPr lang="fr-CA" altLang="ja-JP" smtClean="0">
                <a:ea typeface="ＭＳ Ｐゴシック" pitchFamily="34" charset="-128"/>
              </a:rPr>
              <a:t>être utilisé cliniquement comme agent antifibrinolytique dans le traitement d</a:t>
            </a:r>
            <a:r>
              <a:rPr lang="ja-JP" altLang="fr-CA" smtClean="0">
                <a:ea typeface="ＭＳ Ｐゴシック" pitchFamily="34" charset="-128"/>
              </a:rPr>
              <a:t>’</a:t>
            </a:r>
            <a:r>
              <a:rPr lang="fr-CA" altLang="ja-JP" smtClean="0">
                <a:ea typeface="ＭＳ Ｐゴシック" pitchFamily="34" charset="-128"/>
              </a:rPr>
              <a:t>hémorragies fibrinolytiques systémiques ou locales (car permet de stabiliser le caillot une fois que </a:t>
            </a:r>
            <a:r>
              <a:rPr lang="fr-FR" altLang="ja-JP" smtClean="0">
                <a:ea typeface="ＭＳ Ｐゴシック" pitchFamily="34" charset="-128"/>
              </a:rPr>
              <a:t>celui-ci a été formé.</a:t>
            </a:r>
            <a:r>
              <a:rPr lang="fr-CA" altLang="ja-JP" smtClean="0">
                <a:ea typeface="ＭＳ Ｐゴシック" pitchFamily="34" charset="-128"/>
              </a:rPr>
              <a:t>. </a:t>
            </a:r>
          </a:p>
          <a:p>
            <a:pPr algn="just"/>
            <a:r>
              <a:rPr lang="fr-CA" altLang="fr-FR" smtClean="0">
                <a:ea typeface="ＭＳ Ｐゴシック" pitchFamily="34" charset="-128"/>
              </a:rPr>
              <a:t>In vitro, son mécanisme d</a:t>
            </a:r>
            <a:r>
              <a:rPr lang="ja-JP" altLang="fr-CA" smtClean="0">
                <a:ea typeface="ＭＳ Ｐゴシック" pitchFamily="34" charset="-128"/>
              </a:rPr>
              <a:t>’</a:t>
            </a:r>
            <a:r>
              <a:rPr lang="fr-CA" altLang="ja-JP" smtClean="0">
                <a:ea typeface="ＭＳ Ｐゴシック" pitchFamily="34" charset="-128"/>
              </a:rPr>
              <a:t>action est similaire à celui de l</a:t>
            </a:r>
            <a:r>
              <a:rPr lang="ja-JP" altLang="fr-CA" smtClean="0">
                <a:ea typeface="ＭＳ Ｐゴシック" pitchFamily="34" charset="-128"/>
              </a:rPr>
              <a:t>’</a:t>
            </a:r>
            <a:r>
              <a:rPr lang="fr-CA" altLang="ja-JP" smtClean="0">
                <a:ea typeface="ＭＳ Ｐゴシック" pitchFamily="34" charset="-128"/>
              </a:rPr>
              <a:t>acide E aminocaproïque (AEAC), mais environ 10 fois plus puissant.</a:t>
            </a:r>
          </a:p>
          <a:p>
            <a:pPr algn="just"/>
            <a:r>
              <a:rPr lang="fr-CA" altLang="fr-FR" smtClean="0">
                <a:ea typeface="ＭＳ Ｐゴシック" pitchFamily="34" charset="-128"/>
              </a:rPr>
              <a:t>Chez l</a:t>
            </a:r>
            <a:r>
              <a:rPr lang="ja-JP" altLang="fr-CA" smtClean="0">
                <a:ea typeface="ＭＳ Ｐゴシック" pitchFamily="34" charset="-128"/>
              </a:rPr>
              <a:t>’</a:t>
            </a:r>
            <a:r>
              <a:rPr lang="fr-CA" altLang="ja-JP" smtClean="0">
                <a:ea typeface="ＭＳ Ｐゴシック" pitchFamily="34" charset="-128"/>
              </a:rPr>
              <a:t>humain, son absorption dans le tube digestif est incomplète (40 %).</a:t>
            </a:r>
            <a:endParaRPr lang="fr-FR" altLang="fr-FR" smtClean="0">
              <a:ea typeface="ＭＳ Ｐゴシック" pitchFamily="34" charset="-128"/>
            </a:endParaRPr>
          </a:p>
        </p:txBody>
      </p:sp>
    </p:spTree>
  </p:cSld>
  <p:clrMapOvr>
    <a:masterClrMapping/>
  </p:clrMapOvr>
  <p:transition spd="slow">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CYKLOKAPRON</a:t>
            </a:r>
            <a:br>
              <a:rPr lang="fr-FR" dirty="0" smtClean="0"/>
            </a:br>
            <a:endParaRPr lang="fr-FR" dirty="0"/>
          </a:p>
        </p:txBody>
      </p:sp>
      <p:sp>
        <p:nvSpPr>
          <p:cNvPr id="112642" name="Content Placeholder 2"/>
          <p:cNvSpPr>
            <a:spLocks noGrp="1"/>
          </p:cNvSpPr>
          <p:nvPr>
            <p:ph idx="1"/>
          </p:nvPr>
        </p:nvSpPr>
        <p:spPr>
          <a:xfrm>
            <a:off x="822325" y="1100138"/>
            <a:ext cx="7521575" cy="4921250"/>
          </a:xfrm>
        </p:spPr>
        <p:txBody>
          <a:bodyPr/>
          <a:lstStyle/>
          <a:p>
            <a:r>
              <a:rPr lang="fr-FR" altLang="fr-FR" smtClean="0">
                <a:solidFill>
                  <a:srgbClr val="FF0000"/>
                </a:solidFill>
                <a:ea typeface="ＭＳ Ｐゴシック" pitchFamily="34" charset="-128"/>
              </a:rPr>
              <a:t>INDICATIONS</a:t>
            </a:r>
          </a:p>
          <a:p>
            <a:pPr algn="just"/>
            <a:r>
              <a:rPr lang="fr-CA" altLang="fr-FR" smtClean="0">
                <a:ea typeface="ＭＳ Ｐゴシック" pitchFamily="34" charset="-128"/>
              </a:rPr>
              <a:t>Fibrinolyse locale accrue lorsque le diagnostic indique une hyperfibrinolyse comme dans les cas :</a:t>
            </a:r>
          </a:p>
          <a:p>
            <a:pPr algn="just">
              <a:buFontTx/>
              <a:buChar char="-"/>
            </a:pPr>
            <a:r>
              <a:rPr lang="fr-CA" altLang="fr-FR" smtClean="0">
                <a:ea typeface="ＭＳ Ｐゴシック" pitchFamily="34" charset="-128"/>
              </a:rPr>
              <a:t>d</a:t>
            </a:r>
            <a:r>
              <a:rPr lang="ja-JP" altLang="fr-CA" smtClean="0">
                <a:ea typeface="ＭＳ Ｐゴシック" pitchFamily="34" charset="-128"/>
              </a:rPr>
              <a:t>’</a:t>
            </a:r>
            <a:r>
              <a:rPr lang="fr-CA" altLang="ja-JP" smtClean="0">
                <a:ea typeface="ＭＳ Ｐゴシック" pitchFamily="34" charset="-128"/>
              </a:rPr>
              <a:t>une conisation du col utérin, </a:t>
            </a:r>
          </a:p>
          <a:p>
            <a:pPr algn="just">
              <a:buFontTx/>
              <a:buChar char="-"/>
            </a:pPr>
            <a:r>
              <a:rPr lang="fr-CA" altLang="fr-FR" smtClean="0">
                <a:ea typeface="ＭＳ Ｐゴシック" pitchFamily="34" charset="-128"/>
              </a:rPr>
              <a:t>d</a:t>
            </a:r>
            <a:r>
              <a:rPr lang="ja-JP" altLang="fr-CA" smtClean="0">
                <a:ea typeface="ＭＳ Ｐゴシック" pitchFamily="34" charset="-128"/>
              </a:rPr>
              <a:t>’</a:t>
            </a:r>
            <a:r>
              <a:rPr lang="fr-CA" altLang="ja-JP" smtClean="0">
                <a:ea typeface="ＭＳ Ｐゴシック" pitchFamily="34" charset="-128"/>
              </a:rPr>
              <a:t>une extraction dentaire chez les patients présentant des troubles de la coagulation</a:t>
            </a:r>
            <a:r>
              <a:rPr lang="fr-FR" altLang="ja-JP" smtClean="0">
                <a:ea typeface="ＭＳ Ｐゴシック" pitchFamily="34" charset="-128"/>
              </a:rPr>
              <a:t>, </a:t>
            </a:r>
          </a:p>
          <a:p>
            <a:pPr algn="just">
              <a:buFontTx/>
              <a:buChar char="-"/>
            </a:pPr>
            <a:r>
              <a:rPr lang="fr-FR" altLang="fr-FR" smtClean="0">
                <a:ea typeface="ＭＳ Ｐゴシック" pitchFamily="34" charset="-128"/>
              </a:rPr>
              <a:t>d’un épistaxis, </a:t>
            </a:r>
          </a:p>
          <a:p>
            <a:pPr algn="just">
              <a:buFontTx/>
              <a:buChar char="-"/>
            </a:pPr>
            <a:r>
              <a:rPr lang="fr-FR" altLang="fr-FR" smtClean="0">
                <a:ea typeface="ＭＳ Ｐゴシック" pitchFamily="34" charset="-128"/>
              </a:rPr>
              <a:t>d’un hyphéma, </a:t>
            </a:r>
          </a:p>
          <a:p>
            <a:pPr algn="just">
              <a:buFontTx/>
              <a:buChar char="-"/>
            </a:pPr>
            <a:r>
              <a:rPr lang="fr-FR" altLang="fr-FR" smtClean="0">
                <a:ea typeface="ＭＳ Ｐゴシック" pitchFamily="34" charset="-128"/>
              </a:rPr>
              <a:t>et d’une ménorragie (hyperménorrhée).</a:t>
            </a:r>
          </a:p>
          <a:p>
            <a:pPr algn="just">
              <a:buFontTx/>
              <a:buChar char="-"/>
            </a:pPr>
            <a:endParaRPr lang="fr-FR" altLang="fr-FR" smtClean="0">
              <a:ea typeface="ＭＳ Ｐゴシック" pitchFamily="34" charset="-128"/>
            </a:endParaRPr>
          </a:p>
          <a:p>
            <a:pPr algn="just"/>
            <a:r>
              <a:rPr lang="fr-CA" altLang="fr-FR" smtClean="0">
                <a:ea typeface="ＭＳ Ｐゴシック" pitchFamily="34" charset="-128"/>
              </a:rPr>
              <a:t>On ne doit pas administrer l</a:t>
            </a:r>
            <a:r>
              <a:rPr lang="ja-JP" altLang="fr-CA" smtClean="0">
                <a:ea typeface="ＭＳ Ｐゴシック" pitchFamily="34" charset="-128"/>
              </a:rPr>
              <a:t>’</a:t>
            </a:r>
            <a:r>
              <a:rPr lang="fr-CA" altLang="ja-JP" smtClean="0">
                <a:ea typeface="ＭＳ Ｐゴシック" pitchFamily="34" charset="-128"/>
              </a:rPr>
              <a:t>acide tranexamique aux patients qui souffrent d</a:t>
            </a:r>
            <a:r>
              <a:rPr lang="ja-JP" altLang="fr-CA" smtClean="0">
                <a:ea typeface="ＭＳ Ｐゴシック" pitchFamily="34" charset="-128"/>
              </a:rPr>
              <a:t>’</a:t>
            </a:r>
            <a:r>
              <a:rPr lang="fr-CA" altLang="ja-JP" smtClean="0">
                <a:ea typeface="ＭＳ Ｐゴシック" pitchFamily="34" charset="-128"/>
              </a:rPr>
              <a:t>hémorragies sous-arachnoïdiennes : l</a:t>
            </a:r>
            <a:r>
              <a:rPr lang="ja-JP" altLang="fr-CA" smtClean="0">
                <a:ea typeface="ＭＳ Ｐゴシック" pitchFamily="34" charset="-128"/>
              </a:rPr>
              <a:t>’</a:t>
            </a:r>
            <a:r>
              <a:rPr lang="fr-CA" altLang="ja-JP" smtClean="0">
                <a:ea typeface="ＭＳ Ｐゴシック" pitchFamily="34" charset="-128"/>
              </a:rPr>
              <a:t>expérience médicale limitée démontre que la diminution des risques de nouveaux saignements s</a:t>
            </a:r>
            <a:r>
              <a:rPr lang="ja-JP" altLang="fr-CA" smtClean="0">
                <a:ea typeface="ＭＳ Ｐゴシック" pitchFamily="34" charset="-128"/>
              </a:rPr>
              <a:t>’</a:t>
            </a:r>
            <a:r>
              <a:rPr lang="fr-CA" altLang="ja-JP" smtClean="0">
                <a:ea typeface="ＭＳ Ｐゴシック" pitchFamily="34" charset="-128"/>
              </a:rPr>
              <a:t>accompagne d</a:t>
            </a:r>
            <a:r>
              <a:rPr lang="ja-JP" altLang="fr-CA" smtClean="0">
                <a:ea typeface="ＭＳ Ｐゴシック" pitchFamily="34" charset="-128"/>
              </a:rPr>
              <a:t>’</a:t>
            </a:r>
            <a:r>
              <a:rPr lang="fr-CA" altLang="ja-JP" smtClean="0">
                <a:ea typeface="ＭＳ Ｐゴシック" pitchFamily="34" charset="-128"/>
              </a:rPr>
              <a:t>une augmentation du taux d</a:t>
            </a:r>
            <a:r>
              <a:rPr lang="ja-JP" altLang="fr-CA" smtClean="0">
                <a:ea typeface="ＭＳ Ｐゴシック" pitchFamily="34" charset="-128"/>
              </a:rPr>
              <a:t>’</a:t>
            </a:r>
            <a:r>
              <a:rPr lang="fr-CA" altLang="ja-JP" smtClean="0">
                <a:ea typeface="ＭＳ Ｐゴシック" pitchFamily="34" charset="-128"/>
              </a:rPr>
              <a:t>ischémie </a:t>
            </a:r>
            <a:r>
              <a:rPr lang="fr-FR" altLang="ja-JP" smtClean="0">
                <a:ea typeface="ＭＳ Ｐゴシック" pitchFamily="34" charset="-128"/>
              </a:rPr>
              <a:t>cérébrale.</a:t>
            </a:r>
          </a:p>
          <a:p>
            <a:r>
              <a:rPr lang="fr-CA" altLang="fr-FR" smtClean="0">
                <a:ea typeface="ＭＳ Ｐゴシック" pitchFamily="34" charset="-128"/>
              </a:rPr>
              <a:t>En cas d</a:t>
            </a:r>
            <a:r>
              <a:rPr lang="ja-JP" altLang="fr-CA" smtClean="0">
                <a:ea typeface="ＭＳ Ｐゴシック" pitchFamily="34" charset="-128"/>
              </a:rPr>
              <a:t>’</a:t>
            </a:r>
            <a:r>
              <a:rPr lang="fr-CA" altLang="ja-JP" smtClean="0">
                <a:ea typeface="ＭＳ Ｐゴシック" pitchFamily="34" charset="-128"/>
              </a:rPr>
              <a:t>hématurie, l</a:t>
            </a:r>
            <a:r>
              <a:rPr lang="ja-JP" altLang="fr-CA" smtClean="0">
                <a:ea typeface="ＭＳ Ｐゴシック" pitchFamily="34" charset="-128"/>
              </a:rPr>
              <a:t>’</a:t>
            </a:r>
            <a:r>
              <a:rPr lang="fr-CA" altLang="ja-JP" smtClean="0">
                <a:ea typeface="ＭＳ Ｐゴシック" pitchFamily="34" charset="-128"/>
              </a:rPr>
              <a:t>acide tranexamique est contre-indiqué en raison du risque de formation d</a:t>
            </a:r>
            <a:r>
              <a:rPr lang="ja-JP" altLang="fr-CA" smtClean="0">
                <a:ea typeface="ＭＳ Ｐゴシック" pitchFamily="34" charset="-128"/>
              </a:rPr>
              <a:t>’</a:t>
            </a:r>
            <a:r>
              <a:rPr lang="fr-CA" altLang="ja-JP" smtClean="0">
                <a:ea typeface="ＭＳ Ｐゴシック" pitchFamily="34" charset="-128"/>
              </a:rPr>
              <a:t>un caillot dans les voies urinaires excrétrices.</a:t>
            </a:r>
            <a:endParaRPr lang="fr-FR" altLang="fr-FR" smtClean="0">
              <a:ea typeface="ＭＳ Ｐゴシック" pitchFamily="34" charset="-128"/>
            </a:endParaRPr>
          </a:p>
        </p:txBody>
      </p:sp>
    </p:spTree>
  </p:cSld>
  <p:clrMapOvr>
    <a:masterClrMapping/>
  </p:clrMapOvr>
  <p:transition spd="slow">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CYKLOKAPRON</a:t>
            </a:r>
            <a:br>
              <a:rPr lang="fr-FR" dirty="0" smtClean="0"/>
            </a:br>
            <a:endParaRPr lang="fr-FR" dirty="0"/>
          </a:p>
        </p:txBody>
      </p:sp>
      <p:sp>
        <p:nvSpPr>
          <p:cNvPr id="113666" name="Content Placeholder 2"/>
          <p:cNvSpPr>
            <a:spLocks noGrp="1"/>
          </p:cNvSpPr>
          <p:nvPr>
            <p:ph idx="1"/>
          </p:nvPr>
        </p:nvSpPr>
        <p:spPr/>
        <p:txBody>
          <a:bodyPr/>
          <a:lstStyle/>
          <a:p>
            <a:r>
              <a:rPr lang="fr-FR" altLang="fr-FR" smtClean="0">
                <a:ea typeface="ＭＳ Ｐゴシック" pitchFamily="34" charset="-128"/>
              </a:rPr>
              <a:t>POSOLOGIE ET MODE D’ADMINISTRATION</a:t>
            </a:r>
          </a:p>
          <a:p>
            <a:pPr algn="just"/>
            <a:r>
              <a:rPr lang="fr-CA" altLang="fr-FR" smtClean="0">
                <a:ea typeface="ＭＳ Ｐゴシック" pitchFamily="34" charset="-128"/>
              </a:rPr>
              <a:t>- Conisation du col utérin : 2 à 3 comprimés toutes les 8 à 12 heures durant les 12 jours </a:t>
            </a:r>
            <a:r>
              <a:rPr lang="fr-FR" altLang="fr-FR" smtClean="0">
                <a:ea typeface="ＭＳ Ｐゴシック" pitchFamily="34" charset="-128"/>
              </a:rPr>
              <a:t>de la période postopératoire.</a:t>
            </a:r>
          </a:p>
          <a:p>
            <a:pPr algn="just"/>
            <a:r>
              <a:rPr lang="fr-CA" altLang="fr-FR" smtClean="0">
                <a:ea typeface="ＭＳ Ｐゴシック" pitchFamily="34" charset="-128"/>
              </a:rPr>
              <a:t>- Épistaxis : 2 à 3 comprimés toutes les 8 à 12 heures durant 10 jours.</a:t>
            </a:r>
          </a:p>
          <a:p>
            <a:pPr algn="just"/>
            <a:r>
              <a:rPr lang="fr-CA" altLang="fr-FR" smtClean="0">
                <a:ea typeface="ＭＳ Ｐゴシック" pitchFamily="34" charset="-128"/>
              </a:rPr>
              <a:t>- Hyphéma : 2 à 3 comprimés toutes les 8 à 12 heures durant 7 jours.</a:t>
            </a:r>
          </a:p>
          <a:p>
            <a:pPr algn="just"/>
            <a:r>
              <a:rPr lang="fr-CA" altLang="fr-FR" smtClean="0">
                <a:ea typeface="ＭＳ Ｐゴシック" pitchFamily="34" charset="-128"/>
              </a:rPr>
              <a:t>- En chirurgie dentaire chez les patients souffrant de coagulopathie : 2 heures avant l</a:t>
            </a:r>
            <a:r>
              <a:rPr lang="ja-JP" altLang="fr-CA" smtClean="0">
                <a:ea typeface="ＭＳ Ｐゴシック" pitchFamily="34" charset="-128"/>
              </a:rPr>
              <a:t>’</a:t>
            </a:r>
            <a:r>
              <a:rPr lang="fr-CA" altLang="ja-JP" smtClean="0">
                <a:ea typeface="ＭＳ Ｐゴシック" pitchFamily="34" charset="-128"/>
              </a:rPr>
              <a:t>intervention, le facteur VIII et le facteur IX doivent être administrés conjointement avec CYKLOKAPRON, 25 mg par voie orale ou 10 mg par voie intraveineuse par kg de poids corporel. Après l</a:t>
            </a:r>
            <a:r>
              <a:rPr lang="ja-JP" altLang="fr-CA" smtClean="0">
                <a:ea typeface="ＭＳ Ｐゴシック" pitchFamily="34" charset="-128"/>
              </a:rPr>
              <a:t>’</a:t>
            </a:r>
            <a:r>
              <a:rPr lang="fr-CA" altLang="ja-JP" smtClean="0">
                <a:ea typeface="ＭＳ Ｐゴシック" pitchFamily="34" charset="-128"/>
              </a:rPr>
              <a:t>intervention, 25 mg/kg de CYKLOKAPRON sont administrés par voieorale 3 à 4 fois par jour durant 6 à 8 jours. Après l</a:t>
            </a:r>
            <a:r>
              <a:rPr lang="ja-JP" altLang="fr-CA" smtClean="0">
                <a:ea typeface="ＭＳ Ｐゴシック" pitchFamily="34" charset="-128"/>
              </a:rPr>
              <a:t>’</a:t>
            </a:r>
            <a:r>
              <a:rPr lang="fr-CA" altLang="ja-JP" smtClean="0">
                <a:ea typeface="ＭＳ Ｐゴシック" pitchFamily="34" charset="-128"/>
              </a:rPr>
              <a:t>intervention chirurgicale, le patient n</a:t>
            </a:r>
            <a:r>
              <a:rPr lang="ja-JP" altLang="fr-CA" smtClean="0">
                <a:ea typeface="ＭＳ Ｐゴシック" pitchFamily="34" charset="-128"/>
              </a:rPr>
              <a:t>’</a:t>
            </a:r>
            <a:r>
              <a:rPr lang="fr-CA" altLang="ja-JP" smtClean="0">
                <a:ea typeface="ＭＳ Ｐゴシック" pitchFamily="34" charset="-128"/>
              </a:rPr>
              <a:t>a généralement plus besoin de traitement substitutif. Peut aussi etre donné en gargarisme.</a:t>
            </a:r>
            <a:endParaRPr lang="fr-FR" altLang="fr-FR" smtClean="0">
              <a:ea typeface="ＭＳ Ｐゴシック" pitchFamily="34" charset="-128"/>
            </a:endParaRPr>
          </a:p>
        </p:txBody>
      </p:sp>
    </p:spTree>
  </p:cSld>
  <p:clrMapOvr>
    <a:masterClrMapping/>
  </p:clrMapOvr>
  <p:transition spd="slow">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150" y="1727200"/>
            <a:ext cx="5651500" cy="1206500"/>
          </a:xfrm>
        </p:spPr>
        <p:txBody>
          <a:bodyPr/>
          <a:lstStyle/>
          <a:p>
            <a:pPr>
              <a:defRPr/>
            </a:pPr>
            <a:r>
              <a:rPr lang="fr-FR"/>
              <a:t>La </a:t>
            </a:r>
            <a:r>
              <a:rPr lang="fr-FR" b="1" err="1"/>
              <a:t>desmopressine</a:t>
            </a:r>
            <a:r>
              <a:rPr lang="fr-FR"/>
              <a:t> </a:t>
            </a:r>
          </a:p>
        </p:txBody>
      </p:sp>
    </p:spTree>
  </p:cSld>
  <p:clrMapOvr>
    <a:masterClrMapping/>
  </p:clrMapOvr>
  <p:transition spd="slow">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La </a:t>
            </a:r>
            <a:r>
              <a:rPr lang="fr-FR" b="1" dirty="0" err="1" smtClean="0"/>
              <a:t>desmopressine</a:t>
            </a:r>
            <a:r>
              <a:rPr lang="fr-FR" dirty="0" smtClean="0"/>
              <a:t> </a:t>
            </a:r>
            <a:endParaRPr lang="fr-FR" dirty="0"/>
          </a:p>
        </p:txBody>
      </p:sp>
      <p:sp>
        <p:nvSpPr>
          <p:cNvPr id="115714" name="Content Placeholder 2"/>
          <p:cNvSpPr>
            <a:spLocks noGrp="1"/>
          </p:cNvSpPr>
          <p:nvPr>
            <p:ph idx="1"/>
          </p:nvPr>
        </p:nvSpPr>
        <p:spPr/>
        <p:txBody>
          <a:bodyPr/>
          <a:lstStyle/>
          <a:p>
            <a:pPr>
              <a:buFontTx/>
              <a:buChar char="-"/>
            </a:pPr>
            <a:r>
              <a:rPr lang="fr-FR" altLang="fr-FR" smtClean="0">
                <a:latin typeface="Chalkboard" pitchFamily="1" charset="0"/>
                <a:ea typeface="ＭＳ Ｐゴシック" pitchFamily="34" charset="-128"/>
              </a:rPr>
              <a:t>Analogue synthétique de la vasopressine (ADH)</a:t>
            </a:r>
          </a:p>
          <a:p>
            <a:pPr algn="just"/>
            <a:r>
              <a:rPr lang="fr-FR" altLang="fr-FR" smtClean="0">
                <a:latin typeface="Chalkboard" pitchFamily="1" charset="0"/>
                <a:ea typeface="ＭＳ Ｐゴシック" pitchFamily="34" charset="-128"/>
              </a:rPr>
              <a:t>Mode d’action: </a:t>
            </a:r>
            <a:r>
              <a:rPr lang="fr-CA" altLang="fr-FR" smtClean="0">
                <a:ea typeface="ＭＳ Ｐゴシック" pitchFamily="34" charset="-128"/>
              </a:rPr>
              <a:t>induit la libération de</a:t>
            </a:r>
            <a:r>
              <a:rPr lang="fr-FR" altLang="fr-FR" smtClean="0">
                <a:ea typeface="ＭＳ Ｐゴシック" pitchFamily="34" charset="-128"/>
              </a:rPr>
              <a:t> le facteur de Willebrand et le facteur VIII </a:t>
            </a:r>
            <a:r>
              <a:rPr lang="fr-CA" altLang="fr-FR" smtClean="0">
                <a:ea typeface="ＭＳ Ｐゴシック" pitchFamily="34" charset="-128"/>
              </a:rPr>
              <a:t>à partir des cellules endothéliales et peut augmenter de deux à cinq fois le taux de facteur VIII (</a:t>
            </a:r>
            <a:r>
              <a:rPr lang="fr-FR" altLang="fr-FR" smtClean="0">
                <a:ea typeface="ＭＳ Ｐゴシック" pitchFamily="34" charset="-128"/>
              </a:rPr>
              <a:t>Augmentation parallèle du FVIII et du VWF, avec un pic entre 30 min et 2h).  Nécessité de faire une épreuve thérapeutique pour savoir si le patient est "répondeur".</a:t>
            </a:r>
            <a:endParaRPr lang="fr-FR" altLang="fr-FR" smtClean="0">
              <a:latin typeface="Chalkboard" pitchFamily="1" charset="0"/>
              <a:ea typeface="ＭＳ Ｐゴシック" pitchFamily="34" charset="-128"/>
            </a:endParaRPr>
          </a:p>
          <a:p>
            <a:pPr algn="just">
              <a:buFont typeface="Times" pitchFamily="1" charset="0"/>
              <a:buChar char="•"/>
            </a:pPr>
            <a:r>
              <a:rPr lang="fr-FR" altLang="fr-FR" smtClean="0">
                <a:solidFill>
                  <a:srgbClr val="800000"/>
                </a:solidFill>
                <a:latin typeface="Chalkboard" pitchFamily="1" charset="0"/>
                <a:ea typeface="ＭＳ Ｐゴシック" pitchFamily="34" charset="-128"/>
              </a:rPr>
              <a:t>Libèration du </a:t>
            </a:r>
            <a:r>
              <a:rPr lang="fr-FR" altLang="ja-JP" smtClean="0">
                <a:solidFill>
                  <a:srgbClr val="800000"/>
                </a:solidFill>
                <a:latin typeface="Chalkboard" pitchFamily="1" charset="0"/>
                <a:ea typeface="ＭＳ Ｐゴシック" pitchFamily="34" charset="-128"/>
                <a:sym typeface="Symbol" pitchFamily="18" charset="2"/>
              </a:rPr>
              <a:t>F</a:t>
            </a:r>
            <a:r>
              <a:rPr lang="fr-FR" altLang="ja-JP" baseline="-25000" smtClean="0">
                <a:solidFill>
                  <a:srgbClr val="800000"/>
                </a:solidFill>
                <a:latin typeface="Chalkboard" pitchFamily="1" charset="0"/>
                <a:ea typeface="ＭＳ Ｐゴシック" pitchFamily="34" charset="-128"/>
                <a:sym typeface="Symbol" pitchFamily="18" charset="2"/>
              </a:rPr>
              <a:t>VW </a:t>
            </a:r>
            <a:r>
              <a:rPr lang="fr-FR" altLang="ja-JP" smtClean="0">
                <a:solidFill>
                  <a:srgbClr val="800000"/>
                </a:solidFill>
                <a:latin typeface="Chalkboard" pitchFamily="1" charset="0"/>
                <a:ea typeface="ＭＳ Ｐゴシック" pitchFamily="34" charset="-128"/>
                <a:sym typeface="Symbol" pitchFamily="18" charset="2"/>
              </a:rPr>
              <a:t>de ses sites de stockage (cellule endothéliale)  F</a:t>
            </a:r>
            <a:r>
              <a:rPr lang="fr-FR" altLang="ja-JP" baseline="-25000" smtClean="0">
                <a:solidFill>
                  <a:srgbClr val="800000"/>
                </a:solidFill>
                <a:latin typeface="Chalkboard" pitchFamily="1" charset="0"/>
                <a:ea typeface="ＭＳ Ｐゴシック" pitchFamily="34" charset="-128"/>
                <a:sym typeface="Symbol" pitchFamily="18" charset="2"/>
              </a:rPr>
              <a:t>VIII </a:t>
            </a:r>
            <a:r>
              <a:rPr lang="fr-FR" altLang="ja-JP" smtClean="0">
                <a:solidFill>
                  <a:srgbClr val="800000"/>
                </a:solidFill>
                <a:latin typeface="Chalkboard" pitchFamily="1" charset="0"/>
                <a:ea typeface="ＭＳ Ｐゴシック" pitchFamily="34" charset="-128"/>
                <a:sym typeface="Symbol" pitchFamily="18" charset="2"/>
              </a:rPr>
              <a:t>F</a:t>
            </a:r>
            <a:r>
              <a:rPr lang="fr-FR" altLang="ja-JP" baseline="-25000" smtClean="0">
                <a:solidFill>
                  <a:srgbClr val="800000"/>
                </a:solidFill>
                <a:latin typeface="Chalkboard" pitchFamily="1" charset="0"/>
                <a:ea typeface="ＭＳ Ｐゴシック" pitchFamily="34" charset="-128"/>
                <a:sym typeface="Symbol" pitchFamily="18" charset="2"/>
              </a:rPr>
              <a:t>VW </a:t>
            </a:r>
          </a:p>
          <a:p>
            <a:pPr algn="just">
              <a:buFont typeface="Times" pitchFamily="1" charset="0"/>
              <a:buChar char="•"/>
            </a:pPr>
            <a:r>
              <a:rPr lang="fr-FR" altLang="ja-JP" smtClean="0">
                <a:solidFill>
                  <a:srgbClr val="800000"/>
                </a:solidFill>
                <a:latin typeface="Chalkboard" pitchFamily="1" charset="0"/>
                <a:ea typeface="ＭＳ Ｐゴシック" pitchFamily="34" charset="-128"/>
                <a:sym typeface="Symbol" pitchFamily="18" charset="2"/>
              </a:rPr>
              <a:t> l’adhésivité plaquettaire</a:t>
            </a:r>
          </a:p>
          <a:p>
            <a:pPr algn="just"/>
            <a:r>
              <a:rPr lang="fr-CA" altLang="fr-FR" smtClean="0">
                <a:ea typeface="ＭＳ Ｐゴシック" pitchFamily="34" charset="-128"/>
              </a:rPr>
              <a:t>Le DDAVP n</a:t>
            </a:r>
            <a:r>
              <a:rPr lang="ja-JP" altLang="fr-CA" smtClean="0">
                <a:ea typeface="ＭＳ Ｐゴシック" pitchFamily="34" charset="-128"/>
              </a:rPr>
              <a:t>’</a:t>
            </a:r>
            <a:r>
              <a:rPr lang="fr-CA" altLang="ja-JP" smtClean="0">
                <a:ea typeface="ＭＳ Ｐゴシック" pitchFamily="34" charset="-128"/>
              </a:rPr>
              <a:t>est pas efficace chez les patients avec hémophilie B.</a:t>
            </a:r>
            <a:endParaRPr lang="fr-FR" altLang="ja-JP" smtClean="0">
              <a:solidFill>
                <a:srgbClr val="800000"/>
              </a:solidFill>
              <a:latin typeface="Chalkboard" pitchFamily="1" charset="0"/>
              <a:ea typeface="ＭＳ Ｐゴシック" pitchFamily="34" charset="-128"/>
              <a:sym typeface="Symbol" pitchFamily="18" charset="2"/>
            </a:endParaRPr>
          </a:p>
        </p:txBody>
      </p:sp>
    </p:spTree>
  </p:cSld>
  <p:clrMapOvr>
    <a:masterClrMapping/>
  </p:clrMapOvr>
  <p:transition spd="slow">
    <p:rand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Avantage.thmx</Template>
  <TotalTime>848</TotalTime>
  <Words>10044</Words>
  <Application>Microsoft Office PowerPoint</Application>
  <PresentationFormat>Affichage à l'écran (4:3)</PresentationFormat>
  <Paragraphs>597</Paragraphs>
  <Slides>150</Slides>
  <Notes>6</Notes>
  <HiddenSlides>0</HiddenSlides>
  <MMClips>0</MMClips>
  <ScaleCrop>false</ScaleCrop>
  <HeadingPairs>
    <vt:vector size="4" baseType="variant">
      <vt:variant>
        <vt:lpstr>Thème</vt:lpstr>
      </vt:variant>
      <vt:variant>
        <vt:i4>1</vt:i4>
      </vt:variant>
      <vt:variant>
        <vt:lpstr>Titres des diapositives</vt:lpstr>
      </vt:variant>
      <vt:variant>
        <vt:i4>150</vt:i4>
      </vt:variant>
    </vt:vector>
  </HeadingPairs>
  <TitlesOfParts>
    <vt:vector size="151" baseType="lpstr">
      <vt:lpstr>Angles</vt:lpstr>
      <vt:lpstr>Urgences hématologiques</vt:lpstr>
      <vt:lpstr>AVERTISSEMENT</vt:lpstr>
      <vt:lpstr>Hémorragies et désordres de la coagulation  à l’urgence</vt:lpstr>
      <vt:lpstr>Présentation PowerPoint</vt:lpstr>
      <vt:lpstr>Objectifs</vt:lpstr>
      <vt:lpstr>Hémorragies et Désordres de la coagulation</vt:lpstr>
      <vt:lpstr>Hémostase normale</vt:lpstr>
      <vt:lpstr>Présentation PowerPoint</vt:lpstr>
      <vt:lpstr>Présentation PowerPoint</vt:lpstr>
      <vt:lpstr>Présentation PowerPoint</vt:lpstr>
      <vt:lpstr>LA COAGULATION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TRANSFUSIONS</vt:lpstr>
      <vt:lpstr>TRANSFUSIONS</vt:lpstr>
      <vt:lpstr>TRANSFUSIONS</vt:lpstr>
      <vt:lpstr>Culot globulaire</vt:lpstr>
      <vt:lpstr>Culot globulaire</vt:lpstr>
      <vt:lpstr>Culot globulaire</vt:lpstr>
      <vt:lpstr>L’hémodilution a ses limites </vt:lpstr>
      <vt:lpstr>Présentation PowerPoint</vt:lpstr>
      <vt:lpstr>Culot globulaire</vt:lpstr>
      <vt:lpstr>Présentation PowerPoint</vt:lpstr>
      <vt:lpstr>Culot globulaire</vt:lpstr>
      <vt:lpstr>LES RISQUES ASSOCIÉS AUX TRANSFUSIONS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PHÉNOMÈNES D’IMMUNOMODULATION</vt:lpstr>
      <vt:lpstr>TRALI: Le syndrome respiratoire aigu post-transfusionnel</vt:lpstr>
      <vt:lpstr>Présentation PowerPoint</vt:lpstr>
      <vt:lpstr>Présentation PowerPoint</vt:lpstr>
      <vt:lpstr>trali</vt:lpstr>
      <vt:lpstr>trali</vt:lpstr>
      <vt:lpstr>Transfuser?</vt:lpstr>
      <vt:lpstr>Transfusions de plaquettes</vt:lpstr>
      <vt:lpstr>Transfusions de plaquettes</vt:lpstr>
      <vt:lpstr>Transfusions de plaquettes</vt:lpstr>
      <vt:lpstr>Présentation PowerPoint</vt:lpstr>
      <vt:lpstr>Transfusions de plaquettes</vt:lpstr>
      <vt:lpstr>Transfusions de plaquettes</vt:lpstr>
      <vt:lpstr>Plasma et produits plasmatiques</vt:lpstr>
      <vt:lpstr>Plasma</vt:lpstr>
      <vt:lpstr>Plasma</vt:lpstr>
      <vt:lpstr>SURNAGEANT DE CRYOPRÉCIPITÉ</vt:lpstr>
      <vt:lpstr>Présentation PowerPoint</vt:lpstr>
      <vt:lpstr>produits plasmatiques</vt:lpstr>
      <vt:lpstr>produits plasmatiques</vt:lpstr>
      <vt:lpstr>FAH CRYOPRÉCIPITÉ PD (CRYOPRÉCIPITÉ)</vt:lpstr>
      <vt:lpstr>FAH CRYOPRÉCIPITÉ PD (CRYOPRÉCIPITÉ)</vt:lpstr>
      <vt:lpstr>Présentation PowerPoint</vt:lpstr>
      <vt:lpstr>L’ALBUMINE</vt:lpstr>
      <vt:lpstr>L’ALBUMINE</vt:lpstr>
      <vt:lpstr>Présentation PowerPoint</vt:lpstr>
      <vt:lpstr>L’ALBUMINE</vt:lpstr>
      <vt:lpstr>Présentation PowerPoint</vt:lpstr>
      <vt:lpstr>L’ALBUMINE</vt:lpstr>
      <vt:lpstr>LES PRÉPARATIONS D’IMMUNOGLOBULINES INTRAVEINEUSES (IGIV)</vt:lpstr>
      <vt:lpstr>LES PRÉPARATIONS D’IMMUNOGLOBULINES INTRAVEINEUSES (IGIV): INDICATIONS</vt:lpstr>
      <vt:lpstr>IgIV</vt:lpstr>
      <vt:lpstr>LES CONCENTRÉS DE FACTEURS DE COAGULATION</vt:lpstr>
      <vt:lpstr>TRANSFUSIONS MASSIVES</vt:lpstr>
      <vt:lpstr>Présentation PowerPoint</vt:lpstr>
      <vt:lpstr>TRANSFUSIONS MASSIVES</vt:lpstr>
      <vt:lpstr>TRANSFUSIONS MASSIVES</vt:lpstr>
      <vt:lpstr>Transfusion massive </vt:lpstr>
      <vt:lpstr>Transfusion massive </vt:lpstr>
      <vt:lpstr>Transfusion massive </vt:lpstr>
      <vt:lpstr>Présentation PowerPoint</vt:lpstr>
      <vt:lpstr>Transfusion massive </vt:lpstr>
      <vt:lpstr>La triade léthale du polytrauma  </vt:lpstr>
      <vt:lpstr>Présentation PowerPoint</vt:lpstr>
      <vt:lpstr>Transfusion massive et complications </vt:lpstr>
      <vt:lpstr>Transfusion massive et complications </vt:lpstr>
      <vt:lpstr>Transfusion massive et complications </vt:lpstr>
      <vt:lpstr>Transfusion massive et complications </vt:lpstr>
      <vt:lpstr>Transfusion massive et complications </vt:lpstr>
      <vt:lpstr>Transfusion massive et complications </vt:lpstr>
      <vt:lpstr>CYKLOKAPRON </vt:lpstr>
      <vt:lpstr>CYKLOKAPRON </vt:lpstr>
      <vt:lpstr>CYKLOKAPRON </vt:lpstr>
      <vt:lpstr>CYKLOKAPRON </vt:lpstr>
      <vt:lpstr>La desmopressine </vt:lpstr>
      <vt:lpstr>La desmopressine </vt:lpstr>
      <vt:lpstr>La desmopressine </vt:lpstr>
      <vt:lpstr>Anticoagulation  et saignement</vt:lpstr>
      <vt:lpstr>Modes d’actions des anticoagulants</vt:lpstr>
      <vt:lpstr>AVK</vt:lpstr>
      <vt:lpstr>Héparines</vt:lpstr>
      <vt:lpstr>CAT devant un surdosage en AVK</vt:lpstr>
      <vt:lpstr>Présentation PowerPoint</vt:lpstr>
      <vt:lpstr>Octaplex</vt:lpstr>
      <vt:lpstr>OCTAPLEX®</vt:lpstr>
      <vt:lpstr>Présentation PowerPoint</vt:lpstr>
      <vt:lpstr>octaplex</vt:lpstr>
      <vt:lpstr>CAT devant un surdosage en AVK</vt:lpstr>
      <vt:lpstr>Pradax</vt:lpstr>
      <vt:lpstr>Pradax</vt:lpstr>
      <vt:lpstr>DABIGATRAN</vt:lpstr>
      <vt:lpstr>Présentation PowerPoint</vt:lpstr>
      <vt:lpstr>PRADAX/dabigatran </vt:lpstr>
      <vt:lpstr>pradax</vt:lpstr>
      <vt:lpstr>TROUBLES DE L’HÉMOSTASE</vt:lpstr>
      <vt:lpstr>TROUBLES DE L’HÉMOSTASE</vt:lpstr>
      <vt:lpstr>TROUBLES DE LA COAGULATION CONGÉNITAUX</vt:lpstr>
      <vt:lpstr>TROUBLES DE LA COAGULATION CONGÉNITAUX</vt:lpstr>
      <vt:lpstr>HÉMOPHILIE</vt:lpstr>
      <vt:lpstr>HÉMOPHILIE A</vt:lpstr>
      <vt:lpstr>Présentation PowerPoint</vt:lpstr>
      <vt:lpstr>Maladie de von Willebrand</vt:lpstr>
      <vt:lpstr>TROUBLES DE LA COAGULATION CONGÉNITAUX RARES</vt:lpstr>
      <vt:lpstr>Présentation PowerPoint</vt:lpstr>
      <vt:lpstr>Présentation PowerPoint</vt:lpstr>
      <vt:lpstr>Anomalies plaquettaires</vt:lpstr>
      <vt:lpstr>COAGULOPATHIES ACQUISES HÉPATIQUES</vt:lpstr>
      <vt:lpstr>COAGULOPATHIES ACQUISES HÉPATIQUES</vt:lpstr>
      <vt:lpstr>COAGULATION INTRAVASCULAIRE DISSÉMINÉE (CIVD)</vt:lpstr>
      <vt:lpstr>CIVD</vt:lpstr>
      <vt:lpstr>CIVD</vt:lpstr>
      <vt:lpstr>CIVD</vt:lpstr>
      <vt:lpstr>Cas cliniques</vt:lpstr>
      <vt:lpstr>Présentation PowerPoint</vt:lpstr>
      <vt:lpstr>CIRRHOSE ET COAGULOPATHIE</vt:lpstr>
      <vt:lpstr>CIRRHOSE ET COAGULOPATHIE</vt:lpstr>
      <vt:lpstr>CIRRHOSE ET COAGULOPATHIE</vt:lpstr>
      <vt:lpstr>CIRRHOSE ET COAGULOPATHIE</vt:lpstr>
      <vt:lpstr>Présentation PowerPoint</vt:lpstr>
      <vt:lpstr>JEUNE POLYTRAUMA</vt:lpstr>
      <vt:lpstr>JEUNE POLYTRAUMA</vt:lpstr>
      <vt:lpstr>JEUNE POLYTRAUMA</vt:lpstr>
      <vt:lpstr>JEUNE POLYTRAUMA</vt:lpstr>
      <vt:lpstr>Présentation PowerPoint</vt:lpstr>
      <vt:lpstr>JEUNE POLYTRAUMA</vt:lpstr>
      <vt:lpstr>JEUNE POLYTRAUMA</vt:lpstr>
      <vt:lpstr>Présentation PowerPoint</vt:lpstr>
    </vt:vector>
  </TitlesOfParts>
  <Company>CHUM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Urgences Hématologiques</dc:title>
  <dc:creator>u0132425</dc:creator>
  <cp:lastModifiedBy>thibaudd</cp:lastModifiedBy>
  <cp:revision>89</cp:revision>
  <dcterms:created xsi:type="dcterms:W3CDTF">2011-12-30T15:22:11Z</dcterms:created>
  <dcterms:modified xsi:type="dcterms:W3CDTF">2014-10-27T21:06:50Z</dcterms:modified>
</cp:coreProperties>
</file>