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2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16-12-01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llections.banq.qc.ca/ark:/52327/bs197195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latin typeface="Arial Narrow"/>
                <a:cs typeface="Arial Narrow"/>
              </a:rPr>
              <a:t>Enseignement soins en périnatalité</a:t>
            </a:r>
            <a:endParaRPr lang="fr-CA" dirty="0">
              <a:latin typeface="Arial Narrow"/>
              <a:cs typeface="Arial Narrow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</a:t>
            </a:r>
            <a:r>
              <a:rPr lang="fr-CA" dirty="0" err="1" smtClean="0"/>
              <a:t>omité</a:t>
            </a:r>
            <a:r>
              <a:rPr lang="fr-CA" dirty="0" smtClean="0"/>
              <a:t> de programme </a:t>
            </a:r>
          </a:p>
          <a:p>
            <a:r>
              <a:rPr lang="fr-CA" dirty="0" smtClean="0"/>
              <a:t>2 décembre 2016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396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R</a:t>
            </a:r>
            <a:r>
              <a:rPr lang="fr-CA" dirty="0" err="1">
                <a:latin typeface="Arial Narrow"/>
                <a:cs typeface="Arial Narrow"/>
              </a:rPr>
              <a:t>ésultats</a:t>
            </a:r>
            <a:r>
              <a:rPr lang="fr-CA" dirty="0">
                <a:latin typeface="Arial Narrow"/>
                <a:cs typeface="Arial Narrow"/>
              </a:rPr>
              <a:t> questionnaire soins en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S</a:t>
            </a:r>
            <a:r>
              <a:rPr lang="fr-CA" dirty="0" err="1" smtClean="0">
                <a:latin typeface="Arial Narrow"/>
                <a:cs typeface="Arial Narrow"/>
              </a:rPr>
              <a:t>entiment</a:t>
            </a:r>
            <a:r>
              <a:rPr lang="fr-CA" dirty="0" smtClean="0">
                <a:latin typeface="Arial Narrow"/>
                <a:cs typeface="Arial Narrow"/>
              </a:rPr>
              <a:t> de compétences à poser gestes techniques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lang="fr-CA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ffectuer</a:t>
            </a:r>
            <a:r>
              <a:rPr lang="fr-CA" dirty="0" smtClean="0">
                <a:solidFill>
                  <a:srgbClr val="FF0000"/>
                </a:solidFill>
                <a:latin typeface="Arial Narrow"/>
                <a:cs typeface="Arial Narrow"/>
              </a:rPr>
              <a:t> AVS vertex 21%!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Arial Narrow"/>
                <a:cs typeface="Arial Narrow"/>
              </a:rPr>
              <a:t>E</a:t>
            </a:r>
            <a:r>
              <a:rPr lang="fr-CA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ffectuer</a:t>
            </a:r>
            <a:r>
              <a:rPr lang="fr-CA" dirty="0" smtClean="0">
                <a:solidFill>
                  <a:srgbClr val="FF0000"/>
                </a:solidFill>
                <a:latin typeface="Arial Narrow"/>
                <a:cs typeface="Arial Narrow"/>
              </a:rPr>
              <a:t> massage bi-manuel, réparer </a:t>
            </a:r>
            <a:r>
              <a:rPr lang="fr-CA" dirty="0" err="1" smtClean="0">
                <a:solidFill>
                  <a:srgbClr val="FF0000"/>
                </a:solidFill>
                <a:latin typeface="Arial Narrow"/>
                <a:cs typeface="Arial Narrow"/>
              </a:rPr>
              <a:t>épisio</a:t>
            </a:r>
            <a:r>
              <a:rPr lang="fr-CA" dirty="0" smtClean="0">
                <a:solidFill>
                  <a:srgbClr val="FF0000"/>
                </a:solidFill>
                <a:latin typeface="Arial Narrow"/>
                <a:cs typeface="Arial Narrow"/>
              </a:rPr>
              <a:t> ou lacérations simple 1-2 degré 40%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M</a:t>
            </a:r>
            <a:r>
              <a:rPr lang="fr-CA" dirty="0" err="1" smtClean="0">
                <a:latin typeface="Arial Narrow"/>
                <a:cs typeface="Arial Narrow"/>
              </a:rPr>
              <a:t>ettre</a:t>
            </a:r>
            <a:r>
              <a:rPr lang="fr-CA" dirty="0" smtClean="0">
                <a:latin typeface="Arial Narrow"/>
                <a:cs typeface="Arial Narrow"/>
              </a:rPr>
              <a:t> en place électrode interne</a:t>
            </a:r>
          </a:p>
          <a:p>
            <a:pPr lvl="1"/>
            <a:r>
              <a:rPr lang="fr-CA" dirty="0" smtClean="0">
                <a:latin typeface="Arial Narrow"/>
                <a:cs typeface="Arial Narrow"/>
              </a:rPr>
              <a:t>Bloc honteux</a:t>
            </a:r>
            <a:endParaRPr lang="fr-CA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56233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R</a:t>
            </a:r>
            <a:r>
              <a:rPr lang="fr-CA" dirty="0" err="1">
                <a:latin typeface="Arial Narrow"/>
                <a:cs typeface="Arial Narrow"/>
              </a:rPr>
              <a:t>ésultats</a:t>
            </a:r>
            <a:r>
              <a:rPr lang="fr-CA" dirty="0">
                <a:latin typeface="Arial Narrow"/>
                <a:cs typeface="Arial Narrow"/>
              </a:rPr>
              <a:t> questionnaire soins en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Arial Narrow"/>
                <a:cs typeface="Arial Narrow"/>
              </a:rPr>
              <a:t>Connaissances des ressources communautaires</a:t>
            </a:r>
          </a:p>
          <a:p>
            <a:pPr lvl="1"/>
            <a:r>
              <a:rPr lang="fr-CA" dirty="0">
                <a:latin typeface="Arial Narrow"/>
                <a:cs typeface="Arial Narrow"/>
              </a:rPr>
              <a:t> </a:t>
            </a:r>
            <a:r>
              <a:rPr lang="fr-CA" dirty="0" smtClean="0">
                <a:latin typeface="Arial Narrow"/>
                <a:cs typeface="Arial Narrow"/>
              </a:rPr>
              <a:t>à optimiser</a:t>
            </a:r>
          </a:p>
          <a:p>
            <a:pPr marL="349250" lvl="1" indent="0">
              <a:buNone/>
            </a:pPr>
            <a:endParaRPr lang="fr-CA" dirty="0" smtClean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9368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S</a:t>
            </a:r>
            <a:r>
              <a:rPr lang="fr-CA" dirty="0" err="1" smtClean="0">
                <a:latin typeface="Arial Narrow"/>
                <a:cs typeface="Arial Narrow"/>
              </a:rPr>
              <a:t>uivi</a:t>
            </a:r>
            <a:r>
              <a:rPr lang="fr-CA" dirty="0" smtClean="0">
                <a:latin typeface="Arial Narrow"/>
                <a:cs typeface="Arial Narrow"/>
              </a:rPr>
              <a:t> réunion comite 17 novembre</a:t>
            </a:r>
            <a:endParaRPr lang="fr-CA" dirty="0">
              <a:latin typeface="Arial Narrow"/>
              <a:cs typeface="Arial Narrow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S</a:t>
            </a:r>
            <a:r>
              <a:rPr lang="fr-CA" dirty="0" err="1" smtClean="0">
                <a:latin typeface="Arial Narrow"/>
                <a:cs typeface="Arial Narrow"/>
              </a:rPr>
              <a:t>uivi</a:t>
            </a:r>
            <a:r>
              <a:rPr lang="fr-CA" dirty="0" smtClean="0">
                <a:latin typeface="Arial Narrow"/>
                <a:cs typeface="Arial Narrow"/>
              </a:rPr>
              <a:t> application nouvelle politique</a:t>
            </a:r>
          </a:p>
          <a:p>
            <a:r>
              <a:rPr lang="fr-FR" dirty="0" smtClean="0">
                <a:latin typeface="Arial Narrow"/>
                <a:cs typeface="Arial Narrow"/>
              </a:rPr>
              <a:t>E</a:t>
            </a:r>
            <a:r>
              <a:rPr lang="fr-CA" dirty="0" err="1" smtClean="0">
                <a:latin typeface="Arial Narrow"/>
                <a:cs typeface="Arial Narrow"/>
              </a:rPr>
              <a:t>xposition</a:t>
            </a:r>
            <a:r>
              <a:rPr lang="fr-CA" dirty="0" smtClean="0">
                <a:latin typeface="Arial Narrow"/>
                <a:cs typeface="Arial Narrow"/>
              </a:rPr>
              <a:t> clinique stage périnatalité;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B</a:t>
            </a:r>
            <a:r>
              <a:rPr lang="fr-CA" dirty="0" err="1" smtClean="0">
                <a:latin typeface="Arial Narrow"/>
                <a:cs typeface="Arial Narrow"/>
              </a:rPr>
              <a:t>ilan</a:t>
            </a:r>
            <a:r>
              <a:rPr lang="fr-CA" dirty="0">
                <a:latin typeface="Arial Narrow"/>
                <a:cs typeface="Arial Narrow"/>
              </a:rPr>
              <a:t> </a:t>
            </a:r>
            <a:r>
              <a:rPr lang="fr-CA" dirty="0" smtClean="0">
                <a:latin typeface="Arial Narrow"/>
                <a:cs typeface="Arial Narrow"/>
              </a:rPr>
              <a:t>de chaque UMF exposition; accueil-triage salle accouchement, tournée post-partum, allaitement, pouponnière enfant N, Unités SI néonatales, assistance opératoire, cliniques externes gynéco, GARE, </a:t>
            </a:r>
            <a:r>
              <a:rPr lang="fr-CA" dirty="0">
                <a:latin typeface="Arial Narrow"/>
                <a:cs typeface="Arial Narrow"/>
              </a:rPr>
              <a:t>é</a:t>
            </a:r>
            <a:r>
              <a:rPr lang="fr-CA" dirty="0" smtClean="0">
                <a:latin typeface="Arial Narrow"/>
                <a:cs typeface="Arial Narrow"/>
              </a:rPr>
              <a:t>cho </a:t>
            </a:r>
            <a:r>
              <a:rPr lang="fr-CA" dirty="0" smtClean="0">
                <a:latin typeface="Arial Narrow"/>
                <a:cs typeface="Arial Narrow"/>
              </a:rPr>
              <a:t>obstétrica</a:t>
            </a:r>
            <a:r>
              <a:rPr lang="fr-CA" dirty="0" smtClean="0">
                <a:latin typeface="Arial Narrow"/>
                <a:cs typeface="Arial Narrow"/>
              </a:rPr>
              <a:t>le</a:t>
            </a:r>
            <a:r>
              <a:rPr lang="fr-CA" dirty="0" smtClean="0">
                <a:latin typeface="Arial Narrow"/>
                <a:cs typeface="Arial Narrow"/>
              </a:rPr>
              <a:t>, </a:t>
            </a:r>
            <a:r>
              <a:rPr lang="fr-CA" dirty="0" smtClean="0">
                <a:latin typeface="Arial Narrow"/>
                <a:cs typeface="Arial Narrow"/>
              </a:rPr>
              <a:t>tournée étage obstétrique, autres 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B</a:t>
            </a:r>
            <a:r>
              <a:rPr lang="fr-CA" dirty="0" err="1" smtClean="0">
                <a:latin typeface="Arial Narrow"/>
                <a:cs typeface="Arial Narrow"/>
              </a:rPr>
              <a:t>ilan</a:t>
            </a:r>
            <a:r>
              <a:rPr lang="fr-CA" dirty="0" smtClean="0">
                <a:latin typeface="Arial Narrow"/>
                <a:cs typeface="Arial Narrow"/>
              </a:rPr>
              <a:t> # accouchements moyens par mois stage</a:t>
            </a:r>
          </a:p>
          <a:p>
            <a:pPr marL="349250" lvl="1" indent="0">
              <a:buNone/>
            </a:pPr>
            <a:endParaRPr lang="fr-CA" dirty="0" smtClean="0">
              <a:latin typeface="Arial Narrow"/>
              <a:cs typeface="Arial Narrow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162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E</a:t>
            </a:r>
            <a:r>
              <a:rPr lang="fr-CA" dirty="0" err="1" smtClean="0">
                <a:latin typeface="Arial Narrow"/>
                <a:cs typeface="Arial Narrow"/>
              </a:rPr>
              <a:t>xposition</a:t>
            </a:r>
            <a:r>
              <a:rPr lang="fr-CA" dirty="0" smtClean="0">
                <a:latin typeface="Arial Narrow"/>
                <a:cs typeface="Arial Narrow"/>
              </a:rPr>
              <a:t> clinique stage</a:t>
            </a:r>
            <a:endParaRPr lang="fr-CA" dirty="0">
              <a:latin typeface="Arial Narrow"/>
              <a:cs typeface="Arial Narrow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 Narrow"/>
                <a:cs typeface="Arial Narrow"/>
              </a:rPr>
              <a:t>R</a:t>
            </a:r>
            <a:r>
              <a:rPr lang="fr-CA" dirty="0" err="1" smtClean="0">
                <a:latin typeface="Arial Narrow"/>
                <a:cs typeface="Arial Narrow"/>
              </a:rPr>
              <a:t>ecommandations</a:t>
            </a:r>
            <a:r>
              <a:rPr lang="fr-CA" dirty="0" smtClean="0">
                <a:latin typeface="Arial Narrow"/>
                <a:cs typeface="Arial Narrow"/>
              </a:rPr>
              <a:t>;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E</a:t>
            </a:r>
            <a:r>
              <a:rPr lang="fr-CA" dirty="0" err="1" smtClean="0">
                <a:latin typeface="Arial Narrow"/>
                <a:cs typeface="Arial Narrow"/>
              </a:rPr>
              <a:t>xposition</a:t>
            </a:r>
            <a:r>
              <a:rPr lang="fr-CA" dirty="0" smtClean="0">
                <a:latin typeface="Arial Narrow"/>
                <a:cs typeface="Arial Narrow"/>
              </a:rPr>
              <a:t> triage </a:t>
            </a:r>
            <a:r>
              <a:rPr lang="fr-CA" dirty="0" smtClean="0">
                <a:latin typeface="Arial Narrow"/>
                <a:cs typeface="Arial Narrow"/>
              </a:rPr>
              <a:t>primordiale</a:t>
            </a:r>
            <a:endParaRPr lang="fr-CA" dirty="0" smtClean="0">
              <a:latin typeface="Arial Narrow"/>
              <a:cs typeface="Arial Narrow"/>
            </a:endParaRPr>
          </a:p>
          <a:p>
            <a:pPr lvl="1"/>
            <a:r>
              <a:rPr lang="fr-FR" dirty="0" err="1" smtClean="0">
                <a:latin typeface="Arial Narrow"/>
                <a:cs typeface="Arial Narrow"/>
              </a:rPr>
              <a:t>T</a:t>
            </a:r>
            <a:r>
              <a:rPr lang="fr-CA" dirty="0" err="1" smtClean="0">
                <a:latin typeface="Arial Narrow"/>
                <a:cs typeface="Arial Narrow"/>
              </a:rPr>
              <a:t>ournée</a:t>
            </a:r>
            <a:r>
              <a:rPr lang="fr-CA" dirty="0" smtClean="0">
                <a:latin typeface="Arial Narrow"/>
                <a:cs typeface="Arial Narrow"/>
              </a:rPr>
              <a:t> post-partum dernière priorité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A</a:t>
            </a:r>
            <a:r>
              <a:rPr lang="fr-CA" dirty="0" err="1" smtClean="0">
                <a:latin typeface="Arial Narrow"/>
                <a:cs typeface="Arial Narrow"/>
              </a:rPr>
              <a:t>llaitement</a:t>
            </a:r>
            <a:r>
              <a:rPr lang="fr-CA" dirty="0" smtClean="0">
                <a:latin typeface="Arial Narrow"/>
                <a:cs typeface="Arial Narrow"/>
              </a:rPr>
              <a:t>; exposition </a:t>
            </a:r>
            <a:r>
              <a:rPr lang="fr-CA" dirty="0" smtClean="0">
                <a:latin typeface="Arial Narrow"/>
                <a:cs typeface="Arial Narrow"/>
              </a:rPr>
              <a:t>importante, </a:t>
            </a:r>
            <a:r>
              <a:rPr lang="fr-CA" dirty="0">
                <a:latin typeface="Arial Narrow"/>
                <a:cs typeface="Arial Narrow"/>
              </a:rPr>
              <a:t>à</a:t>
            </a:r>
            <a:r>
              <a:rPr lang="fr-CA" dirty="0" smtClean="0">
                <a:latin typeface="Arial Narrow"/>
                <a:cs typeface="Arial Narrow"/>
              </a:rPr>
              <a:t> </a:t>
            </a:r>
            <a:r>
              <a:rPr lang="fr-CA" dirty="0" smtClean="0">
                <a:latin typeface="Arial Narrow"/>
                <a:cs typeface="Arial Narrow"/>
              </a:rPr>
              <a:t>développer ou </a:t>
            </a:r>
            <a:r>
              <a:rPr lang="fr-CA" dirty="0" smtClean="0">
                <a:latin typeface="Arial Narrow"/>
                <a:cs typeface="Arial Narrow"/>
              </a:rPr>
              <a:t>optimiser. Cours théorique à intégrer localement, ressources communautaires locales. Guide pratique en allaitement gratuit. </a:t>
            </a:r>
            <a:r>
              <a:rPr lang="en-US" dirty="0" smtClean="0">
                <a:latin typeface="Arial Narrow"/>
                <a:cs typeface="Arial Narrow"/>
                <a:hlinkClick r:id="rId2"/>
              </a:rPr>
              <a:t>http</a:t>
            </a:r>
            <a:r>
              <a:rPr lang="en-US" dirty="0">
                <a:latin typeface="Arial Narrow"/>
                <a:cs typeface="Arial Narrow"/>
                <a:hlinkClick r:id="rId2"/>
              </a:rPr>
              <a:t>://collections.banq.qc.ca/ark:/52327/</a:t>
            </a:r>
            <a:r>
              <a:rPr lang="en-US" dirty="0" smtClean="0">
                <a:latin typeface="Arial Narrow"/>
                <a:cs typeface="Arial Narrow"/>
                <a:hlinkClick r:id="rId2"/>
              </a:rPr>
              <a:t>bs1971954</a:t>
            </a:r>
            <a:r>
              <a:rPr lang="en-US" dirty="0" smtClean="0">
                <a:latin typeface="Arial Narrow"/>
                <a:cs typeface="Arial Narrow"/>
              </a:rPr>
              <a:t> Direction </a:t>
            </a:r>
            <a:r>
              <a:rPr lang="en-US" dirty="0" err="1" smtClean="0">
                <a:latin typeface="Arial Narrow"/>
                <a:cs typeface="Arial Narrow"/>
              </a:rPr>
              <a:t>régionale</a:t>
            </a:r>
            <a:r>
              <a:rPr lang="en-US" dirty="0" smtClean="0">
                <a:latin typeface="Arial Narrow"/>
                <a:cs typeface="Arial Narrow"/>
              </a:rPr>
              <a:t> de la santé </a:t>
            </a:r>
            <a:r>
              <a:rPr lang="en-US" dirty="0" err="1" smtClean="0">
                <a:latin typeface="Arial Narrow"/>
                <a:cs typeface="Arial Narrow"/>
              </a:rPr>
              <a:t>publique</a:t>
            </a:r>
            <a:r>
              <a:rPr lang="en-US" dirty="0" smtClean="0">
                <a:latin typeface="Arial Narrow"/>
                <a:cs typeface="Arial Narrow"/>
              </a:rPr>
              <a:t> de la </a:t>
            </a:r>
            <a:r>
              <a:rPr lang="en-US" dirty="0" err="1" smtClean="0">
                <a:latin typeface="Arial Narrow"/>
                <a:cs typeface="Arial Narrow"/>
              </a:rPr>
              <a:t>Capitale-Nationale</a:t>
            </a:r>
            <a:endParaRPr lang="fr-CA" dirty="0" smtClean="0">
              <a:latin typeface="Arial Narrow"/>
              <a:cs typeface="Arial Narrow"/>
            </a:endParaRPr>
          </a:p>
          <a:p>
            <a:pPr lvl="1"/>
            <a:r>
              <a:rPr lang="fr-CA" dirty="0" smtClean="0">
                <a:latin typeface="Arial Narrow"/>
                <a:cs typeface="Arial Narrow"/>
              </a:rPr>
              <a:t>GARE; peu pertinent pour la majorité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P</a:t>
            </a:r>
            <a:r>
              <a:rPr lang="fr-CA" dirty="0" err="1" smtClean="0">
                <a:latin typeface="Arial Narrow"/>
                <a:cs typeface="Arial Narrow"/>
              </a:rPr>
              <a:t>ouponnière</a:t>
            </a:r>
            <a:r>
              <a:rPr lang="fr-CA" dirty="0" smtClean="0">
                <a:latin typeface="Arial Narrow"/>
                <a:cs typeface="Arial Narrow"/>
              </a:rPr>
              <a:t>; obligatoire 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5959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S</a:t>
            </a:r>
            <a:r>
              <a:rPr lang="fr-CA" dirty="0" err="1">
                <a:latin typeface="Arial Narrow"/>
                <a:cs typeface="Arial Narrow"/>
              </a:rPr>
              <a:t>uivi</a:t>
            </a:r>
            <a:r>
              <a:rPr lang="fr-CA" dirty="0">
                <a:latin typeface="Arial Narrow"/>
                <a:cs typeface="Arial Narrow"/>
              </a:rPr>
              <a:t> réunion comite 17 novembre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latin typeface="Arial Narrow"/>
                <a:cs typeface="Arial Narrow"/>
              </a:rPr>
              <a:t>H</a:t>
            </a:r>
            <a:r>
              <a:rPr lang="fr-CA" dirty="0" err="1" smtClean="0">
                <a:latin typeface="Arial Narrow"/>
                <a:cs typeface="Arial Narrow"/>
              </a:rPr>
              <a:t>oraire</a:t>
            </a:r>
            <a:r>
              <a:rPr lang="fr-CA" dirty="0" smtClean="0">
                <a:latin typeface="Arial Narrow"/>
                <a:cs typeface="Arial Narrow"/>
              </a:rPr>
              <a:t> du stage; discussion nombre quarts </a:t>
            </a:r>
            <a:r>
              <a:rPr lang="fr-CA" dirty="0" smtClean="0">
                <a:latin typeface="Arial Narrow"/>
                <a:cs typeface="Arial Narrow"/>
              </a:rPr>
              <a:t>, 18 modèles!</a:t>
            </a:r>
          </a:p>
          <a:p>
            <a:pPr lvl="1"/>
            <a:r>
              <a:rPr lang="fr-CA" dirty="0" smtClean="0">
                <a:latin typeface="Arial Narrow"/>
                <a:cs typeface="Arial Narrow"/>
              </a:rPr>
              <a:t> nuits 12hrs</a:t>
            </a:r>
          </a:p>
          <a:p>
            <a:pPr lvl="1"/>
            <a:r>
              <a:rPr lang="fr-CA" dirty="0">
                <a:latin typeface="Arial Narrow"/>
                <a:cs typeface="Arial Narrow"/>
              </a:rPr>
              <a:t>4</a:t>
            </a:r>
            <a:r>
              <a:rPr lang="fr-CA" dirty="0" smtClean="0">
                <a:latin typeface="Arial Narrow"/>
                <a:cs typeface="Arial Narrow"/>
              </a:rPr>
              <a:t>-7 quarts jour 12hrs</a:t>
            </a:r>
            <a:endParaRPr lang="fr-CA" dirty="0">
              <a:latin typeface="Arial Narrow"/>
              <a:cs typeface="Arial Narrow"/>
            </a:endParaRPr>
          </a:p>
          <a:p>
            <a:pPr lvl="1"/>
            <a:r>
              <a:rPr lang="fr-CA" dirty="0" smtClean="0">
                <a:latin typeface="Arial Narrow"/>
                <a:cs typeface="Arial Narrow"/>
              </a:rPr>
              <a:t>5-8 quarts jour 10hrs</a:t>
            </a:r>
          </a:p>
          <a:p>
            <a:pPr lvl="1"/>
            <a:r>
              <a:rPr lang="is-IS" dirty="0" smtClean="0">
                <a:latin typeface="Arial Narrow"/>
                <a:cs typeface="Arial Narrow"/>
              </a:rPr>
              <a:t>…..a 10 quarts de 12 hres....lundi 8h00 au vendredi 18h00.</a:t>
            </a:r>
            <a:endParaRPr lang="fr-CA" dirty="0" smtClean="0">
              <a:latin typeface="Arial Narrow"/>
              <a:cs typeface="Arial Narrow"/>
            </a:endParaRPr>
          </a:p>
          <a:p>
            <a:pPr lvl="1"/>
            <a:endParaRPr lang="fr-CA" dirty="0">
              <a:latin typeface="Arial Narrow"/>
              <a:cs typeface="Arial Narrow"/>
            </a:endParaRP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N</a:t>
            </a:r>
            <a:r>
              <a:rPr lang="fr-CA" dirty="0" smtClean="0">
                <a:latin typeface="Arial Narrow"/>
                <a:cs typeface="Arial Narrow"/>
              </a:rPr>
              <a:t>ombre minimum?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V</a:t>
            </a:r>
            <a:r>
              <a:rPr lang="fr-CA" dirty="0" err="1" smtClean="0">
                <a:latin typeface="Arial Narrow"/>
                <a:cs typeface="Arial Narrow"/>
              </a:rPr>
              <a:t>ariable</a:t>
            </a:r>
            <a:r>
              <a:rPr lang="fr-CA" dirty="0" smtClean="0">
                <a:latin typeface="Arial Narrow"/>
                <a:cs typeface="Arial Narrow"/>
              </a:rPr>
              <a:t> selon les caractéristiques du milieu; nombre accouchements par année,</a:t>
            </a:r>
            <a:r>
              <a:rPr lang="is-IS" dirty="0" smtClean="0">
                <a:latin typeface="Arial Narrow"/>
                <a:cs typeface="Arial Narrow"/>
              </a:rPr>
              <a:t>…</a:t>
            </a:r>
            <a:endParaRPr lang="fr-CA" dirty="0" smtClean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0563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S</a:t>
            </a:r>
            <a:r>
              <a:rPr lang="fr-CA" dirty="0" err="1">
                <a:latin typeface="Arial Narrow"/>
                <a:cs typeface="Arial Narrow"/>
              </a:rPr>
              <a:t>uivi</a:t>
            </a:r>
            <a:r>
              <a:rPr lang="fr-CA" dirty="0">
                <a:latin typeface="Arial Narrow"/>
                <a:cs typeface="Arial Narrow"/>
              </a:rPr>
              <a:t> réunion comite 17 novembre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>
                <a:latin typeface="Arial Narrow"/>
                <a:cs typeface="Arial Narrow"/>
              </a:rPr>
              <a:t>R</a:t>
            </a:r>
            <a:r>
              <a:rPr lang="fr-CA" dirty="0" err="1">
                <a:latin typeface="Arial Narrow"/>
                <a:cs typeface="Arial Narrow"/>
              </a:rPr>
              <a:t>é</a:t>
            </a:r>
            <a:r>
              <a:rPr lang="fr-CA" dirty="0" err="1" smtClean="0">
                <a:latin typeface="Arial Narrow"/>
                <a:cs typeface="Arial Narrow"/>
              </a:rPr>
              <a:t>sultats</a:t>
            </a:r>
            <a:r>
              <a:rPr lang="fr-CA" dirty="0" smtClean="0">
                <a:latin typeface="Arial Narrow"/>
                <a:cs typeface="Arial Narrow"/>
              </a:rPr>
              <a:t> questionnaires en périnatalité ; point reporté  prochaine réunion</a:t>
            </a:r>
          </a:p>
          <a:p>
            <a:r>
              <a:rPr lang="fr-CA" dirty="0" smtClean="0">
                <a:latin typeface="Arial Narrow"/>
                <a:cs typeface="Arial Narrow"/>
              </a:rPr>
              <a:t>Sujets prioritaires CMFC et actes techniques en périnatalité ; point reporté </a:t>
            </a:r>
          </a:p>
          <a:p>
            <a:r>
              <a:rPr lang="fr-FR" dirty="0" smtClean="0">
                <a:latin typeface="Arial Narrow"/>
                <a:cs typeface="Arial Narrow"/>
              </a:rPr>
              <a:t>Performance questions périnatalité</a:t>
            </a:r>
            <a:r>
              <a:rPr lang="fr-CA" dirty="0" smtClean="0">
                <a:latin typeface="Arial Narrow"/>
                <a:cs typeface="Arial Narrow"/>
              </a:rPr>
              <a:t> examen CMFC ; reporté. Peu performant infertilité</a:t>
            </a:r>
          </a:p>
          <a:p>
            <a:r>
              <a:rPr lang="fr-CA" dirty="0" smtClean="0">
                <a:latin typeface="Arial Narrow"/>
                <a:cs typeface="Arial Narrow"/>
              </a:rPr>
              <a:t>Révision des </a:t>
            </a:r>
            <a:r>
              <a:rPr lang="fr-CA" dirty="0" err="1" smtClean="0">
                <a:latin typeface="Arial Narrow"/>
                <a:cs typeface="Arial Narrow"/>
              </a:rPr>
              <a:t>APDs</a:t>
            </a:r>
            <a:r>
              <a:rPr lang="fr-CA" dirty="0" smtClean="0">
                <a:latin typeface="Arial Narrow"/>
                <a:cs typeface="Arial Narrow"/>
              </a:rPr>
              <a:t> stage périnatalité, stage option ; point reporté</a:t>
            </a:r>
          </a:p>
        </p:txBody>
      </p:sp>
    </p:spTree>
    <p:extLst>
      <p:ext uri="{BB962C8B-B14F-4D97-AF65-F5344CB8AC3E}">
        <p14:creationId xmlns:p14="http://schemas.microsoft.com/office/powerpoint/2010/main" val="165225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S</a:t>
            </a:r>
            <a:r>
              <a:rPr lang="fr-CA" dirty="0" err="1">
                <a:latin typeface="Arial Narrow"/>
                <a:cs typeface="Arial Narrow"/>
              </a:rPr>
              <a:t>uivi</a:t>
            </a:r>
            <a:r>
              <a:rPr lang="fr-CA" dirty="0">
                <a:latin typeface="Arial Narrow"/>
                <a:cs typeface="Arial Narrow"/>
              </a:rPr>
              <a:t> réunion comite 17 novembre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latin typeface="Arial Narrow"/>
                <a:cs typeface="Arial Narrow"/>
              </a:rPr>
              <a:t>Formation de suivi obstétrical et dépistage génétique;</a:t>
            </a:r>
          </a:p>
          <a:p>
            <a:pPr lvl="1"/>
            <a:r>
              <a:rPr lang="fr-FR" dirty="0">
                <a:latin typeface="Arial Narrow"/>
                <a:cs typeface="Arial Narrow"/>
              </a:rPr>
              <a:t>C</a:t>
            </a:r>
            <a:r>
              <a:rPr lang="fr-CA" dirty="0" err="1">
                <a:latin typeface="Arial Narrow"/>
                <a:cs typeface="Arial Narrow"/>
              </a:rPr>
              <a:t>ontenu</a:t>
            </a:r>
            <a:r>
              <a:rPr lang="fr-CA" dirty="0">
                <a:latin typeface="Arial Narrow"/>
                <a:cs typeface="Arial Narrow"/>
              </a:rPr>
              <a:t> </a:t>
            </a:r>
            <a:r>
              <a:rPr lang="fr-CA" dirty="0" smtClean="0">
                <a:latin typeface="Arial Narrow"/>
                <a:cs typeface="Arial Narrow"/>
              </a:rPr>
              <a:t>formation journée académique repris </a:t>
            </a:r>
            <a:r>
              <a:rPr lang="fr-CA" dirty="0">
                <a:latin typeface="Arial Narrow"/>
                <a:cs typeface="Arial Narrow"/>
              </a:rPr>
              <a:t>dans la majorité des milieux. Serait plus adapté de la faire </a:t>
            </a:r>
            <a:r>
              <a:rPr lang="fr-CA" dirty="0" smtClean="0">
                <a:latin typeface="Arial Narrow"/>
                <a:cs typeface="Arial Narrow"/>
              </a:rPr>
              <a:t>localement</a:t>
            </a:r>
          </a:p>
          <a:p>
            <a:r>
              <a:rPr lang="fr-FR" dirty="0" smtClean="0">
                <a:latin typeface="Arial Narrow"/>
                <a:cs typeface="Arial Narrow"/>
              </a:rPr>
              <a:t>S</a:t>
            </a:r>
            <a:r>
              <a:rPr lang="fr-CA" dirty="0" err="1" smtClean="0">
                <a:latin typeface="Arial Narrow"/>
                <a:cs typeface="Arial Narrow"/>
              </a:rPr>
              <a:t>uivi</a:t>
            </a:r>
            <a:r>
              <a:rPr lang="fr-CA" dirty="0" smtClean="0">
                <a:latin typeface="Arial Narrow"/>
                <a:cs typeface="Arial Narrow"/>
              </a:rPr>
              <a:t> GESTA PRN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Recrutement instructeur fragile</a:t>
            </a:r>
          </a:p>
          <a:p>
            <a:r>
              <a:rPr lang="fr-FR" dirty="0" smtClean="0">
                <a:latin typeface="Arial Narrow"/>
                <a:cs typeface="Arial Narrow"/>
              </a:rPr>
              <a:t>Prochaine réunion avril</a:t>
            </a:r>
          </a:p>
          <a:p>
            <a:pPr lvl="1"/>
            <a:endParaRPr lang="fr-CA" dirty="0" smtClean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9257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R</a:t>
            </a:r>
            <a:r>
              <a:rPr lang="fr-CA" dirty="0" err="1" smtClean="0">
                <a:latin typeface="Arial Narrow"/>
                <a:cs typeface="Arial Narrow"/>
              </a:rPr>
              <a:t>ésultats</a:t>
            </a:r>
            <a:r>
              <a:rPr lang="fr-CA" dirty="0" smtClean="0">
                <a:latin typeface="Arial Narrow"/>
                <a:cs typeface="Arial Narrow"/>
              </a:rPr>
              <a:t> questionnaire soins en périnatalité</a:t>
            </a:r>
            <a:endParaRPr lang="fr-CA" dirty="0">
              <a:latin typeface="Arial Narrow"/>
              <a:cs typeface="Arial Narrow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N</a:t>
            </a:r>
            <a:r>
              <a:rPr lang="fr-CA" dirty="0" err="1" smtClean="0">
                <a:latin typeface="Arial Narrow"/>
                <a:cs typeface="Arial Narrow"/>
              </a:rPr>
              <a:t>ouveau</a:t>
            </a:r>
            <a:r>
              <a:rPr lang="fr-CA" dirty="0" smtClean="0">
                <a:latin typeface="Arial Narrow"/>
                <a:cs typeface="Arial Narrow"/>
              </a:rPr>
              <a:t> questionnaire juin 2016</a:t>
            </a:r>
          </a:p>
          <a:p>
            <a:r>
              <a:rPr lang="fr-CA" dirty="0" smtClean="0">
                <a:latin typeface="Arial Narrow"/>
                <a:cs typeface="Arial Narrow"/>
              </a:rPr>
              <a:t>1. Exposition</a:t>
            </a:r>
          </a:p>
          <a:p>
            <a:pPr lvl="1"/>
            <a:r>
              <a:rPr lang="fr-CA" dirty="0" smtClean="0">
                <a:latin typeface="Arial Narrow"/>
                <a:cs typeface="Arial Narrow"/>
              </a:rPr>
              <a:t>Exposition suivi UMF 6 </a:t>
            </a:r>
            <a:r>
              <a:rPr lang="fr-CA" dirty="0" err="1" smtClean="0">
                <a:latin typeface="Arial Narrow"/>
                <a:cs typeface="Arial Narrow"/>
              </a:rPr>
              <a:t>ptes</a:t>
            </a:r>
            <a:r>
              <a:rPr lang="fr-CA" dirty="0" smtClean="0">
                <a:latin typeface="Arial Narrow"/>
                <a:cs typeface="Arial Narrow"/>
              </a:rPr>
              <a:t> et plus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N</a:t>
            </a:r>
            <a:r>
              <a:rPr lang="fr-CA" dirty="0" smtClean="0">
                <a:latin typeface="Arial Narrow"/>
                <a:cs typeface="Arial Narrow"/>
              </a:rPr>
              <a:t>ombre accouchements; 50% au-dessus de 25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E</a:t>
            </a:r>
            <a:r>
              <a:rPr lang="fr-CA" dirty="0" err="1" smtClean="0">
                <a:latin typeface="Arial Narrow"/>
                <a:cs typeface="Arial Narrow"/>
              </a:rPr>
              <a:t>xposition</a:t>
            </a:r>
            <a:r>
              <a:rPr lang="fr-CA" dirty="0" smtClean="0">
                <a:latin typeface="Arial Narrow"/>
                <a:cs typeface="Arial Narrow"/>
              </a:rPr>
              <a:t> clinique allaitement faible 31%</a:t>
            </a:r>
          </a:p>
          <a:p>
            <a:endParaRPr lang="fr-CA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02220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R</a:t>
            </a:r>
            <a:r>
              <a:rPr lang="fr-CA" dirty="0" err="1">
                <a:latin typeface="Arial Narrow"/>
                <a:cs typeface="Arial Narrow"/>
              </a:rPr>
              <a:t>ésultats</a:t>
            </a:r>
            <a:r>
              <a:rPr lang="fr-CA" dirty="0">
                <a:latin typeface="Arial Narrow"/>
                <a:cs typeface="Arial Narrow"/>
              </a:rPr>
              <a:t> questionnaire soins en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>
                <a:latin typeface="Arial Narrow"/>
                <a:cs typeface="Arial Narrow"/>
              </a:rPr>
              <a:t>S</a:t>
            </a:r>
            <a:r>
              <a:rPr lang="fr-CA" dirty="0" err="1">
                <a:latin typeface="Arial Narrow"/>
                <a:cs typeface="Arial Narrow"/>
              </a:rPr>
              <a:t>entiment</a:t>
            </a:r>
            <a:r>
              <a:rPr lang="fr-CA" dirty="0">
                <a:latin typeface="Arial Narrow"/>
                <a:cs typeface="Arial Narrow"/>
              </a:rPr>
              <a:t> compétence;</a:t>
            </a:r>
          </a:p>
          <a:p>
            <a:pPr lvl="1"/>
            <a:r>
              <a:rPr lang="fr-FR" dirty="0">
                <a:latin typeface="Arial Narrow"/>
                <a:cs typeface="Arial Narrow"/>
              </a:rPr>
              <a:t>P</a:t>
            </a:r>
            <a:r>
              <a:rPr lang="fr-CA" dirty="0" err="1">
                <a:latin typeface="Arial Narrow"/>
                <a:cs typeface="Arial Narrow"/>
              </a:rPr>
              <a:t>rise</a:t>
            </a:r>
            <a:r>
              <a:rPr lang="fr-CA" dirty="0">
                <a:latin typeface="Arial Narrow"/>
                <a:cs typeface="Arial Narrow"/>
              </a:rPr>
              <a:t> en charge et suivi </a:t>
            </a:r>
            <a:r>
              <a:rPr lang="fr-CA" dirty="0" err="1">
                <a:latin typeface="Arial Narrow"/>
                <a:cs typeface="Arial Narrow"/>
              </a:rPr>
              <a:t>ptes</a:t>
            </a:r>
            <a:r>
              <a:rPr lang="fr-CA" dirty="0">
                <a:latin typeface="Arial Narrow"/>
                <a:cs typeface="Arial Narrow"/>
              </a:rPr>
              <a:t> période </a:t>
            </a:r>
            <a:r>
              <a:rPr lang="fr-CA" dirty="0" err="1">
                <a:latin typeface="Arial Narrow"/>
                <a:cs typeface="Arial Narrow"/>
              </a:rPr>
              <a:t>pré-conception</a:t>
            </a:r>
            <a:r>
              <a:rPr lang="fr-CA" dirty="0">
                <a:latin typeface="Arial Narrow"/>
                <a:cs typeface="Arial Narrow"/>
              </a:rPr>
              <a:t>; </a:t>
            </a:r>
            <a:r>
              <a:rPr lang="fr-CA" dirty="0" smtClean="0">
                <a:latin typeface="Arial Narrow"/>
                <a:cs typeface="Arial Narrow"/>
              </a:rPr>
              <a:t>très bon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P</a:t>
            </a:r>
            <a:r>
              <a:rPr lang="fr-CA" dirty="0" err="1" smtClean="0">
                <a:latin typeface="Arial Narrow"/>
                <a:cs typeface="Arial Narrow"/>
              </a:rPr>
              <a:t>rise</a:t>
            </a:r>
            <a:r>
              <a:rPr lang="fr-CA" dirty="0" smtClean="0">
                <a:latin typeface="Arial Narrow"/>
                <a:cs typeface="Arial Narrow"/>
              </a:rPr>
              <a:t> en charge et suivi des </a:t>
            </a:r>
            <a:r>
              <a:rPr lang="fr-CA" dirty="0" err="1" smtClean="0">
                <a:latin typeface="Arial Narrow"/>
                <a:cs typeface="Arial Narrow"/>
              </a:rPr>
              <a:t>ptes</a:t>
            </a:r>
            <a:r>
              <a:rPr lang="fr-CA" dirty="0" smtClean="0">
                <a:latin typeface="Arial Narrow"/>
                <a:cs typeface="Arial Narrow"/>
              </a:rPr>
              <a:t> durant grossesse;</a:t>
            </a:r>
          </a:p>
          <a:p>
            <a:pPr lvl="2"/>
            <a:r>
              <a:rPr lang="fr-FR" dirty="0" smtClean="0">
                <a:latin typeface="Arial Narrow"/>
                <a:cs typeface="Arial Narrow"/>
              </a:rPr>
              <a:t>G</a:t>
            </a:r>
            <a:r>
              <a:rPr lang="fr-CA" dirty="0" err="1" smtClean="0">
                <a:latin typeface="Arial Narrow"/>
                <a:cs typeface="Arial Narrow"/>
              </a:rPr>
              <a:t>estion</a:t>
            </a:r>
            <a:r>
              <a:rPr lang="fr-CA" dirty="0" smtClean="0">
                <a:latin typeface="Arial Narrow"/>
                <a:cs typeface="Arial Narrow"/>
              </a:rPr>
              <a:t> RX</a:t>
            </a:r>
          </a:p>
          <a:p>
            <a:pPr lvl="2"/>
            <a:r>
              <a:rPr lang="fr-FR" dirty="0" smtClean="0">
                <a:latin typeface="Arial Narrow"/>
                <a:cs typeface="Arial Narrow"/>
              </a:rPr>
              <a:t>G</a:t>
            </a:r>
            <a:r>
              <a:rPr lang="fr-CA" dirty="0" err="1" smtClean="0">
                <a:latin typeface="Arial Narrow"/>
                <a:cs typeface="Arial Narrow"/>
              </a:rPr>
              <a:t>estion</a:t>
            </a:r>
            <a:r>
              <a:rPr lang="fr-CA" dirty="0" smtClean="0">
                <a:latin typeface="Arial Narrow"/>
                <a:cs typeface="Arial Narrow"/>
              </a:rPr>
              <a:t> prurit et </a:t>
            </a:r>
            <a:r>
              <a:rPr lang="fr-CA" dirty="0">
                <a:latin typeface="Arial Narrow"/>
                <a:cs typeface="Arial Narrow"/>
              </a:rPr>
              <a:t>é</a:t>
            </a:r>
            <a:r>
              <a:rPr lang="fr-CA" dirty="0" smtClean="0">
                <a:latin typeface="Arial Narrow"/>
                <a:cs typeface="Arial Narrow"/>
              </a:rPr>
              <a:t>ruptions cutanés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P</a:t>
            </a:r>
            <a:r>
              <a:rPr lang="fr-CA" dirty="0" err="1" smtClean="0">
                <a:latin typeface="Arial Narrow"/>
                <a:cs typeface="Arial Narrow"/>
              </a:rPr>
              <a:t>rise</a:t>
            </a:r>
            <a:r>
              <a:rPr lang="fr-CA" dirty="0" smtClean="0">
                <a:latin typeface="Arial Narrow"/>
                <a:cs typeface="Arial Narrow"/>
              </a:rPr>
              <a:t> en charge et suivi des </a:t>
            </a:r>
            <a:r>
              <a:rPr lang="fr-CA" dirty="0" err="1" smtClean="0">
                <a:latin typeface="Arial Narrow"/>
                <a:cs typeface="Arial Narrow"/>
              </a:rPr>
              <a:t>ptes</a:t>
            </a:r>
            <a:r>
              <a:rPr lang="fr-CA" dirty="0" smtClean="0">
                <a:latin typeface="Arial Narrow"/>
                <a:cs typeface="Arial Narrow"/>
              </a:rPr>
              <a:t> durant période </a:t>
            </a:r>
            <a:r>
              <a:rPr lang="fr-CA" dirty="0" err="1" smtClean="0">
                <a:latin typeface="Arial Narrow"/>
                <a:cs typeface="Arial Narrow"/>
              </a:rPr>
              <a:t>intrapartum</a:t>
            </a:r>
            <a:endParaRPr lang="fr-CA" dirty="0" smtClean="0">
              <a:latin typeface="Arial Narrow"/>
              <a:cs typeface="Arial Narrow"/>
            </a:endParaRPr>
          </a:p>
          <a:p>
            <a:pPr lvl="2"/>
            <a:r>
              <a:rPr lang="fr-FR" dirty="0" smtClean="0">
                <a:latin typeface="Arial Narrow"/>
                <a:cs typeface="Arial Narrow"/>
              </a:rPr>
              <a:t>R</a:t>
            </a:r>
            <a:r>
              <a:rPr lang="fr-CA" dirty="0" err="1" smtClean="0">
                <a:latin typeface="Arial Narrow"/>
                <a:cs typeface="Arial Narrow"/>
              </a:rPr>
              <a:t>emédiation</a:t>
            </a:r>
            <a:r>
              <a:rPr lang="fr-CA" dirty="0" smtClean="0">
                <a:latin typeface="Arial Narrow"/>
                <a:cs typeface="Arial Narrow"/>
              </a:rPr>
              <a:t> arr</a:t>
            </a:r>
            <a:r>
              <a:rPr lang="fr-CA" dirty="0" smtClean="0">
                <a:latin typeface="Arial Narrow"/>
                <a:cs typeface="Arial Narrow"/>
              </a:rPr>
              <a:t>êt progression, induction, reconnaissance et initiation man</a:t>
            </a:r>
            <a:r>
              <a:rPr lang="fr-FR" dirty="0" err="1" smtClean="0">
                <a:latin typeface="Arial Narrow"/>
                <a:cs typeface="Arial Narrow"/>
              </a:rPr>
              <a:t>œ</a:t>
            </a:r>
            <a:r>
              <a:rPr lang="fr-CA" dirty="0" err="1" smtClean="0">
                <a:latin typeface="Arial Narrow"/>
                <a:cs typeface="Arial Narrow"/>
              </a:rPr>
              <a:t>uvres</a:t>
            </a:r>
            <a:r>
              <a:rPr lang="fr-CA" dirty="0" smtClean="0">
                <a:latin typeface="Arial Narrow"/>
                <a:cs typeface="Arial Narrow"/>
              </a:rPr>
              <a:t> dystocie épaules</a:t>
            </a:r>
            <a:endParaRPr lang="fr-CA" dirty="0" smtClean="0">
              <a:latin typeface="Arial Narrow"/>
              <a:cs typeface="Arial Narrow"/>
            </a:endParaRPr>
          </a:p>
          <a:p>
            <a:pPr lvl="2"/>
            <a:endParaRPr lang="fr-CA" dirty="0">
              <a:latin typeface="Arial Narrow"/>
              <a:cs typeface="Arial Narrow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028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rial Narrow"/>
                <a:cs typeface="Arial Narrow"/>
              </a:rPr>
              <a:t>R</a:t>
            </a:r>
            <a:r>
              <a:rPr lang="fr-CA" dirty="0" err="1">
                <a:latin typeface="Arial Narrow"/>
                <a:cs typeface="Arial Narrow"/>
              </a:rPr>
              <a:t>ésultats</a:t>
            </a:r>
            <a:r>
              <a:rPr lang="fr-CA" dirty="0">
                <a:latin typeface="Arial Narrow"/>
                <a:cs typeface="Arial Narrow"/>
              </a:rPr>
              <a:t> questionnaire soins en périnatalité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 Narrow"/>
                <a:cs typeface="Arial Narrow"/>
              </a:rPr>
              <a:t>P</a:t>
            </a:r>
            <a:r>
              <a:rPr lang="fr-CA" dirty="0" err="1" smtClean="0">
                <a:latin typeface="Arial Narrow"/>
                <a:cs typeface="Arial Narrow"/>
              </a:rPr>
              <a:t>rise</a:t>
            </a:r>
            <a:r>
              <a:rPr lang="fr-CA" dirty="0" smtClean="0">
                <a:latin typeface="Arial Narrow"/>
                <a:cs typeface="Arial Narrow"/>
              </a:rPr>
              <a:t> en charge et suivi </a:t>
            </a:r>
            <a:r>
              <a:rPr lang="fr-CA" dirty="0" err="1" smtClean="0">
                <a:latin typeface="Arial Narrow"/>
                <a:cs typeface="Arial Narrow"/>
              </a:rPr>
              <a:t>ptes</a:t>
            </a:r>
            <a:r>
              <a:rPr lang="fr-CA" dirty="0" smtClean="0">
                <a:latin typeface="Arial Narrow"/>
                <a:cs typeface="Arial Narrow"/>
              </a:rPr>
              <a:t> durant période post </a:t>
            </a:r>
            <a:r>
              <a:rPr lang="fr-CA" dirty="0" err="1" smtClean="0">
                <a:latin typeface="Arial Narrow"/>
                <a:cs typeface="Arial Narrow"/>
              </a:rPr>
              <a:t>partum</a:t>
            </a:r>
            <a:endParaRPr lang="fr-CA" dirty="0" smtClean="0">
              <a:latin typeface="Arial Narrow"/>
              <a:cs typeface="Arial Narrow"/>
            </a:endParaRPr>
          </a:p>
          <a:p>
            <a:pPr lvl="1"/>
            <a:r>
              <a:rPr lang="fr-FR" dirty="0" err="1" smtClean="0">
                <a:latin typeface="Arial Narrow"/>
                <a:cs typeface="Arial Narrow"/>
              </a:rPr>
              <a:t>Reconnaî</a:t>
            </a:r>
            <a:r>
              <a:rPr lang="fr-CA" dirty="0" err="1" smtClean="0">
                <a:latin typeface="Arial Narrow"/>
                <a:cs typeface="Arial Narrow"/>
              </a:rPr>
              <a:t>tre</a:t>
            </a:r>
            <a:r>
              <a:rPr lang="fr-CA" dirty="0" smtClean="0">
                <a:latin typeface="Arial Narrow"/>
                <a:cs typeface="Arial Narrow"/>
              </a:rPr>
              <a:t> et soutenir mères qui présentent problèmes courants allaitement</a:t>
            </a:r>
          </a:p>
          <a:p>
            <a:r>
              <a:rPr lang="fr-CA" dirty="0" smtClean="0">
                <a:latin typeface="Arial Narrow"/>
                <a:cs typeface="Arial Narrow"/>
              </a:rPr>
              <a:t>Prise en charge et suivi problèmes </a:t>
            </a:r>
            <a:r>
              <a:rPr lang="fr-CA" dirty="0" err="1" smtClean="0">
                <a:latin typeface="Arial Narrow"/>
                <a:cs typeface="Arial Narrow"/>
              </a:rPr>
              <a:t>néatologie</a:t>
            </a:r>
            <a:endParaRPr lang="fr-CA" dirty="0" smtClean="0">
              <a:latin typeface="Arial Narrow"/>
              <a:cs typeface="Arial Narrow"/>
            </a:endParaRP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R</a:t>
            </a:r>
            <a:r>
              <a:rPr lang="fr-CA" dirty="0" err="1" smtClean="0">
                <a:latin typeface="Arial Narrow"/>
                <a:cs typeface="Arial Narrow"/>
              </a:rPr>
              <a:t>econna</a:t>
            </a:r>
            <a:r>
              <a:rPr lang="fr-CA" dirty="0" err="1" smtClean="0">
                <a:latin typeface="Arial Narrow"/>
                <a:cs typeface="Arial Narrow"/>
              </a:rPr>
              <a:t>î</a:t>
            </a:r>
            <a:r>
              <a:rPr lang="fr-CA" dirty="0" err="1" smtClean="0">
                <a:latin typeface="Arial Narrow"/>
                <a:cs typeface="Arial Narrow"/>
              </a:rPr>
              <a:t>tre</a:t>
            </a:r>
            <a:r>
              <a:rPr lang="fr-CA" dirty="0" smtClean="0">
                <a:latin typeface="Arial Narrow"/>
                <a:cs typeface="Arial Narrow"/>
              </a:rPr>
              <a:t> et gérer dysplasies hanche</a:t>
            </a:r>
          </a:p>
          <a:p>
            <a:pPr lvl="1"/>
            <a:r>
              <a:rPr lang="fr-FR" dirty="0" smtClean="0">
                <a:latin typeface="Arial Narrow"/>
                <a:cs typeface="Arial Narrow"/>
              </a:rPr>
              <a:t>P</a:t>
            </a:r>
            <a:r>
              <a:rPr lang="fr-CA" dirty="0" err="1" smtClean="0">
                <a:latin typeface="Arial Narrow"/>
                <a:cs typeface="Arial Narrow"/>
              </a:rPr>
              <a:t>articiper</a:t>
            </a:r>
            <a:r>
              <a:rPr lang="fr-CA" dirty="0" smtClean="0">
                <a:latin typeface="Arial Narrow"/>
                <a:cs typeface="Arial Narrow"/>
              </a:rPr>
              <a:t> réanimation nouveau-né</a:t>
            </a:r>
          </a:p>
          <a:p>
            <a:endParaRPr lang="fr-CA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25930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110</TotalTime>
  <Words>491</Words>
  <Application>Microsoft Macintosh PowerPoint</Application>
  <PresentationFormat>Présentation à l'écran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Infusion</vt:lpstr>
      <vt:lpstr>Enseignement soins en périnatalité</vt:lpstr>
      <vt:lpstr>Suivi réunion comite 17 novembre</vt:lpstr>
      <vt:lpstr>Exposition clinique stage</vt:lpstr>
      <vt:lpstr>Suivi réunion comite 17 novembre</vt:lpstr>
      <vt:lpstr>Suivi réunion comite 17 novembre</vt:lpstr>
      <vt:lpstr>Suivi réunion comite 17 novembre</vt:lpstr>
      <vt:lpstr>Résultats questionnaire soins en périnatalité</vt:lpstr>
      <vt:lpstr>Résultats questionnaire soins en périnatalité</vt:lpstr>
      <vt:lpstr>Résultats questionnaire soins en périnatalité</vt:lpstr>
      <vt:lpstr>Résultats questionnaire soins en périnatalité</vt:lpstr>
      <vt:lpstr>Résultats questionnaire soins en périnatalité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soins en périnatalité</dc:title>
  <dc:creator>Isabelle Gosselin</dc:creator>
  <cp:lastModifiedBy>Isabelle Gosselin</cp:lastModifiedBy>
  <cp:revision>6</cp:revision>
  <dcterms:created xsi:type="dcterms:W3CDTF">2016-11-28T13:28:43Z</dcterms:created>
  <dcterms:modified xsi:type="dcterms:W3CDTF">2016-12-01T20:35:27Z</dcterms:modified>
</cp:coreProperties>
</file>