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98" r:id="rId2"/>
    <p:sldId id="284" r:id="rId3"/>
    <p:sldId id="299" r:id="rId4"/>
    <p:sldId id="281" r:id="rId5"/>
    <p:sldId id="282" r:id="rId6"/>
    <p:sldId id="258" r:id="rId7"/>
    <p:sldId id="259" r:id="rId8"/>
    <p:sldId id="309" r:id="rId9"/>
    <p:sldId id="300" r:id="rId10"/>
    <p:sldId id="261" r:id="rId11"/>
    <p:sldId id="301" r:id="rId12"/>
    <p:sldId id="310" r:id="rId13"/>
    <p:sldId id="302" r:id="rId14"/>
    <p:sldId id="263" r:id="rId15"/>
    <p:sldId id="264" r:id="rId16"/>
    <p:sldId id="266" r:id="rId17"/>
    <p:sldId id="286" r:id="rId18"/>
    <p:sldId id="265" r:id="rId19"/>
    <p:sldId id="267" r:id="rId20"/>
    <p:sldId id="268" r:id="rId21"/>
    <p:sldId id="306" r:id="rId22"/>
    <p:sldId id="303" r:id="rId23"/>
    <p:sldId id="269" r:id="rId24"/>
    <p:sldId id="278" r:id="rId25"/>
    <p:sldId id="289" r:id="rId26"/>
    <p:sldId id="290" r:id="rId27"/>
    <p:sldId id="291" r:id="rId28"/>
    <p:sldId id="292" r:id="rId29"/>
    <p:sldId id="293" r:id="rId30"/>
    <p:sldId id="311" r:id="rId31"/>
    <p:sldId id="294" r:id="rId32"/>
    <p:sldId id="295" r:id="rId33"/>
    <p:sldId id="296" r:id="rId34"/>
    <p:sldId id="297" r:id="rId35"/>
    <p:sldId id="305" r:id="rId36"/>
    <p:sldId id="273" r:id="rId37"/>
    <p:sldId id="279"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156" autoAdjust="0"/>
  </p:normalViewPr>
  <p:slideViewPr>
    <p:cSldViewPr>
      <p:cViewPr varScale="1">
        <p:scale>
          <a:sx n="67" d="100"/>
          <a:sy n="67" d="100"/>
        </p:scale>
        <p:origin x="-157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B43329-2433-4869-9677-E153213EF9F0}"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fr-CA"/>
        </a:p>
      </dgm:t>
    </dgm:pt>
    <dgm:pt modelId="{DBCBB5D4-82E2-4E25-8B75-CD9614A37031}">
      <dgm:prSet phldrT="[Texte]" custT="1"/>
      <dgm:spPr/>
      <dgm:t>
        <a:bodyPr/>
        <a:lstStyle/>
        <a:p>
          <a:r>
            <a:rPr lang="en-CA" sz="3600" dirty="0" smtClean="0"/>
            <a:t> O</a:t>
          </a:r>
          <a:r>
            <a:rPr lang="en-CA" sz="2800" dirty="0" smtClean="0"/>
            <a:t>2</a:t>
          </a:r>
          <a:endParaRPr lang="fr-CA" sz="2800" dirty="0"/>
        </a:p>
      </dgm:t>
    </dgm:pt>
    <dgm:pt modelId="{38E3A5D8-70E5-43EE-ABE3-5ADC03A75E4C}" type="parTrans" cxnId="{2160D1D0-F662-4ED6-A732-88052D35A2DD}">
      <dgm:prSet/>
      <dgm:spPr/>
      <dgm:t>
        <a:bodyPr/>
        <a:lstStyle/>
        <a:p>
          <a:endParaRPr lang="fr-CA"/>
        </a:p>
      </dgm:t>
    </dgm:pt>
    <dgm:pt modelId="{3B23D45F-B6F4-4D1B-A005-217BD1F6D30C}" type="sibTrans" cxnId="{2160D1D0-F662-4ED6-A732-88052D35A2DD}">
      <dgm:prSet/>
      <dgm:spPr/>
      <dgm:t>
        <a:bodyPr/>
        <a:lstStyle/>
        <a:p>
          <a:endParaRPr lang="fr-CA"/>
        </a:p>
      </dgm:t>
    </dgm:pt>
    <dgm:pt modelId="{A63CADDA-D934-4980-AF27-D375421DB05E}">
      <dgm:prSet phldrT="[Texte]"/>
      <dgm:spPr/>
      <dgm:t>
        <a:bodyPr/>
        <a:lstStyle/>
        <a:p>
          <a:r>
            <a:rPr lang="en-CA" dirty="0" smtClean="0"/>
            <a:t>AGITÉ</a:t>
          </a:r>
          <a:endParaRPr lang="fr-CA" dirty="0"/>
        </a:p>
      </dgm:t>
    </dgm:pt>
    <dgm:pt modelId="{B7A0671E-352E-4C08-96A6-C88B520AC694}" type="parTrans" cxnId="{219238DC-BC02-4E47-B82A-EB7D8582B9D4}">
      <dgm:prSet/>
      <dgm:spPr/>
      <dgm:t>
        <a:bodyPr/>
        <a:lstStyle/>
        <a:p>
          <a:endParaRPr lang="fr-CA"/>
        </a:p>
      </dgm:t>
    </dgm:pt>
    <dgm:pt modelId="{A0B9B5D7-CC76-4EC9-A87C-06A902CBC5F9}" type="sibTrans" cxnId="{219238DC-BC02-4E47-B82A-EB7D8582B9D4}">
      <dgm:prSet/>
      <dgm:spPr/>
      <dgm:t>
        <a:bodyPr/>
        <a:lstStyle/>
        <a:p>
          <a:endParaRPr lang="fr-CA"/>
        </a:p>
      </dgm:t>
    </dgm:pt>
    <dgm:pt modelId="{26D01E3E-59DE-41E3-8E42-6556F793851A}">
      <dgm:prSet phldrT="[Texte]" custT="1"/>
      <dgm:spPr/>
      <dgm:t>
        <a:bodyPr/>
        <a:lstStyle/>
        <a:p>
          <a:r>
            <a:rPr lang="en-CA" sz="3600" dirty="0" smtClean="0"/>
            <a:t>   Co2</a:t>
          </a:r>
          <a:endParaRPr lang="fr-CA" sz="3600" dirty="0"/>
        </a:p>
      </dgm:t>
    </dgm:pt>
    <dgm:pt modelId="{D214EFC4-928C-4DD4-B7BB-0593B777DC33}" type="parTrans" cxnId="{D13AF6B1-76C1-48B9-9BD9-84BC1F5BED1E}">
      <dgm:prSet/>
      <dgm:spPr/>
      <dgm:t>
        <a:bodyPr/>
        <a:lstStyle/>
        <a:p>
          <a:endParaRPr lang="fr-CA"/>
        </a:p>
      </dgm:t>
    </dgm:pt>
    <dgm:pt modelId="{684F230C-9325-4DD6-8FE9-0267B959B068}" type="sibTrans" cxnId="{D13AF6B1-76C1-48B9-9BD9-84BC1F5BED1E}">
      <dgm:prSet/>
      <dgm:spPr/>
      <dgm:t>
        <a:bodyPr/>
        <a:lstStyle/>
        <a:p>
          <a:endParaRPr lang="fr-CA"/>
        </a:p>
      </dgm:t>
    </dgm:pt>
    <dgm:pt modelId="{CBD13750-A8D1-4FA4-BD4D-293B9CCFC37E}">
      <dgm:prSet phldrT="[Texte]"/>
      <dgm:spPr/>
      <dgm:t>
        <a:bodyPr/>
        <a:lstStyle/>
        <a:p>
          <a:r>
            <a:rPr lang="en-CA" dirty="0" smtClean="0"/>
            <a:t>Somnolent</a:t>
          </a:r>
          <a:endParaRPr lang="fr-CA" dirty="0"/>
        </a:p>
      </dgm:t>
    </dgm:pt>
    <dgm:pt modelId="{E5DEAFF0-4A89-4A1B-ACD4-710199DD168B}" type="parTrans" cxnId="{139B6964-27F7-4C84-9852-8D21CCB6E84A}">
      <dgm:prSet/>
      <dgm:spPr/>
      <dgm:t>
        <a:bodyPr/>
        <a:lstStyle/>
        <a:p>
          <a:endParaRPr lang="fr-CA"/>
        </a:p>
      </dgm:t>
    </dgm:pt>
    <dgm:pt modelId="{2F0DD2EF-E6F1-4DA4-841C-ABDD1AA87810}" type="sibTrans" cxnId="{139B6964-27F7-4C84-9852-8D21CCB6E84A}">
      <dgm:prSet/>
      <dgm:spPr/>
      <dgm:t>
        <a:bodyPr/>
        <a:lstStyle/>
        <a:p>
          <a:endParaRPr lang="fr-CA"/>
        </a:p>
      </dgm:t>
    </dgm:pt>
    <dgm:pt modelId="{EA5EBEEB-9D14-4ED0-8245-B837CB2066B7}" type="pres">
      <dgm:prSet presAssocID="{68B43329-2433-4869-9677-E153213EF9F0}" presName="list" presStyleCnt="0">
        <dgm:presLayoutVars>
          <dgm:dir/>
          <dgm:animLvl val="lvl"/>
        </dgm:presLayoutVars>
      </dgm:prSet>
      <dgm:spPr/>
      <dgm:t>
        <a:bodyPr/>
        <a:lstStyle/>
        <a:p>
          <a:endParaRPr lang="fr-CA"/>
        </a:p>
      </dgm:t>
    </dgm:pt>
    <dgm:pt modelId="{4C2F3323-4723-4A32-88D5-C7D0BAA1B691}" type="pres">
      <dgm:prSet presAssocID="{DBCBB5D4-82E2-4E25-8B75-CD9614A37031}" presName="posSpace" presStyleCnt="0"/>
      <dgm:spPr/>
    </dgm:pt>
    <dgm:pt modelId="{F548CF64-3147-4432-8B7A-CC61B491FBF6}" type="pres">
      <dgm:prSet presAssocID="{DBCBB5D4-82E2-4E25-8B75-CD9614A37031}" presName="vertFlow" presStyleCnt="0"/>
      <dgm:spPr/>
    </dgm:pt>
    <dgm:pt modelId="{A1598CC6-B72E-47CE-9B08-1CABE8F8AD8E}" type="pres">
      <dgm:prSet presAssocID="{DBCBB5D4-82E2-4E25-8B75-CD9614A37031}" presName="topSpace" presStyleCnt="0"/>
      <dgm:spPr/>
    </dgm:pt>
    <dgm:pt modelId="{AA0F630F-66C2-436F-A0B1-4651C4B5531E}" type="pres">
      <dgm:prSet presAssocID="{DBCBB5D4-82E2-4E25-8B75-CD9614A37031}" presName="firstComp" presStyleCnt="0"/>
      <dgm:spPr/>
    </dgm:pt>
    <dgm:pt modelId="{14C7CBD8-A99D-4AC8-87F0-A8AB77BEBCBC}" type="pres">
      <dgm:prSet presAssocID="{DBCBB5D4-82E2-4E25-8B75-CD9614A37031}" presName="firstChild" presStyleLbl="bgAccFollowNode1" presStyleIdx="0" presStyleCnt="2"/>
      <dgm:spPr/>
      <dgm:t>
        <a:bodyPr/>
        <a:lstStyle/>
        <a:p>
          <a:endParaRPr lang="fr-CA"/>
        </a:p>
      </dgm:t>
    </dgm:pt>
    <dgm:pt modelId="{83D70E73-5924-46FB-AAA6-EB7DBCC063E9}" type="pres">
      <dgm:prSet presAssocID="{DBCBB5D4-82E2-4E25-8B75-CD9614A37031}" presName="firstChildTx" presStyleLbl="bgAccFollowNode1" presStyleIdx="0" presStyleCnt="2">
        <dgm:presLayoutVars>
          <dgm:bulletEnabled val="1"/>
        </dgm:presLayoutVars>
      </dgm:prSet>
      <dgm:spPr/>
      <dgm:t>
        <a:bodyPr/>
        <a:lstStyle/>
        <a:p>
          <a:endParaRPr lang="fr-CA"/>
        </a:p>
      </dgm:t>
    </dgm:pt>
    <dgm:pt modelId="{E6FA85AE-D48D-4CA9-A1E4-531978428BBC}" type="pres">
      <dgm:prSet presAssocID="{DBCBB5D4-82E2-4E25-8B75-CD9614A37031}" presName="negSpace" presStyleCnt="0"/>
      <dgm:spPr/>
    </dgm:pt>
    <dgm:pt modelId="{CDF92C03-07B5-4A94-A679-74919C060C0D}" type="pres">
      <dgm:prSet presAssocID="{DBCBB5D4-82E2-4E25-8B75-CD9614A37031}" presName="circle" presStyleLbl="node1" presStyleIdx="0" presStyleCnt="2" custLinFactNeighborX="340" custLinFactNeighborY="560"/>
      <dgm:spPr/>
      <dgm:t>
        <a:bodyPr/>
        <a:lstStyle/>
        <a:p>
          <a:endParaRPr lang="fr-CA"/>
        </a:p>
      </dgm:t>
    </dgm:pt>
    <dgm:pt modelId="{744C0943-D6E2-41C6-9212-036FFE325E10}" type="pres">
      <dgm:prSet presAssocID="{3B23D45F-B6F4-4D1B-A005-217BD1F6D30C}" presName="transSpace" presStyleCnt="0"/>
      <dgm:spPr/>
    </dgm:pt>
    <dgm:pt modelId="{2DFCA6DD-AA97-4166-B656-4AA44C0B79AE}" type="pres">
      <dgm:prSet presAssocID="{26D01E3E-59DE-41E3-8E42-6556F793851A}" presName="posSpace" presStyleCnt="0"/>
      <dgm:spPr/>
    </dgm:pt>
    <dgm:pt modelId="{8E3019A2-B52F-4B20-8054-440D6117424F}" type="pres">
      <dgm:prSet presAssocID="{26D01E3E-59DE-41E3-8E42-6556F793851A}" presName="vertFlow" presStyleCnt="0"/>
      <dgm:spPr/>
    </dgm:pt>
    <dgm:pt modelId="{5633D5F9-971F-4698-A6FC-B3D130DDDE71}" type="pres">
      <dgm:prSet presAssocID="{26D01E3E-59DE-41E3-8E42-6556F793851A}" presName="topSpace" presStyleCnt="0"/>
      <dgm:spPr/>
    </dgm:pt>
    <dgm:pt modelId="{BF379E6E-3BE5-492E-A3B4-904AE75638B7}" type="pres">
      <dgm:prSet presAssocID="{26D01E3E-59DE-41E3-8E42-6556F793851A}" presName="firstComp" presStyleCnt="0"/>
      <dgm:spPr/>
    </dgm:pt>
    <dgm:pt modelId="{D33B93E5-6377-4888-85D8-A9D598CAE426}" type="pres">
      <dgm:prSet presAssocID="{26D01E3E-59DE-41E3-8E42-6556F793851A}" presName="firstChild" presStyleLbl="bgAccFollowNode1" presStyleIdx="1" presStyleCnt="2"/>
      <dgm:spPr/>
      <dgm:t>
        <a:bodyPr/>
        <a:lstStyle/>
        <a:p>
          <a:endParaRPr lang="fr-CA"/>
        </a:p>
      </dgm:t>
    </dgm:pt>
    <dgm:pt modelId="{EA3D0982-6DBC-4501-973B-851C7B3B8BA7}" type="pres">
      <dgm:prSet presAssocID="{26D01E3E-59DE-41E3-8E42-6556F793851A}" presName="firstChildTx" presStyleLbl="bgAccFollowNode1" presStyleIdx="1" presStyleCnt="2">
        <dgm:presLayoutVars>
          <dgm:bulletEnabled val="1"/>
        </dgm:presLayoutVars>
      </dgm:prSet>
      <dgm:spPr/>
      <dgm:t>
        <a:bodyPr/>
        <a:lstStyle/>
        <a:p>
          <a:endParaRPr lang="fr-CA"/>
        </a:p>
      </dgm:t>
    </dgm:pt>
    <dgm:pt modelId="{0A9519DC-F51C-446F-B817-4C41667D3D18}" type="pres">
      <dgm:prSet presAssocID="{26D01E3E-59DE-41E3-8E42-6556F793851A}" presName="negSpace" presStyleCnt="0"/>
      <dgm:spPr/>
    </dgm:pt>
    <dgm:pt modelId="{B39591C7-46B0-4D62-AB84-8A9654945140}" type="pres">
      <dgm:prSet presAssocID="{26D01E3E-59DE-41E3-8E42-6556F793851A}" presName="circle" presStyleLbl="node1" presStyleIdx="1" presStyleCnt="2"/>
      <dgm:spPr/>
      <dgm:t>
        <a:bodyPr/>
        <a:lstStyle/>
        <a:p>
          <a:endParaRPr lang="fr-CA"/>
        </a:p>
      </dgm:t>
    </dgm:pt>
  </dgm:ptLst>
  <dgm:cxnLst>
    <dgm:cxn modelId="{DA58A482-6CCD-4341-AB96-AB379C5F3880}" type="presOf" srcId="{A63CADDA-D934-4980-AF27-D375421DB05E}" destId="{83D70E73-5924-46FB-AAA6-EB7DBCC063E9}" srcOrd="1" destOrd="0" presId="urn:microsoft.com/office/officeart/2005/8/layout/hList9"/>
    <dgm:cxn modelId="{7EB5218C-3F1D-4B10-A4BD-500696EB86E9}" type="presOf" srcId="{26D01E3E-59DE-41E3-8E42-6556F793851A}" destId="{B39591C7-46B0-4D62-AB84-8A9654945140}" srcOrd="0" destOrd="0" presId="urn:microsoft.com/office/officeart/2005/8/layout/hList9"/>
    <dgm:cxn modelId="{D13AF6B1-76C1-48B9-9BD9-84BC1F5BED1E}" srcId="{68B43329-2433-4869-9677-E153213EF9F0}" destId="{26D01E3E-59DE-41E3-8E42-6556F793851A}" srcOrd="1" destOrd="0" parTransId="{D214EFC4-928C-4DD4-B7BB-0593B777DC33}" sibTransId="{684F230C-9325-4DD6-8FE9-0267B959B068}"/>
    <dgm:cxn modelId="{FD63DC90-82AB-41AE-AA54-8A9835831E4B}" type="presOf" srcId="{CBD13750-A8D1-4FA4-BD4D-293B9CCFC37E}" destId="{D33B93E5-6377-4888-85D8-A9D598CAE426}" srcOrd="0" destOrd="0" presId="urn:microsoft.com/office/officeart/2005/8/layout/hList9"/>
    <dgm:cxn modelId="{139B6964-27F7-4C84-9852-8D21CCB6E84A}" srcId="{26D01E3E-59DE-41E3-8E42-6556F793851A}" destId="{CBD13750-A8D1-4FA4-BD4D-293B9CCFC37E}" srcOrd="0" destOrd="0" parTransId="{E5DEAFF0-4A89-4A1B-ACD4-710199DD168B}" sibTransId="{2F0DD2EF-E6F1-4DA4-841C-ABDD1AA87810}"/>
    <dgm:cxn modelId="{34D67776-53A8-48D2-B7B9-B7B40B4FB776}" type="presOf" srcId="{CBD13750-A8D1-4FA4-BD4D-293B9CCFC37E}" destId="{EA3D0982-6DBC-4501-973B-851C7B3B8BA7}" srcOrd="1" destOrd="0" presId="urn:microsoft.com/office/officeart/2005/8/layout/hList9"/>
    <dgm:cxn modelId="{1311C54A-1208-41CD-8406-16F48E73E6A2}" type="presOf" srcId="{DBCBB5D4-82E2-4E25-8B75-CD9614A37031}" destId="{CDF92C03-07B5-4A94-A679-74919C060C0D}" srcOrd="0" destOrd="0" presId="urn:microsoft.com/office/officeart/2005/8/layout/hList9"/>
    <dgm:cxn modelId="{3492C9DD-6D21-415A-B45B-4FE13CA261D1}" type="presOf" srcId="{A63CADDA-D934-4980-AF27-D375421DB05E}" destId="{14C7CBD8-A99D-4AC8-87F0-A8AB77BEBCBC}" srcOrd="0" destOrd="0" presId="urn:microsoft.com/office/officeart/2005/8/layout/hList9"/>
    <dgm:cxn modelId="{6D00D5FF-8688-4359-8538-0DAA274B28B6}" type="presOf" srcId="{68B43329-2433-4869-9677-E153213EF9F0}" destId="{EA5EBEEB-9D14-4ED0-8245-B837CB2066B7}" srcOrd="0" destOrd="0" presId="urn:microsoft.com/office/officeart/2005/8/layout/hList9"/>
    <dgm:cxn modelId="{2160D1D0-F662-4ED6-A732-88052D35A2DD}" srcId="{68B43329-2433-4869-9677-E153213EF9F0}" destId="{DBCBB5D4-82E2-4E25-8B75-CD9614A37031}" srcOrd="0" destOrd="0" parTransId="{38E3A5D8-70E5-43EE-ABE3-5ADC03A75E4C}" sibTransId="{3B23D45F-B6F4-4D1B-A005-217BD1F6D30C}"/>
    <dgm:cxn modelId="{219238DC-BC02-4E47-B82A-EB7D8582B9D4}" srcId="{DBCBB5D4-82E2-4E25-8B75-CD9614A37031}" destId="{A63CADDA-D934-4980-AF27-D375421DB05E}" srcOrd="0" destOrd="0" parTransId="{B7A0671E-352E-4C08-96A6-C88B520AC694}" sibTransId="{A0B9B5D7-CC76-4EC9-A87C-06A902CBC5F9}"/>
    <dgm:cxn modelId="{504FB535-461A-4EBD-AE13-FDBB39E9B783}" type="presParOf" srcId="{EA5EBEEB-9D14-4ED0-8245-B837CB2066B7}" destId="{4C2F3323-4723-4A32-88D5-C7D0BAA1B691}" srcOrd="0" destOrd="0" presId="urn:microsoft.com/office/officeart/2005/8/layout/hList9"/>
    <dgm:cxn modelId="{6DECC715-6B17-4118-B3E4-7F84F69D4B7B}" type="presParOf" srcId="{EA5EBEEB-9D14-4ED0-8245-B837CB2066B7}" destId="{F548CF64-3147-4432-8B7A-CC61B491FBF6}" srcOrd="1" destOrd="0" presId="urn:microsoft.com/office/officeart/2005/8/layout/hList9"/>
    <dgm:cxn modelId="{4567773F-1257-4418-9BDD-67F968CDB417}" type="presParOf" srcId="{F548CF64-3147-4432-8B7A-CC61B491FBF6}" destId="{A1598CC6-B72E-47CE-9B08-1CABE8F8AD8E}" srcOrd="0" destOrd="0" presId="urn:microsoft.com/office/officeart/2005/8/layout/hList9"/>
    <dgm:cxn modelId="{E9E83803-C4C4-4694-96D4-64BD8B4FD841}" type="presParOf" srcId="{F548CF64-3147-4432-8B7A-CC61B491FBF6}" destId="{AA0F630F-66C2-436F-A0B1-4651C4B5531E}" srcOrd="1" destOrd="0" presId="urn:microsoft.com/office/officeart/2005/8/layout/hList9"/>
    <dgm:cxn modelId="{08A0FF61-07C5-4205-BDCF-0747B2FBFCF0}" type="presParOf" srcId="{AA0F630F-66C2-436F-A0B1-4651C4B5531E}" destId="{14C7CBD8-A99D-4AC8-87F0-A8AB77BEBCBC}" srcOrd="0" destOrd="0" presId="urn:microsoft.com/office/officeart/2005/8/layout/hList9"/>
    <dgm:cxn modelId="{21EDB93B-48EE-4624-916A-10634144940C}" type="presParOf" srcId="{AA0F630F-66C2-436F-A0B1-4651C4B5531E}" destId="{83D70E73-5924-46FB-AAA6-EB7DBCC063E9}" srcOrd="1" destOrd="0" presId="urn:microsoft.com/office/officeart/2005/8/layout/hList9"/>
    <dgm:cxn modelId="{38B3630D-3822-46A2-B9B5-F15F34F0ED22}" type="presParOf" srcId="{EA5EBEEB-9D14-4ED0-8245-B837CB2066B7}" destId="{E6FA85AE-D48D-4CA9-A1E4-531978428BBC}" srcOrd="2" destOrd="0" presId="urn:microsoft.com/office/officeart/2005/8/layout/hList9"/>
    <dgm:cxn modelId="{5F9080E4-0754-4B85-8A88-B0241E993B88}" type="presParOf" srcId="{EA5EBEEB-9D14-4ED0-8245-B837CB2066B7}" destId="{CDF92C03-07B5-4A94-A679-74919C060C0D}" srcOrd="3" destOrd="0" presId="urn:microsoft.com/office/officeart/2005/8/layout/hList9"/>
    <dgm:cxn modelId="{BC0E43E2-F101-4AA9-8898-1BF0285B5601}" type="presParOf" srcId="{EA5EBEEB-9D14-4ED0-8245-B837CB2066B7}" destId="{744C0943-D6E2-41C6-9212-036FFE325E10}" srcOrd="4" destOrd="0" presId="urn:microsoft.com/office/officeart/2005/8/layout/hList9"/>
    <dgm:cxn modelId="{032C27AD-71E1-4F31-AF32-4FE19A5DA2C5}" type="presParOf" srcId="{EA5EBEEB-9D14-4ED0-8245-B837CB2066B7}" destId="{2DFCA6DD-AA97-4166-B656-4AA44C0B79AE}" srcOrd="5" destOrd="0" presId="urn:microsoft.com/office/officeart/2005/8/layout/hList9"/>
    <dgm:cxn modelId="{98EFB7B1-B8E2-476F-B779-1F0B6E7E80BA}" type="presParOf" srcId="{EA5EBEEB-9D14-4ED0-8245-B837CB2066B7}" destId="{8E3019A2-B52F-4B20-8054-440D6117424F}" srcOrd="6" destOrd="0" presId="urn:microsoft.com/office/officeart/2005/8/layout/hList9"/>
    <dgm:cxn modelId="{1D2C2D34-FCDB-4F55-A177-3D7F2500CBA9}" type="presParOf" srcId="{8E3019A2-B52F-4B20-8054-440D6117424F}" destId="{5633D5F9-971F-4698-A6FC-B3D130DDDE71}" srcOrd="0" destOrd="0" presId="urn:microsoft.com/office/officeart/2005/8/layout/hList9"/>
    <dgm:cxn modelId="{F8E6BC84-7906-4E90-BF0A-D06466189FED}" type="presParOf" srcId="{8E3019A2-B52F-4B20-8054-440D6117424F}" destId="{BF379E6E-3BE5-492E-A3B4-904AE75638B7}" srcOrd="1" destOrd="0" presId="urn:microsoft.com/office/officeart/2005/8/layout/hList9"/>
    <dgm:cxn modelId="{D1A40787-BDA3-4A5A-8103-EEFF1CC38971}" type="presParOf" srcId="{BF379E6E-3BE5-492E-A3B4-904AE75638B7}" destId="{D33B93E5-6377-4888-85D8-A9D598CAE426}" srcOrd="0" destOrd="0" presId="urn:microsoft.com/office/officeart/2005/8/layout/hList9"/>
    <dgm:cxn modelId="{C3946CDA-C71A-4690-8228-7B21D5262FBF}" type="presParOf" srcId="{BF379E6E-3BE5-492E-A3B4-904AE75638B7}" destId="{EA3D0982-6DBC-4501-973B-851C7B3B8BA7}" srcOrd="1" destOrd="0" presId="urn:microsoft.com/office/officeart/2005/8/layout/hList9"/>
    <dgm:cxn modelId="{A29D775E-DF99-4C3E-ADF0-9D7A45BE1A4F}" type="presParOf" srcId="{EA5EBEEB-9D14-4ED0-8245-B837CB2066B7}" destId="{0A9519DC-F51C-446F-B817-4C41667D3D18}" srcOrd="7" destOrd="0" presId="urn:microsoft.com/office/officeart/2005/8/layout/hList9"/>
    <dgm:cxn modelId="{88FFDEA9-772F-474E-BFF4-64C2A2A0650C}" type="presParOf" srcId="{EA5EBEEB-9D14-4ED0-8245-B837CB2066B7}" destId="{B39591C7-46B0-4D62-AB84-8A9654945140}" srcOrd="8"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57251-D5E5-469A-964C-9F38A218C6E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CA"/>
        </a:p>
      </dgm:t>
    </dgm:pt>
    <dgm:pt modelId="{D988F6D0-A048-4E33-8579-15CA2DEFFE8D}">
      <dgm:prSet phldrT="[Texte]" custT="1"/>
      <dgm:spPr/>
      <dgm:t>
        <a:bodyPr/>
        <a:lstStyle/>
        <a:p>
          <a:r>
            <a:rPr lang="en-CA" sz="6600" dirty="0" err="1" smtClean="0"/>
            <a:t>Ipap</a:t>
          </a:r>
          <a:endParaRPr lang="en-CA" sz="6600" dirty="0" smtClean="0"/>
        </a:p>
        <a:p>
          <a:r>
            <a:rPr lang="en-CA" sz="3600" dirty="0" smtClean="0"/>
            <a:t>(</a:t>
          </a:r>
          <a:r>
            <a:rPr lang="en-CA" sz="3600" dirty="0" err="1" smtClean="0"/>
            <a:t>Inspi</a:t>
          </a:r>
          <a:r>
            <a:rPr lang="en-CA" sz="3600" dirty="0" smtClean="0"/>
            <a:t>)</a:t>
          </a:r>
        </a:p>
        <a:p>
          <a:r>
            <a:rPr lang="en-CA" sz="4800" dirty="0" err="1" smtClean="0"/>
            <a:t>Débuter</a:t>
          </a:r>
          <a:r>
            <a:rPr lang="en-CA" sz="4800" dirty="0" smtClean="0"/>
            <a:t> 8-10 et </a:t>
          </a:r>
          <a:r>
            <a:rPr lang="en-CA" sz="4800" dirty="0" err="1" smtClean="0"/>
            <a:t>titrer</a:t>
          </a:r>
          <a:r>
            <a:rPr lang="en-CA" sz="4800" dirty="0" smtClean="0"/>
            <a:t> PRN ad 20</a:t>
          </a:r>
          <a:endParaRPr lang="fr-CA" sz="4800" dirty="0"/>
        </a:p>
      </dgm:t>
    </dgm:pt>
    <dgm:pt modelId="{0AC72BF8-5AFE-40C6-AF9B-EEB3DF307486}" type="parTrans" cxnId="{680879F2-B0DF-463A-A823-7925155315B5}">
      <dgm:prSet/>
      <dgm:spPr/>
      <dgm:t>
        <a:bodyPr/>
        <a:lstStyle/>
        <a:p>
          <a:endParaRPr lang="fr-CA"/>
        </a:p>
      </dgm:t>
    </dgm:pt>
    <dgm:pt modelId="{B118D88F-3E3D-4960-940E-E722A95257BD}" type="sibTrans" cxnId="{680879F2-B0DF-463A-A823-7925155315B5}">
      <dgm:prSet/>
      <dgm:spPr/>
      <dgm:t>
        <a:bodyPr/>
        <a:lstStyle/>
        <a:p>
          <a:endParaRPr lang="fr-CA"/>
        </a:p>
      </dgm:t>
    </dgm:pt>
    <dgm:pt modelId="{00A723C3-D6CD-49B0-9BD9-FD553C4B8061}">
      <dgm:prSet phldrT="[Texte]" custT="1"/>
      <dgm:spPr/>
      <dgm:t>
        <a:bodyPr/>
        <a:lstStyle/>
        <a:p>
          <a:r>
            <a:rPr lang="en-CA" sz="6600" dirty="0" err="1" smtClean="0"/>
            <a:t>Epap</a:t>
          </a:r>
          <a:endParaRPr lang="en-CA" sz="6600" dirty="0" smtClean="0"/>
        </a:p>
        <a:p>
          <a:r>
            <a:rPr lang="en-CA" sz="3600" dirty="0" smtClean="0"/>
            <a:t>(</a:t>
          </a:r>
          <a:r>
            <a:rPr lang="en-CA" sz="3600" dirty="0" err="1" smtClean="0"/>
            <a:t>expi</a:t>
          </a:r>
          <a:r>
            <a:rPr lang="en-CA" sz="3600" dirty="0" smtClean="0"/>
            <a:t>=peep=CPAP)</a:t>
          </a:r>
        </a:p>
        <a:p>
          <a:endParaRPr lang="en-CA" sz="3600" dirty="0" smtClean="0"/>
        </a:p>
        <a:p>
          <a:r>
            <a:rPr lang="en-CA" sz="4800" dirty="0" err="1" smtClean="0"/>
            <a:t>Débuter</a:t>
          </a:r>
          <a:r>
            <a:rPr lang="en-CA" sz="4800" dirty="0" smtClean="0"/>
            <a:t> 5 et </a:t>
          </a:r>
          <a:r>
            <a:rPr lang="en-CA" sz="4800" dirty="0" err="1" smtClean="0"/>
            <a:t>titrer</a:t>
          </a:r>
          <a:r>
            <a:rPr lang="en-CA" sz="4800" dirty="0" smtClean="0"/>
            <a:t> ad 10</a:t>
          </a:r>
          <a:endParaRPr lang="fr-CA" sz="4800" dirty="0"/>
        </a:p>
      </dgm:t>
    </dgm:pt>
    <dgm:pt modelId="{DB5C9463-17FC-4B71-9242-768ACE3458B7}" type="parTrans" cxnId="{7539CE61-0AB7-4C00-B4FA-5CCA2FBEB04C}">
      <dgm:prSet/>
      <dgm:spPr/>
      <dgm:t>
        <a:bodyPr/>
        <a:lstStyle/>
        <a:p>
          <a:endParaRPr lang="fr-CA"/>
        </a:p>
      </dgm:t>
    </dgm:pt>
    <dgm:pt modelId="{36A817DC-2677-4AB4-A952-9A119DCDD188}" type="sibTrans" cxnId="{7539CE61-0AB7-4C00-B4FA-5CCA2FBEB04C}">
      <dgm:prSet/>
      <dgm:spPr/>
      <dgm:t>
        <a:bodyPr/>
        <a:lstStyle/>
        <a:p>
          <a:endParaRPr lang="fr-CA"/>
        </a:p>
      </dgm:t>
    </dgm:pt>
    <dgm:pt modelId="{317A387C-86F3-4B9B-818F-6A6C4918574F}" type="pres">
      <dgm:prSet presAssocID="{2D257251-D5E5-469A-964C-9F38A218C6E1}" presName="diagram" presStyleCnt="0">
        <dgm:presLayoutVars>
          <dgm:dir/>
          <dgm:resizeHandles val="exact"/>
        </dgm:presLayoutVars>
      </dgm:prSet>
      <dgm:spPr/>
      <dgm:t>
        <a:bodyPr/>
        <a:lstStyle/>
        <a:p>
          <a:endParaRPr lang="fr-CA"/>
        </a:p>
      </dgm:t>
    </dgm:pt>
    <dgm:pt modelId="{5AE42832-2D72-47A5-A3B3-3B44526B148F}" type="pres">
      <dgm:prSet presAssocID="{D988F6D0-A048-4E33-8579-15CA2DEFFE8D}" presName="node" presStyleLbl="node1" presStyleIdx="0" presStyleCnt="2" custScaleY="183611">
        <dgm:presLayoutVars>
          <dgm:bulletEnabled val="1"/>
        </dgm:presLayoutVars>
      </dgm:prSet>
      <dgm:spPr/>
      <dgm:t>
        <a:bodyPr/>
        <a:lstStyle/>
        <a:p>
          <a:endParaRPr lang="fr-CA"/>
        </a:p>
      </dgm:t>
    </dgm:pt>
    <dgm:pt modelId="{04AF69A3-0FB8-45E1-88BC-39584D092561}" type="pres">
      <dgm:prSet presAssocID="{B118D88F-3E3D-4960-940E-E722A95257BD}" presName="sibTrans" presStyleCnt="0"/>
      <dgm:spPr/>
    </dgm:pt>
    <dgm:pt modelId="{0924B333-6E6F-4800-AD04-73A1C9BC047D}" type="pres">
      <dgm:prSet presAssocID="{00A723C3-D6CD-49B0-9BD9-FD553C4B8061}" presName="node" presStyleLbl="node1" presStyleIdx="1" presStyleCnt="2" custScaleY="183611">
        <dgm:presLayoutVars>
          <dgm:bulletEnabled val="1"/>
        </dgm:presLayoutVars>
      </dgm:prSet>
      <dgm:spPr/>
      <dgm:t>
        <a:bodyPr/>
        <a:lstStyle/>
        <a:p>
          <a:endParaRPr lang="fr-CA"/>
        </a:p>
      </dgm:t>
    </dgm:pt>
  </dgm:ptLst>
  <dgm:cxnLst>
    <dgm:cxn modelId="{0430F3F5-A280-4A9A-AC16-0059B03F422A}" type="presOf" srcId="{2D257251-D5E5-469A-964C-9F38A218C6E1}" destId="{317A387C-86F3-4B9B-818F-6A6C4918574F}" srcOrd="0" destOrd="0" presId="urn:microsoft.com/office/officeart/2005/8/layout/default"/>
    <dgm:cxn modelId="{E1805D88-1076-44E9-8E99-42CCC387942A}" type="presOf" srcId="{00A723C3-D6CD-49B0-9BD9-FD553C4B8061}" destId="{0924B333-6E6F-4800-AD04-73A1C9BC047D}" srcOrd="0" destOrd="0" presId="urn:microsoft.com/office/officeart/2005/8/layout/default"/>
    <dgm:cxn modelId="{DF6D15B9-EC53-4C24-B84A-5D4A47131A4A}" type="presOf" srcId="{D988F6D0-A048-4E33-8579-15CA2DEFFE8D}" destId="{5AE42832-2D72-47A5-A3B3-3B44526B148F}" srcOrd="0" destOrd="0" presId="urn:microsoft.com/office/officeart/2005/8/layout/default"/>
    <dgm:cxn modelId="{7539CE61-0AB7-4C00-B4FA-5CCA2FBEB04C}" srcId="{2D257251-D5E5-469A-964C-9F38A218C6E1}" destId="{00A723C3-D6CD-49B0-9BD9-FD553C4B8061}" srcOrd="1" destOrd="0" parTransId="{DB5C9463-17FC-4B71-9242-768ACE3458B7}" sibTransId="{36A817DC-2677-4AB4-A952-9A119DCDD188}"/>
    <dgm:cxn modelId="{680879F2-B0DF-463A-A823-7925155315B5}" srcId="{2D257251-D5E5-469A-964C-9F38A218C6E1}" destId="{D988F6D0-A048-4E33-8579-15CA2DEFFE8D}" srcOrd="0" destOrd="0" parTransId="{0AC72BF8-5AFE-40C6-AF9B-EEB3DF307486}" sibTransId="{B118D88F-3E3D-4960-940E-E722A95257BD}"/>
    <dgm:cxn modelId="{64565581-CAD9-4F72-9A5C-2E75DB494BCF}" type="presParOf" srcId="{317A387C-86F3-4B9B-818F-6A6C4918574F}" destId="{5AE42832-2D72-47A5-A3B3-3B44526B148F}" srcOrd="0" destOrd="0" presId="urn:microsoft.com/office/officeart/2005/8/layout/default"/>
    <dgm:cxn modelId="{52799192-B7C1-4CCB-AF10-FC6E9546022E}" type="presParOf" srcId="{317A387C-86F3-4B9B-818F-6A6C4918574F}" destId="{04AF69A3-0FB8-45E1-88BC-39584D092561}" srcOrd="1" destOrd="0" presId="urn:microsoft.com/office/officeart/2005/8/layout/default"/>
    <dgm:cxn modelId="{38443628-3E9D-41F5-9335-CE7A3AB2EC93}" type="presParOf" srcId="{317A387C-86F3-4B9B-818F-6A6C4918574F}" destId="{0924B333-6E6F-4800-AD04-73A1C9BC047D}"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9DD523-7DF4-40A0-B43D-6C430AAFD9DE}"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CA"/>
        </a:p>
      </dgm:t>
    </dgm:pt>
    <dgm:pt modelId="{98C54BBB-A072-4CB7-9877-7EF0C7104E86}">
      <dgm:prSet phldrT="[Texte]"/>
      <dgm:spPr/>
      <dgm:t>
        <a:bodyPr/>
        <a:lstStyle/>
        <a:p>
          <a:r>
            <a:rPr lang="en-CA" dirty="0" smtClean="0"/>
            <a:t>RR</a:t>
          </a:r>
          <a:endParaRPr lang="fr-CA" dirty="0"/>
        </a:p>
      </dgm:t>
    </dgm:pt>
    <dgm:pt modelId="{B1E5D6A2-5509-4971-A1F2-E868405F6CF4}" type="parTrans" cxnId="{7D8359AA-B82E-405C-8921-DC5ED3D40498}">
      <dgm:prSet/>
      <dgm:spPr/>
      <dgm:t>
        <a:bodyPr/>
        <a:lstStyle/>
        <a:p>
          <a:endParaRPr lang="fr-CA"/>
        </a:p>
      </dgm:t>
    </dgm:pt>
    <dgm:pt modelId="{A10DB19C-316A-438F-8728-1E2A709D3627}" type="sibTrans" cxnId="{7D8359AA-B82E-405C-8921-DC5ED3D40498}">
      <dgm:prSet/>
      <dgm:spPr/>
      <dgm:t>
        <a:bodyPr/>
        <a:lstStyle/>
        <a:p>
          <a:endParaRPr lang="fr-CA"/>
        </a:p>
      </dgm:t>
    </dgm:pt>
    <dgm:pt modelId="{E8E9AE81-516C-405C-A82A-238FD3974A3B}">
      <dgm:prSet phldrT="[Texte]"/>
      <dgm:spPr/>
      <dgm:t>
        <a:bodyPr/>
        <a:lstStyle/>
        <a:p>
          <a:r>
            <a:rPr lang="en-CA" dirty="0" smtClean="0"/>
            <a:t>PEEP/FiO2</a:t>
          </a:r>
          <a:endParaRPr lang="fr-CA" dirty="0"/>
        </a:p>
      </dgm:t>
    </dgm:pt>
    <dgm:pt modelId="{C2091C32-8E2B-486E-9B44-045FB09E9E7F}" type="parTrans" cxnId="{D385A867-B992-4DBF-AC68-F8EB9E268B6F}">
      <dgm:prSet/>
      <dgm:spPr/>
      <dgm:t>
        <a:bodyPr/>
        <a:lstStyle/>
        <a:p>
          <a:endParaRPr lang="fr-CA"/>
        </a:p>
      </dgm:t>
    </dgm:pt>
    <dgm:pt modelId="{6AE0D446-6525-48EC-BBA5-4E8DBDBAB037}" type="sibTrans" cxnId="{D385A867-B992-4DBF-AC68-F8EB9E268B6F}">
      <dgm:prSet/>
      <dgm:spPr/>
      <dgm:t>
        <a:bodyPr/>
        <a:lstStyle/>
        <a:p>
          <a:endParaRPr lang="fr-CA"/>
        </a:p>
      </dgm:t>
    </dgm:pt>
    <dgm:pt modelId="{FD92DF9E-9BCB-471D-936F-FAEB3E10BB4F}">
      <dgm:prSet phldrT="[Texte]"/>
      <dgm:spPr/>
      <dgm:t>
        <a:bodyPr/>
        <a:lstStyle/>
        <a:p>
          <a:r>
            <a:rPr lang="en-CA" dirty="0" err="1" smtClean="0"/>
            <a:t>Vt</a:t>
          </a:r>
          <a:endParaRPr lang="fr-CA" dirty="0"/>
        </a:p>
      </dgm:t>
    </dgm:pt>
    <dgm:pt modelId="{2C1B1063-941B-4016-BD4E-B11FF7F5CFCC}" type="parTrans" cxnId="{6C51CA51-DB30-4566-B323-1C254F7BCDB4}">
      <dgm:prSet/>
      <dgm:spPr/>
      <dgm:t>
        <a:bodyPr/>
        <a:lstStyle/>
        <a:p>
          <a:endParaRPr lang="fr-CA"/>
        </a:p>
      </dgm:t>
    </dgm:pt>
    <dgm:pt modelId="{9ECC5373-9F98-4D07-BF49-FA429794F16D}" type="sibTrans" cxnId="{6C51CA51-DB30-4566-B323-1C254F7BCDB4}">
      <dgm:prSet/>
      <dgm:spPr/>
      <dgm:t>
        <a:bodyPr/>
        <a:lstStyle/>
        <a:p>
          <a:endParaRPr lang="fr-CA"/>
        </a:p>
      </dgm:t>
    </dgm:pt>
    <dgm:pt modelId="{D6BDAE15-C15A-456A-8AD3-0AC0B2B76728}">
      <dgm:prSet phldrT="[Texte]"/>
      <dgm:spPr/>
      <dgm:t>
        <a:bodyPr/>
        <a:lstStyle/>
        <a:p>
          <a:r>
            <a:rPr lang="en-CA" dirty="0" err="1" smtClean="0"/>
            <a:t>Débit</a:t>
          </a:r>
          <a:r>
            <a:rPr lang="en-CA" dirty="0" smtClean="0"/>
            <a:t> </a:t>
          </a:r>
          <a:r>
            <a:rPr lang="en-CA" dirty="0" err="1" smtClean="0"/>
            <a:t>inspi</a:t>
          </a:r>
          <a:endParaRPr lang="fr-CA" dirty="0"/>
        </a:p>
      </dgm:t>
    </dgm:pt>
    <dgm:pt modelId="{C0C90BC5-9F58-4827-B872-ECE936307077}" type="parTrans" cxnId="{97BF8A3C-44ED-4229-AECC-B1D063D127FE}">
      <dgm:prSet/>
      <dgm:spPr/>
      <dgm:t>
        <a:bodyPr/>
        <a:lstStyle/>
        <a:p>
          <a:endParaRPr lang="fr-CA"/>
        </a:p>
      </dgm:t>
    </dgm:pt>
    <dgm:pt modelId="{DDDFBC93-DFC1-49BE-8779-30EE5E3D74EA}" type="sibTrans" cxnId="{97BF8A3C-44ED-4229-AECC-B1D063D127FE}">
      <dgm:prSet/>
      <dgm:spPr/>
      <dgm:t>
        <a:bodyPr/>
        <a:lstStyle/>
        <a:p>
          <a:endParaRPr lang="fr-CA"/>
        </a:p>
      </dgm:t>
    </dgm:pt>
    <dgm:pt modelId="{538182AF-BD4B-48E1-8406-82CC1E5E7323}" type="pres">
      <dgm:prSet presAssocID="{AF9DD523-7DF4-40A0-B43D-6C430AAFD9DE}" presName="diagram" presStyleCnt="0">
        <dgm:presLayoutVars>
          <dgm:dir/>
          <dgm:resizeHandles val="exact"/>
        </dgm:presLayoutVars>
      </dgm:prSet>
      <dgm:spPr/>
      <dgm:t>
        <a:bodyPr/>
        <a:lstStyle/>
        <a:p>
          <a:endParaRPr lang="fr-CA"/>
        </a:p>
      </dgm:t>
    </dgm:pt>
    <dgm:pt modelId="{AA5E9EB9-1026-4733-A4AD-B8B7B09291DA}" type="pres">
      <dgm:prSet presAssocID="{98C54BBB-A072-4CB7-9877-7EF0C7104E86}" presName="node" presStyleLbl="node1" presStyleIdx="0" presStyleCnt="4">
        <dgm:presLayoutVars>
          <dgm:bulletEnabled val="1"/>
        </dgm:presLayoutVars>
      </dgm:prSet>
      <dgm:spPr/>
      <dgm:t>
        <a:bodyPr/>
        <a:lstStyle/>
        <a:p>
          <a:endParaRPr lang="fr-CA"/>
        </a:p>
      </dgm:t>
    </dgm:pt>
    <dgm:pt modelId="{48E1E464-B440-47EF-B257-1BDC880A3053}" type="pres">
      <dgm:prSet presAssocID="{A10DB19C-316A-438F-8728-1E2A709D3627}" presName="sibTrans" presStyleCnt="0"/>
      <dgm:spPr/>
    </dgm:pt>
    <dgm:pt modelId="{BDB81670-4CD1-48CB-9F3D-ED5FD6AB79F5}" type="pres">
      <dgm:prSet presAssocID="{E8E9AE81-516C-405C-A82A-238FD3974A3B}" presName="node" presStyleLbl="node1" presStyleIdx="1" presStyleCnt="4">
        <dgm:presLayoutVars>
          <dgm:bulletEnabled val="1"/>
        </dgm:presLayoutVars>
      </dgm:prSet>
      <dgm:spPr/>
      <dgm:t>
        <a:bodyPr/>
        <a:lstStyle/>
        <a:p>
          <a:endParaRPr lang="fr-CA"/>
        </a:p>
      </dgm:t>
    </dgm:pt>
    <dgm:pt modelId="{0F7DDFBA-C98C-4AA7-80BF-CEA31791E11E}" type="pres">
      <dgm:prSet presAssocID="{6AE0D446-6525-48EC-BBA5-4E8DBDBAB037}" presName="sibTrans" presStyleCnt="0"/>
      <dgm:spPr/>
    </dgm:pt>
    <dgm:pt modelId="{5909A4D7-5653-414D-BEFF-00CE2278C1DE}" type="pres">
      <dgm:prSet presAssocID="{FD92DF9E-9BCB-471D-936F-FAEB3E10BB4F}" presName="node" presStyleLbl="node1" presStyleIdx="2" presStyleCnt="4">
        <dgm:presLayoutVars>
          <dgm:bulletEnabled val="1"/>
        </dgm:presLayoutVars>
      </dgm:prSet>
      <dgm:spPr/>
      <dgm:t>
        <a:bodyPr/>
        <a:lstStyle/>
        <a:p>
          <a:endParaRPr lang="fr-CA"/>
        </a:p>
      </dgm:t>
    </dgm:pt>
    <dgm:pt modelId="{C01FAD5F-F5C2-4E21-9C78-3A8243FE2CA9}" type="pres">
      <dgm:prSet presAssocID="{9ECC5373-9F98-4D07-BF49-FA429794F16D}" presName="sibTrans" presStyleCnt="0"/>
      <dgm:spPr/>
    </dgm:pt>
    <dgm:pt modelId="{2676DBF9-DA14-4F30-9324-9ABAE65973E0}" type="pres">
      <dgm:prSet presAssocID="{D6BDAE15-C15A-456A-8AD3-0AC0B2B76728}" presName="node" presStyleLbl="node1" presStyleIdx="3" presStyleCnt="4">
        <dgm:presLayoutVars>
          <dgm:bulletEnabled val="1"/>
        </dgm:presLayoutVars>
      </dgm:prSet>
      <dgm:spPr/>
      <dgm:t>
        <a:bodyPr/>
        <a:lstStyle/>
        <a:p>
          <a:endParaRPr lang="fr-CA"/>
        </a:p>
      </dgm:t>
    </dgm:pt>
  </dgm:ptLst>
  <dgm:cxnLst>
    <dgm:cxn modelId="{C3E218A6-1E3F-4380-A816-AA5CB116FEFB}" type="presOf" srcId="{D6BDAE15-C15A-456A-8AD3-0AC0B2B76728}" destId="{2676DBF9-DA14-4F30-9324-9ABAE65973E0}" srcOrd="0" destOrd="0" presId="urn:microsoft.com/office/officeart/2005/8/layout/default"/>
    <dgm:cxn modelId="{879E8204-43AA-44DA-BB60-1C364F272EEE}" type="presOf" srcId="{E8E9AE81-516C-405C-A82A-238FD3974A3B}" destId="{BDB81670-4CD1-48CB-9F3D-ED5FD6AB79F5}" srcOrd="0" destOrd="0" presId="urn:microsoft.com/office/officeart/2005/8/layout/default"/>
    <dgm:cxn modelId="{97BF8A3C-44ED-4229-AECC-B1D063D127FE}" srcId="{AF9DD523-7DF4-40A0-B43D-6C430AAFD9DE}" destId="{D6BDAE15-C15A-456A-8AD3-0AC0B2B76728}" srcOrd="3" destOrd="0" parTransId="{C0C90BC5-9F58-4827-B872-ECE936307077}" sibTransId="{DDDFBC93-DFC1-49BE-8779-30EE5E3D74EA}"/>
    <dgm:cxn modelId="{3AC98D8F-E5AF-484B-A404-79B558CAFDE0}" type="presOf" srcId="{AF9DD523-7DF4-40A0-B43D-6C430AAFD9DE}" destId="{538182AF-BD4B-48E1-8406-82CC1E5E7323}" srcOrd="0" destOrd="0" presId="urn:microsoft.com/office/officeart/2005/8/layout/default"/>
    <dgm:cxn modelId="{D385A867-B992-4DBF-AC68-F8EB9E268B6F}" srcId="{AF9DD523-7DF4-40A0-B43D-6C430AAFD9DE}" destId="{E8E9AE81-516C-405C-A82A-238FD3974A3B}" srcOrd="1" destOrd="0" parTransId="{C2091C32-8E2B-486E-9B44-045FB09E9E7F}" sibTransId="{6AE0D446-6525-48EC-BBA5-4E8DBDBAB037}"/>
    <dgm:cxn modelId="{7D8359AA-B82E-405C-8921-DC5ED3D40498}" srcId="{AF9DD523-7DF4-40A0-B43D-6C430AAFD9DE}" destId="{98C54BBB-A072-4CB7-9877-7EF0C7104E86}" srcOrd="0" destOrd="0" parTransId="{B1E5D6A2-5509-4971-A1F2-E868405F6CF4}" sibTransId="{A10DB19C-316A-438F-8728-1E2A709D3627}"/>
    <dgm:cxn modelId="{537FCDA9-821A-4EF4-A690-8E6754EB06A8}" type="presOf" srcId="{FD92DF9E-9BCB-471D-936F-FAEB3E10BB4F}" destId="{5909A4D7-5653-414D-BEFF-00CE2278C1DE}" srcOrd="0" destOrd="0" presId="urn:microsoft.com/office/officeart/2005/8/layout/default"/>
    <dgm:cxn modelId="{6C51CA51-DB30-4566-B323-1C254F7BCDB4}" srcId="{AF9DD523-7DF4-40A0-B43D-6C430AAFD9DE}" destId="{FD92DF9E-9BCB-471D-936F-FAEB3E10BB4F}" srcOrd="2" destOrd="0" parTransId="{2C1B1063-941B-4016-BD4E-B11FF7F5CFCC}" sibTransId="{9ECC5373-9F98-4D07-BF49-FA429794F16D}"/>
    <dgm:cxn modelId="{75DDDD3F-A34C-49AB-8BBC-A602BF0EC306}" type="presOf" srcId="{98C54BBB-A072-4CB7-9877-7EF0C7104E86}" destId="{AA5E9EB9-1026-4733-A4AD-B8B7B09291DA}" srcOrd="0" destOrd="0" presId="urn:microsoft.com/office/officeart/2005/8/layout/default"/>
    <dgm:cxn modelId="{6F115FD5-CF2C-45BA-807D-317C8181130B}" type="presParOf" srcId="{538182AF-BD4B-48E1-8406-82CC1E5E7323}" destId="{AA5E9EB9-1026-4733-A4AD-B8B7B09291DA}" srcOrd="0" destOrd="0" presId="urn:microsoft.com/office/officeart/2005/8/layout/default"/>
    <dgm:cxn modelId="{9B4F40C1-6CDC-464D-B970-9103A403F001}" type="presParOf" srcId="{538182AF-BD4B-48E1-8406-82CC1E5E7323}" destId="{48E1E464-B440-47EF-B257-1BDC880A3053}" srcOrd="1" destOrd="0" presId="urn:microsoft.com/office/officeart/2005/8/layout/default"/>
    <dgm:cxn modelId="{D8C0E9C4-6BFA-40AD-A235-7EB2EE4E1B49}" type="presParOf" srcId="{538182AF-BD4B-48E1-8406-82CC1E5E7323}" destId="{BDB81670-4CD1-48CB-9F3D-ED5FD6AB79F5}" srcOrd="2" destOrd="0" presId="urn:microsoft.com/office/officeart/2005/8/layout/default"/>
    <dgm:cxn modelId="{99B06890-7633-43B3-AA14-3E2042E87E72}" type="presParOf" srcId="{538182AF-BD4B-48E1-8406-82CC1E5E7323}" destId="{0F7DDFBA-C98C-4AA7-80BF-CEA31791E11E}" srcOrd="3" destOrd="0" presId="urn:microsoft.com/office/officeart/2005/8/layout/default"/>
    <dgm:cxn modelId="{9D9054FC-89EB-43CB-A85B-5EA8122A54A8}" type="presParOf" srcId="{538182AF-BD4B-48E1-8406-82CC1E5E7323}" destId="{5909A4D7-5653-414D-BEFF-00CE2278C1DE}" srcOrd="4" destOrd="0" presId="urn:microsoft.com/office/officeart/2005/8/layout/default"/>
    <dgm:cxn modelId="{0E8646F7-4128-41D7-AB1B-08AE20FA7D20}" type="presParOf" srcId="{538182AF-BD4B-48E1-8406-82CC1E5E7323}" destId="{C01FAD5F-F5C2-4E21-9C78-3A8243FE2CA9}" srcOrd="5" destOrd="0" presId="urn:microsoft.com/office/officeart/2005/8/layout/default"/>
    <dgm:cxn modelId="{474248D8-0279-4717-89F5-C95C78034B7E}" type="presParOf" srcId="{538182AF-BD4B-48E1-8406-82CC1E5E7323}" destId="{2676DBF9-DA14-4F30-9324-9ABAE65973E0}"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7CBD8-A99D-4AC8-87F0-A8AB77BEBCBC}">
      <dsp:nvSpPr>
        <dsp:cNvPr id="0" name=""/>
        <dsp:cNvSpPr/>
      </dsp:nvSpPr>
      <dsp:spPr>
        <a:xfrm>
          <a:off x="1372671" y="1748403"/>
          <a:ext cx="2570745" cy="1714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41808" rIns="241808" bIns="241808" numCol="1" spcCol="1270" anchor="ctr" anchorCtr="0">
          <a:noAutofit/>
        </a:bodyPr>
        <a:lstStyle/>
        <a:p>
          <a:pPr lvl="0" algn="l" defTabSz="1511300">
            <a:lnSpc>
              <a:spcPct val="90000"/>
            </a:lnSpc>
            <a:spcBef>
              <a:spcPct val="0"/>
            </a:spcBef>
            <a:spcAft>
              <a:spcPct val="35000"/>
            </a:spcAft>
          </a:pPr>
          <a:r>
            <a:rPr lang="en-CA" sz="3400" kern="1200" dirty="0" smtClean="0"/>
            <a:t>AGITÉ</a:t>
          </a:r>
          <a:endParaRPr lang="fr-CA" sz="3400" kern="1200" dirty="0"/>
        </a:p>
      </dsp:txBody>
      <dsp:txXfrm>
        <a:off x="1783990" y="1748403"/>
        <a:ext cx="2159426" cy="1714687"/>
      </dsp:txXfrm>
    </dsp:sp>
    <dsp:sp modelId="{CDF92C03-07B5-4A94-A679-74919C060C0D}">
      <dsp:nvSpPr>
        <dsp:cNvPr id="0" name=""/>
        <dsp:cNvSpPr/>
      </dsp:nvSpPr>
      <dsp:spPr>
        <a:xfrm>
          <a:off x="10347" y="1072469"/>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n-CA" sz="3600" kern="1200" dirty="0" smtClean="0"/>
            <a:t> O</a:t>
          </a:r>
          <a:r>
            <a:rPr lang="en-CA" sz="2800" kern="1200" dirty="0" smtClean="0"/>
            <a:t>2</a:t>
          </a:r>
          <a:endParaRPr lang="fr-CA" sz="2800" kern="1200" dirty="0"/>
        </a:p>
      </dsp:txBody>
      <dsp:txXfrm>
        <a:off x="261332" y="1323454"/>
        <a:ext cx="1211860" cy="1211860"/>
      </dsp:txXfrm>
    </dsp:sp>
    <dsp:sp modelId="{D33B93E5-6377-4888-85D8-A9D598CAE426}">
      <dsp:nvSpPr>
        <dsp:cNvPr id="0" name=""/>
        <dsp:cNvSpPr/>
      </dsp:nvSpPr>
      <dsp:spPr>
        <a:xfrm>
          <a:off x="5657247" y="1748403"/>
          <a:ext cx="2570745" cy="171468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41808" rIns="241808" bIns="241808" numCol="1" spcCol="1270" anchor="ctr" anchorCtr="0">
          <a:noAutofit/>
        </a:bodyPr>
        <a:lstStyle/>
        <a:p>
          <a:pPr lvl="0" algn="l" defTabSz="1511300">
            <a:lnSpc>
              <a:spcPct val="90000"/>
            </a:lnSpc>
            <a:spcBef>
              <a:spcPct val="0"/>
            </a:spcBef>
            <a:spcAft>
              <a:spcPct val="35000"/>
            </a:spcAft>
          </a:pPr>
          <a:r>
            <a:rPr lang="en-CA" sz="3400" kern="1200" dirty="0" smtClean="0"/>
            <a:t>Somnolent</a:t>
          </a:r>
          <a:endParaRPr lang="fr-CA" sz="3400" kern="1200" dirty="0"/>
        </a:p>
      </dsp:txBody>
      <dsp:txXfrm>
        <a:off x="6068566" y="1748403"/>
        <a:ext cx="2159426" cy="1714687"/>
      </dsp:txXfrm>
    </dsp:sp>
    <dsp:sp modelId="{B39591C7-46B0-4D62-AB84-8A9654945140}">
      <dsp:nvSpPr>
        <dsp:cNvPr id="0" name=""/>
        <dsp:cNvSpPr/>
      </dsp:nvSpPr>
      <dsp:spPr>
        <a:xfrm>
          <a:off x="4286183" y="1062871"/>
          <a:ext cx="1713830" cy="171383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a:lnSpc>
              <a:spcPct val="90000"/>
            </a:lnSpc>
            <a:spcBef>
              <a:spcPct val="0"/>
            </a:spcBef>
            <a:spcAft>
              <a:spcPct val="35000"/>
            </a:spcAft>
          </a:pPr>
          <a:r>
            <a:rPr lang="en-CA" sz="3600" kern="1200" dirty="0" smtClean="0"/>
            <a:t>   Co2</a:t>
          </a:r>
          <a:endParaRPr lang="fr-CA" sz="3600" kern="1200" dirty="0"/>
        </a:p>
      </dsp:txBody>
      <dsp:txXfrm>
        <a:off x="4537168" y="1313856"/>
        <a:ext cx="1211860" cy="1211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E42832-2D72-47A5-A3B3-3B44526B148F}">
      <dsp:nvSpPr>
        <dsp:cNvPr id="0" name=""/>
        <dsp:cNvSpPr/>
      </dsp:nvSpPr>
      <dsp:spPr>
        <a:xfrm>
          <a:off x="1004" y="104872"/>
          <a:ext cx="3917900" cy="43162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251460" rIns="251460" bIns="251460" numCol="1" spcCol="1270" anchor="ctr" anchorCtr="0">
          <a:noAutofit/>
        </a:bodyPr>
        <a:lstStyle/>
        <a:p>
          <a:pPr lvl="0" algn="ctr" defTabSz="2933700">
            <a:lnSpc>
              <a:spcPct val="90000"/>
            </a:lnSpc>
            <a:spcBef>
              <a:spcPct val="0"/>
            </a:spcBef>
            <a:spcAft>
              <a:spcPct val="35000"/>
            </a:spcAft>
          </a:pPr>
          <a:r>
            <a:rPr lang="en-CA" sz="6600" kern="1200" dirty="0" err="1" smtClean="0"/>
            <a:t>Ipap</a:t>
          </a:r>
          <a:endParaRPr lang="en-CA" sz="6600" kern="1200" dirty="0" smtClean="0"/>
        </a:p>
        <a:p>
          <a:pPr lvl="0" algn="ctr" defTabSz="2933700">
            <a:lnSpc>
              <a:spcPct val="90000"/>
            </a:lnSpc>
            <a:spcBef>
              <a:spcPct val="0"/>
            </a:spcBef>
            <a:spcAft>
              <a:spcPct val="35000"/>
            </a:spcAft>
          </a:pPr>
          <a:r>
            <a:rPr lang="en-CA" sz="3600" kern="1200" dirty="0" smtClean="0"/>
            <a:t>(</a:t>
          </a:r>
          <a:r>
            <a:rPr lang="en-CA" sz="3600" kern="1200" dirty="0" err="1" smtClean="0"/>
            <a:t>Inspi</a:t>
          </a:r>
          <a:r>
            <a:rPr lang="en-CA" sz="3600" kern="1200" dirty="0" smtClean="0"/>
            <a:t>)</a:t>
          </a:r>
        </a:p>
        <a:p>
          <a:pPr lvl="0" algn="ctr" defTabSz="2933700">
            <a:lnSpc>
              <a:spcPct val="90000"/>
            </a:lnSpc>
            <a:spcBef>
              <a:spcPct val="0"/>
            </a:spcBef>
            <a:spcAft>
              <a:spcPct val="35000"/>
            </a:spcAft>
          </a:pPr>
          <a:r>
            <a:rPr lang="en-CA" sz="4800" kern="1200" dirty="0" err="1" smtClean="0"/>
            <a:t>Débuter</a:t>
          </a:r>
          <a:r>
            <a:rPr lang="en-CA" sz="4800" kern="1200" dirty="0" smtClean="0"/>
            <a:t> 8-10 et </a:t>
          </a:r>
          <a:r>
            <a:rPr lang="en-CA" sz="4800" kern="1200" dirty="0" err="1" smtClean="0"/>
            <a:t>titrer</a:t>
          </a:r>
          <a:r>
            <a:rPr lang="en-CA" sz="4800" kern="1200" dirty="0" smtClean="0"/>
            <a:t> PRN ad 20</a:t>
          </a:r>
          <a:endParaRPr lang="fr-CA" sz="4800" kern="1200" dirty="0"/>
        </a:p>
      </dsp:txBody>
      <dsp:txXfrm>
        <a:off x="1004" y="104872"/>
        <a:ext cx="3917900" cy="4316217"/>
      </dsp:txXfrm>
    </dsp:sp>
    <dsp:sp modelId="{0924B333-6E6F-4800-AD04-73A1C9BC047D}">
      <dsp:nvSpPr>
        <dsp:cNvPr id="0" name=""/>
        <dsp:cNvSpPr/>
      </dsp:nvSpPr>
      <dsp:spPr>
        <a:xfrm>
          <a:off x="4310695" y="104872"/>
          <a:ext cx="3917900" cy="431621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1460" tIns="251460" rIns="251460" bIns="251460" numCol="1" spcCol="1270" anchor="ctr" anchorCtr="0">
          <a:noAutofit/>
        </a:bodyPr>
        <a:lstStyle/>
        <a:p>
          <a:pPr lvl="0" algn="ctr" defTabSz="2933700">
            <a:lnSpc>
              <a:spcPct val="90000"/>
            </a:lnSpc>
            <a:spcBef>
              <a:spcPct val="0"/>
            </a:spcBef>
            <a:spcAft>
              <a:spcPct val="35000"/>
            </a:spcAft>
          </a:pPr>
          <a:r>
            <a:rPr lang="en-CA" sz="6600" kern="1200" dirty="0" err="1" smtClean="0"/>
            <a:t>Epap</a:t>
          </a:r>
          <a:endParaRPr lang="en-CA" sz="6600" kern="1200" dirty="0" smtClean="0"/>
        </a:p>
        <a:p>
          <a:pPr lvl="0" algn="ctr" defTabSz="2933700">
            <a:lnSpc>
              <a:spcPct val="90000"/>
            </a:lnSpc>
            <a:spcBef>
              <a:spcPct val="0"/>
            </a:spcBef>
            <a:spcAft>
              <a:spcPct val="35000"/>
            </a:spcAft>
          </a:pPr>
          <a:r>
            <a:rPr lang="en-CA" sz="3600" kern="1200" dirty="0" smtClean="0"/>
            <a:t>(</a:t>
          </a:r>
          <a:r>
            <a:rPr lang="en-CA" sz="3600" kern="1200" dirty="0" err="1" smtClean="0"/>
            <a:t>expi</a:t>
          </a:r>
          <a:r>
            <a:rPr lang="en-CA" sz="3600" kern="1200" dirty="0" smtClean="0"/>
            <a:t>=peep=CPAP)</a:t>
          </a:r>
        </a:p>
        <a:p>
          <a:pPr lvl="0" algn="ctr" defTabSz="2933700">
            <a:lnSpc>
              <a:spcPct val="90000"/>
            </a:lnSpc>
            <a:spcBef>
              <a:spcPct val="0"/>
            </a:spcBef>
            <a:spcAft>
              <a:spcPct val="35000"/>
            </a:spcAft>
          </a:pPr>
          <a:endParaRPr lang="en-CA" sz="3600" kern="1200" dirty="0" smtClean="0"/>
        </a:p>
        <a:p>
          <a:pPr lvl="0" algn="ctr" defTabSz="2933700">
            <a:lnSpc>
              <a:spcPct val="90000"/>
            </a:lnSpc>
            <a:spcBef>
              <a:spcPct val="0"/>
            </a:spcBef>
            <a:spcAft>
              <a:spcPct val="35000"/>
            </a:spcAft>
          </a:pPr>
          <a:r>
            <a:rPr lang="en-CA" sz="4800" kern="1200" dirty="0" err="1" smtClean="0"/>
            <a:t>Débuter</a:t>
          </a:r>
          <a:r>
            <a:rPr lang="en-CA" sz="4800" kern="1200" dirty="0" smtClean="0"/>
            <a:t> 5 et </a:t>
          </a:r>
          <a:r>
            <a:rPr lang="en-CA" sz="4800" kern="1200" dirty="0" err="1" smtClean="0"/>
            <a:t>titrer</a:t>
          </a:r>
          <a:r>
            <a:rPr lang="en-CA" sz="4800" kern="1200" dirty="0" smtClean="0"/>
            <a:t> ad 10</a:t>
          </a:r>
          <a:endParaRPr lang="fr-CA" sz="4800" kern="1200" dirty="0"/>
        </a:p>
      </dsp:txBody>
      <dsp:txXfrm>
        <a:off x="4310695" y="104872"/>
        <a:ext cx="3917900" cy="43162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498034-663D-45F1-A50E-76C4176B2189}" type="datetimeFigureOut">
              <a:rPr lang="fr-CA" smtClean="0"/>
              <a:t>2014-10-27</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90080C-E41E-47FC-A7BF-9675F034A696}" type="slidenum">
              <a:rPr lang="fr-CA" smtClean="0"/>
              <a:t>‹N°›</a:t>
            </a:fld>
            <a:endParaRPr lang="fr-CA"/>
          </a:p>
        </p:txBody>
      </p:sp>
    </p:spTree>
    <p:extLst>
      <p:ext uri="{BB962C8B-B14F-4D97-AF65-F5344CB8AC3E}">
        <p14:creationId xmlns:p14="http://schemas.microsoft.com/office/powerpoint/2010/main" val="3524983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a:t>
            </a:fld>
            <a:endParaRPr lang="fr-CA"/>
          </a:p>
        </p:txBody>
      </p:sp>
    </p:spTree>
    <p:extLst>
      <p:ext uri="{BB962C8B-B14F-4D97-AF65-F5344CB8AC3E}">
        <p14:creationId xmlns:p14="http://schemas.microsoft.com/office/powerpoint/2010/main" val="882151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14</a:t>
            </a:fld>
            <a:endParaRPr lang="fr-CA"/>
          </a:p>
        </p:txBody>
      </p:sp>
    </p:spTree>
    <p:extLst>
      <p:ext uri="{BB962C8B-B14F-4D97-AF65-F5344CB8AC3E}">
        <p14:creationId xmlns:p14="http://schemas.microsoft.com/office/powerpoint/2010/main" val="2244273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16</a:t>
            </a:fld>
            <a:endParaRPr lang="fr-CA"/>
          </a:p>
        </p:txBody>
      </p:sp>
    </p:spTree>
    <p:extLst>
      <p:ext uri="{BB962C8B-B14F-4D97-AF65-F5344CB8AC3E}">
        <p14:creationId xmlns:p14="http://schemas.microsoft.com/office/powerpoint/2010/main" val="1456564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17</a:t>
            </a:fld>
            <a:endParaRPr lang="fr-CA"/>
          </a:p>
        </p:txBody>
      </p:sp>
    </p:spTree>
    <p:extLst>
      <p:ext uri="{BB962C8B-B14F-4D97-AF65-F5344CB8AC3E}">
        <p14:creationId xmlns:p14="http://schemas.microsoft.com/office/powerpoint/2010/main" val="1242062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18</a:t>
            </a:fld>
            <a:endParaRPr lang="fr-CA"/>
          </a:p>
        </p:txBody>
      </p:sp>
    </p:spTree>
    <p:extLst>
      <p:ext uri="{BB962C8B-B14F-4D97-AF65-F5344CB8AC3E}">
        <p14:creationId xmlns:p14="http://schemas.microsoft.com/office/powerpoint/2010/main" val="27084189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19</a:t>
            </a:fld>
            <a:endParaRPr lang="fr-CA"/>
          </a:p>
        </p:txBody>
      </p:sp>
    </p:spTree>
    <p:extLst>
      <p:ext uri="{BB962C8B-B14F-4D97-AF65-F5344CB8AC3E}">
        <p14:creationId xmlns:p14="http://schemas.microsoft.com/office/powerpoint/2010/main" val="2199607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20</a:t>
            </a:fld>
            <a:endParaRPr lang="fr-CA"/>
          </a:p>
        </p:txBody>
      </p:sp>
    </p:spTree>
    <p:extLst>
      <p:ext uri="{BB962C8B-B14F-4D97-AF65-F5344CB8AC3E}">
        <p14:creationId xmlns:p14="http://schemas.microsoft.com/office/powerpoint/2010/main" val="24481197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23</a:t>
            </a:fld>
            <a:endParaRPr lang="fr-CA"/>
          </a:p>
        </p:txBody>
      </p:sp>
    </p:spTree>
    <p:extLst>
      <p:ext uri="{BB962C8B-B14F-4D97-AF65-F5344CB8AC3E}">
        <p14:creationId xmlns:p14="http://schemas.microsoft.com/office/powerpoint/2010/main" val="2817877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24</a:t>
            </a:fld>
            <a:endParaRPr lang="fr-CA"/>
          </a:p>
        </p:txBody>
      </p:sp>
    </p:spTree>
    <p:extLst>
      <p:ext uri="{BB962C8B-B14F-4D97-AF65-F5344CB8AC3E}">
        <p14:creationId xmlns:p14="http://schemas.microsoft.com/office/powerpoint/2010/main" val="25908409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25</a:t>
            </a:fld>
            <a:endParaRPr lang="fr-CA"/>
          </a:p>
        </p:txBody>
      </p:sp>
    </p:spTree>
    <p:extLst>
      <p:ext uri="{BB962C8B-B14F-4D97-AF65-F5344CB8AC3E}">
        <p14:creationId xmlns:p14="http://schemas.microsoft.com/office/powerpoint/2010/main" val="33750693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26</a:t>
            </a:fld>
            <a:endParaRPr lang="fr-CA"/>
          </a:p>
        </p:txBody>
      </p:sp>
    </p:spTree>
    <p:extLst>
      <p:ext uri="{BB962C8B-B14F-4D97-AF65-F5344CB8AC3E}">
        <p14:creationId xmlns:p14="http://schemas.microsoft.com/office/powerpoint/2010/main" val="1243485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a:t>
            </a:fld>
            <a:endParaRPr lang="fr-CA"/>
          </a:p>
        </p:txBody>
      </p:sp>
    </p:spTree>
    <p:extLst>
      <p:ext uri="{BB962C8B-B14F-4D97-AF65-F5344CB8AC3E}">
        <p14:creationId xmlns:p14="http://schemas.microsoft.com/office/powerpoint/2010/main" val="2992445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1" i="0" u="none" strike="noStrike" kern="1200" baseline="0" dirty="0" smtClean="0">
                <a:solidFill>
                  <a:schemeClr val="tx1"/>
                </a:solidFill>
                <a:latin typeface="+mn-lt"/>
                <a:ea typeface="+mn-ea"/>
                <a:cs typeface="+mn-cs"/>
              </a:rPr>
              <a:t>Obstructive </a:t>
            </a:r>
            <a:r>
              <a:rPr lang="fr-CA" sz="1200" b="1" i="0" u="none" strike="noStrike" kern="1200" baseline="0" dirty="0" err="1" smtClean="0">
                <a:solidFill>
                  <a:schemeClr val="tx1"/>
                </a:solidFill>
                <a:latin typeface="+mn-lt"/>
                <a:ea typeface="+mn-ea"/>
                <a:cs typeface="+mn-cs"/>
              </a:rPr>
              <a:t>Strategy</a:t>
            </a:r>
            <a:endParaRPr lang="fr-CA"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Goal is to give as much expiratory time as possible</a:t>
            </a:r>
          </a:p>
          <a:p>
            <a:r>
              <a:rPr lang="fr-CA" sz="1200" b="1" i="0" u="none" strike="noStrike" kern="1200" baseline="0" dirty="0" smtClean="0">
                <a:solidFill>
                  <a:schemeClr val="tx1"/>
                </a:solidFill>
                <a:latin typeface="+mn-lt"/>
                <a:ea typeface="+mn-ea"/>
                <a:cs typeface="+mn-cs"/>
              </a:rPr>
              <a:t>Mode</a:t>
            </a:r>
            <a:r>
              <a:rPr lang="fr-CA" sz="1200" b="0" i="0" u="none" strike="noStrike" kern="1200" baseline="0" dirty="0" smtClean="0">
                <a:solidFill>
                  <a:schemeClr val="tx1"/>
                </a:solidFill>
                <a:latin typeface="+mn-lt"/>
                <a:ea typeface="+mn-ea"/>
                <a:cs typeface="+mn-cs"/>
              </a:rPr>
              <a:t>-</a:t>
            </a:r>
            <a:r>
              <a:rPr lang="fr-CA" sz="1200" b="0" i="0" u="none" strike="noStrike" kern="1200" baseline="0" dirty="0" err="1" smtClean="0">
                <a:solidFill>
                  <a:schemeClr val="tx1"/>
                </a:solidFill>
                <a:latin typeface="+mn-lt"/>
                <a:ea typeface="+mn-ea"/>
                <a:cs typeface="+mn-cs"/>
              </a:rPr>
              <a:t>Assist</a:t>
            </a:r>
            <a:r>
              <a:rPr lang="fr-CA" sz="1200" b="0" i="0" u="none" strike="noStrike" kern="1200" baseline="0" dirty="0" smtClean="0">
                <a:solidFill>
                  <a:schemeClr val="tx1"/>
                </a:solidFill>
                <a:latin typeface="+mn-lt"/>
                <a:ea typeface="+mn-ea"/>
                <a:cs typeface="+mn-cs"/>
              </a:rPr>
              <a:t> Control</a:t>
            </a:r>
          </a:p>
          <a:p>
            <a:r>
              <a:rPr lang="fr-CA" sz="1200" b="1" i="0" u="none" strike="noStrike" kern="1200" baseline="0" dirty="0" smtClean="0">
                <a:solidFill>
                  <a:schemeClr val="tx1"/>
                </a:solidFill>
                <a:latin typeface="+mn-lt"/>
                <a:ea typeface="+mn-ea"/>
                <a:cs typeface="+mn-cs"/>
              </a:rPr>
              <a:t>Vt</a:t>
            </a:r>
            <a:r>
              <a:rPr lang="fr-CA" sz="1200" b="0" i="0" u="none" strike="noStrike" kern="1200" baseline="0" dirty="0" smtClean="0">
                <a:solidFill>
                  <a:schemeClr val="tx1"/>
                </a:solidFill>
                <a:latin typeface="+mn-lt"/>
                <a:ea typeface="+mn-ea"/>
                <a:cs typeface="+mn-cs"/>
              </a:rPr>
              <a:t>-8 cc/kg by PBW</a:t>
            </a:r>
          </a:p>
          <a:p>
            <a:r>
              <a:rPr lang="fr-CA" sz="1200" b="1" i="0" u="none" strike="noStrike" kern="1200" baseline="0" dirty="0" smtClean="0">
                <a:solidFill>
                  <a:schemeClr val="tx1"/>
                </a:solidFill>
                <a:latin typeface="+mn-lt"/>
                <a:ea typeface="+mn-ea"/>
                <a:cs typeface="+mn-cs"/>
              </a:rPr>
              <a:t>IFR</a:t>
            </a:r>
            <a:r>
              <a:rPr lang="fr-CA" sz="1200" b="0" i="0" u="none" strike="noStrike" kern="1200" baseline="0" dirty="0" smtClean="0">
                <a:solidFill>
                  <a:schemeClr val="tx1"/>
                </a:solidFill>
                <a:latin typeface="+mn-lt"/>
                <a:ea typeface="+mn-ea"/>
                <a:cs typeface="+mn-cs"/>
              </a:rPr>
              <a:t>-80-100 </a:t>
            </a:r>
            <a:r>
              <a:rPr lang="fr-CA" sz="1200" b="0" i="0" u="none" strike="noStrike" kern="1200" baseline="0" dirty="0" err="1" smtClean="0">
                <a:solidFill>
                  <a:schemeClr val="tx1"/>
                </a:solidFill>
                <a:latin typeface="+mn-lt"/>
                <a:ea typeface="+mn-ea"/>
                <a:cs typeface="+mn-cs"/>
              </a:rPr>
              <a:t>lpm</a:t>
            </a:r>
            <a:endParaRPr lang="fr-CA" sz="1200" b="0" i="0" u="none" strike="noStrike" kern="1200" baseline="0" dirty="0" smtClean="0">
              <a:solidFill>
                <a:schemeClr val="tx1"/>
              </a:solidFill>
              <a:latin typeface="+mn-lt"/>
              <a:ea typeface="+mn-ea"/>
              <a:cs typeface="+mn-cs"/>
            </a:endParaRPr>
          </a:p>
          <a:p>
            <a:r>
              <a:rPr lang="fr-CA" sz="1200" b="1" i="0" u="none" strike="noStrike" kern="1200" baseline="0" dirty="0" smtClean="0">
                <a:solidFill>
                  <a:schemeClr val="tx1"/>
                </a:solidFill>
                <a:latin typeface="+mn-lt"/>
                <a:ea typeface="+mn-ea"/>
                <a:cs typeface="+mn-cs"/>
              </a:rPr>
              <a:t>PEEP</a:t>
            </a:r>
            <a:r>
              <a:rPr lang="fr-CA" sz="1200" b="0" i="0" u="none" strike="noStrike" kern="1200" baseline="0" dirty="0" smtClean="0">
                <a:solidFill>
                  <a:schemeClr val="tx1"/>
                </a:solidFill>
                <a:latin typeface="+mn-lt"/>
                <a:ea typeface="+mn-ea"/>
                <a:cs typeface="+mn-cs"/>
              </a:rPr>
              <a:t>-0</a:t>
            </a:r>
          </a:p>
          <a:p>
            <a:r>
              <a:rPr lang="en-US" sz="1200" b="1" i="0" u="none" strike="noStrike" kern="1200" baseline="0" dirty="0" smtClean="0">
                <a:solidFill>
                  <a:schemeClr val="tx1"/>
                </a:solidFill>
                <a:latin typeface="+mn-lt"/>
                <a:ea typeface="+mn-ea"/>
                <a:cs typeface="+mn-cs"/>
              </a:rPr>
              <a:t>FiO2</a:t>
            </a:r>
            <a:r>
              <a:rPr lang="en-US" sz="1200" b="0" i="0" u="none" strike="noStrike" kern="1200" baseline="0" dirty="0" smtClean="0">
                <a:solidFill>
                  <a:schemeClr val="tx1"/>
                </a:solidFill>
                <a:latin typeface="+mn-lt"/>
                <a:ea typeface="+mn-ea"/>
                <a:cs typeface="+mn-cs"/>
              </a:rPr>
              <a:t>-use whatever you need, most folks are fine at 40%</a:t>
            </a:r>
          </a:p>
          <a:p>
            <a:r>
              <a:rPr lang="en-US" sz="1200" b="1" i="0" u="none" strike="noStrike" kern="1200" baseline="0" dirty="0" smtClean="0">
                <a:solidFill>
                  <a:schemeClr val="tx1"/>
                </a:solidFill>
                <a:latin typeface="+mn-lt"/>
                <a:ea typeface="+mn-ea"/>
                <a:cs typeface="+mn-cs"/>
              </a:rPr>
              <a:t>RR</a:t>
            </a:r>
            <a:r>
              <a:rPr lang="en-US" sz="1200" b="0" i="0" u="none" strike="noStrike" kern="1200" baseline="0" dirty="0" smtClean="0">
                <a:solidFill>
                  <a:schemeClr val="tx1"/>
                </a:solidFill>
                <a:latin typeface="+mn-lt"/>
                <a:ea typeface="+mn-ea"/>
                <a:cs typeface="+mn-cs"/>
              </a:rPr>
              <a:t>-Start at 10 </a:t>
            </a:r>
            <a:r>
              <a:rPr lang="en-US" sz="1200" b="0" i="0" u="none" strike="noStrike" kern="1200" baseline="0" dirty="0" err="1" smtClean="0">
                <a:solidFill>
                  <a:schemeClr val="tx1"/>
                </a:solidFill>
                <a:latin typeface="+mn-lt"/>
                <a:ea typeface="+mn-ea"/>
                <a:cs typeface="+mn-cs"/>
              </a:rPr>
              <a:t>bpm</a:t>
            </a:r>
            <a:r>
              <a:rPr lang="en-US" sz="1200" b="0" i="0" u="none" strike="noStrike" kern="1200" baseline="0" dirty="0" smtClean="0">
                <a:solidFill>
                  <a:schemeClr val="tx1"/>
                </a:solidFill>
                <a:latin typeface="+mn-lt"/>
                <a:ea typeface="+mn-ea"/>
                <a:cs typeface="+mn-cs"/>
              </a:rPr>
              <a:t>. Look for I:E of 1:4 or 1:5 Adjust the rate to achieve this.</a:t>
            </a:r>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28</a:t>
            </a:fld>
            <a:endParaRPr lang="fr-CA"/>
          </a:p>
        </p:txBody>
      </p:sp>
    </p:spTree>
    <p:extLst>
      <p:ext uri="{BB962C8B-B14F-4D97-AF65-F5344CB8AC3E}">
        <p14:creationId xmlns:p14="http://schemas.microsoft.com/office/powerpoint/2010/main" val="679770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b="1" i="0" u="none" strike="noStrike" kern="1200" baseline="0" dirty="0" smtClean="0">
                <a:solidFill>
                  <a:schemeClr val="tx1"/>
                </a:solidFill>
                <a:latin typeface="+mn-lt"/>
                <a:ea typeface="+mn-ea"/>
                <a:cs typeface="+mn-cs"/>
              </a:rPr>
              <a:t>Obstructive </a:t>
            </a:r>
            <a:r>
              <a:rPr lang="fr-CA" sz="1200" b="1" i="0" u="none" strike="noStrike" kern="1200" baseline="0" dirty="0" err="1" smtClean="0">
                <a:solidFill>
                  <a:schemeClr val="tx1"/>
                </a:solidFill>
                <a:latin typeface="+mn-lt"/>
                <a:ea typeface="+mn-ea"/>
                <a:cs typeface="+mn-cs"/>
              </a:rPr>
              <a:t>Strategy</a:t>
            </a:r>
            <a:endParaRPr lang="fr-CA"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Goal is to give as much expiratory time as possible</a:t>
            </a:r>
          </a:p>
          <a:p>
            <a:r>
              <a:rPr lang="fr-CA" sz="1200" b="1" i="0" u="none" strike="noStrike" kern="1200" baseline="0" dirty="0" smtClean="0">
                <a:solidFill>
                  <a:schemeClr val="tx1"/>
                </a:solidFill>
                <a:latin typeface="+mn-lt"/>
                <a:ea typeface="+mn-ea"/>
                <a:cs typeface="+mn-cs"/>
              </a:rPr>
              <a:t>Mode</a:t>
            </a:r>
            <a:r>
              <a:rPr lang="fr-CA" sz="1200" b="0" i="0" u="none" strike="noStrike" kern="1200" baseline="0" dirty="0" smtClean="0">
                <a:solidFill>
                  <a:schemeClr val="tx1"/>
                </a:solidFill>
                <a:latin typeface="+mn-lt"/>
                <a:ea typeface="+mn-ea"/>
                <a:cs typeface="+mn-cs"/>
              </a:rPr>
              <a:t>-</a:t>
            </a:r>
            <a:r>
              <a:rPr lang="fr-CA" sz="1200" b="0" i="0" u="none" strike="noStrike" kern="1200" baseline="0" dirty="0" err="1" smtClean="0">
                <a:solidFill>
                  <a:schemeClr val="tx1"/>
                </a:solidFill>
                <a:latin typeface="+mn-lt"/>
                <a:ea typeface="+mn-ea"/>
                <a:cs typeface="+mn-cs"/>
              </a:rPr>
              <a:t>Assist</a:t>
            </a:r>
            <a:r>
              <a:rPr lang="fr-CA" sz="1200" b="0" i="0" u="none" strike="noStrike" kern="1200" baseline="0" dirty="0" smtClean="0">
                <a:solidFill>
                  <a:schemeClr val="tx1"/>
                </a:solidFill>
                <a:latin typeface="+mn-lt"/>
                <a:ea typeface="+mn-ea"/>
                <a:cs typeface="+mn-cs"/>
              </a:rPr>
              <a:t> Control</a:t>
            </a:r>
          </a:p>
          <a:p>
            <a:r>
              <a:rPr lang="fr-CA" sz="1200" b="1" i="0" u="none" strike="noStrike" kern="1200" baseline="0" dirty="0" smtClean="0">
                <a:solidFill>
                  <a:schemeClr val="tx1"/>
                </a:solidFill>
                <a:latin typeface="+mn-lt"/>
                <a:ea typeface="+mn-ea"/>
                <a:cs typeface="+mn-cs"/>
              </a:rPr>
              <a:t>Vt</a:t>
            </a:r>
            <a:r>
              <a:rPr lang="fr-CA" sz="1200" b="0" i="0" u="none" strike="noStrike" kern="1200" baseline="0" dirty="0" smtClean="0">
                <a:solidFill>
                  <a:schemeClr val="tx1"/>
                </a:solidFill>
                <a:latin typeface="+mn-lt"/>
                <a:ea typeface="+mn-ea"/>
                <a:cs typeface="+mn-cs"/>
              </a:rPr>
              <a:t>-8 cc/kg by PBW</a:t>
            </a:r>
          </a:p>
          <a:p>
            <a:r>
              <a:rPr lang="fr-CA" sz="1200" b="1" i="0" u="none" strike="noStrike" kern="1200" baseline="0" dirty="0" smtClean="0">
                <a:solidFill>
                  <a:schemeClr val="tx1"/>
                </a:solidFill>
                <a:latin typeface="+mn-lt"/>
                <a:ea typeface="+mn-ea"/>
                <a:cs typeface="+mn-cs"/>
              </a:rPr>
              <a:t>IFR</a:t>
            </a:r>
            <a:r>
              <a:rPr lang="fr-CA" sz="1200" b="0" i="0" u="none" strike="noStrike" kern="1200" baseline="0" dirty="0" smtClean="0">
                <a:solidFill>
                  <a:schemeClr val="tx1"/>
                </a:solidFill>
                <a:latin typeface="+mn-lt"/>
                <a:ea typeface="+mn-ea"/>
                <a:cs typeface="+mn-cs"/>
              </a:rPr>
              <a:t>-80-100 </a:t>
            </a:r>
            <a:r>
              <a:rPr lang="fr-CA" sz="1200" b="0" i="0" u="none" strike="noStrike" kern="1200" baseline="0" dirty="0" err="1" smtClean="0">
                <a:solidFill>
                  <a:schemeClr val="tx1"/>
                </a:solidFill>
                <a:latin typeface="+mn-lt"/>
                <a:ea typeface="+mn-ea"/>
                <a:cs typeface="+mn-cs"/>
              </a:rPr>
              <a:t>lpm</a:t>
            </a:r>
            <a:endParaRPr lang="fr-CA" sz="1200" b="0" i="0" u="none" strike="noStrike" kern="1200" baseline="0" dirty="0" smtClean="0">
              <a:solidFill>
                <a:schemeClr val="tx1"/>
              </a:solidFill>
              <a:latin typeface="+mn-lt"/>
              <a:ea typeface="+mn-ea"/>
              <a:cs typeface="+mn-cs"/>
            </a:endParaRPr>
          </a:p>
          <a:p>
            <a:r>
              <a:rPr lang="fr-CA" sz="1200" b="1" i="0" u="none" strike="noStrike" kern="1200" baseline="0" dirty="0" smtClean="0">
                <a:solidFill>
                  <a:schemeClr val="tx1"/>
                </a:solidFill>
                <a:latin typeface="+mn-lt"/>
                <a:ea typeface="+mn-ea"/>
                <a:cs typeface="+mn-cs"/>
              </a:rPr>
              <a:t>PEEP</a:t>
            </a:r>
            <a:r>
              <a:rPr lang="fr-CA" sz="1200" b="0" i="0" u="none" strike="noStrike" kern="1200" baseline="0" dirty="0" smtClean="0">
                <a:solidFill>
                  <a:schemeClr val="tx1"/>
                </a:solidFill>
                <a:latin typeface="+mn-lt"/>
                <a:ea typeface="+mn-ea"/>
                <a:cs typeface="+mn-cs"/>
              </a:rPr>
              <a:t>-0</a:t>
            </a:r>
          </a:p>
          <a:p>
            <a:r>
              <a:rPr lang="en-US" sz="1200" b="1" i="0" u="none" strike="noStrike" kern="1200" baseline="0" dirty="0" smtClean="0">
                <a:solidFill>
                  <a:schemeClr val="tx1"/>
                </a:solidFill>
                <a:latin typeface="+mn-lt"/>
                <a:ea typeface="+mn-ea"/>
                <a:cs typeface="+mn-cs"/>
              </a:rPr>
              <a:t>FiO2</a:t>
            </a:r>
            <a:r>
              <a:rPr lang="en-US" sz="1200" b="0" i="0" u="none" strike="noStrike" kern="1200" baseline="0" dirty="0" smtClean="0">
                <a:solidFill>
                  <a:schemeClr val="tx1"/>
                </a:solidFill>
                <a:latin typeface="+mn-lt"/>
                <a:ea typeface="+mn-ea"/>
                <a:cs typeface="+mn-cs"/>
              </a:rPr>
              <a:t>-use whatever you need, most folks are fine at 40%</a:t>
            </a:r>
          </a:p>
          <a:p>
            <a:r>
              <a:rPr lang="en-US" sz="1200" b="1" i="0" u="none" strike="noStrike" kern="1200" baseline="0" dirty="0" smtClean="0">
                <a:solidFill>
                  <a:schemeClr val="tx1"/>
                </a:solidFill>
                <a:latin typeface="+mn-lt"/>
                <a:ea typeface="+mn-ea"/>
                <a:cs typeface="+mn-cs"/>
              </a:rPr>
              <a:t>RR</a:t>
            </a:r>
            <a:r>
              <a:rPr lang="en-US" sz="1200" b="0" i="0" u="none" strike="noStrike" kern="1200" baseline="0" dirty="0" smtClean="0">
                <a:solidFill>
                  <a:schemeClr val="tx1"/>
                </a:solidFill>
                <a:latin typeface="+mn-lt"/>
                <a:ea typeface="+mn-ea"/>
                <a:cs typeface="+mn-cs"/>
              </a:rPr>
              <a:t>-Start at 10 </a:t>
            </a:r>
            <a:r>
              <a:rPr lang="en-US" sz="1200" b="0" i="0" u="none" strike="noStrike" kern="1200" baseline="0" dirty="0" err="1" smtClean="0">
                <a:solidFill>
                  <a:schemeClr val="tx1"/>
                </a:solidFill>
                <a:latin typeface="+mn-lt"/>
                <a:ea typeface="+mn-ea"/>
                <a:cs typeface="+mn-cs"/>
              </a:rPr>
              <a:t>bpm</a:t>
            </a:r>
            <a:r>
              <a:rPr lang="en-US" sz="1200" b="0" i="0" u="none" strike="noStrike" kern="1200" baseline="0" dirty="0" smtClean="0">
                <a:solidFill>
                  <a:schemeClr val="tx1"/>
                </a:solidFill>
                <a:latin typeface="+mn-lt"/>
                <a:ea typeface="+mn-ea"/>
                <a:cs typeface="+mn-cs"/>
              </a:rPr>
              <a:t>. Look for I:E of 1:4 or 1:5 Adjust the rate to achieve this.</a:t>
            </a:r>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30</a:t>
            </a:fld>
            <a:endParaRPr lang="fr-CA"/>
          </a:p>
        </p:txBody>
      </p:sp>
    </p:spTree>
    <p:extLst>
      <p:ext uri="{BB962C8B-B14F-4D97-AF65-F5344CB8AC3E}">
        <p14:creationId xmlns:p14="http://schemas.microsoft.com/office/powerpoint/2010/main" val="632922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32</a:t>
            </a:fld>
            <a:endParaRPr lang="fr-CA"/>
          </a:p>
        </p:txBody>
      </p:sp>
    </p:spTree>
    <p:extLst>
      <p:ext uri="{BB962C8B-B14F-4D97-AF65-F5344CB8AC3E}">
        <p14:creationId xmlns:p14="http://schemas.microsoft.com/office/powerpoint/2010/main" val="3957576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CA" dirty="0" smtClean="0"/>
              <a:t>www.capnography.com</a:t>
            </a:r>
          </a:p>
          <a:p>
            <a:r>
              <a:rPr lang="en-US" sz="1200" b="0" i="0" u="none" strike="noStrike" kern="1200" baseline="0" dirty="0" smtClean="0">
                <a:solidFill>
                  <a:schemeClr val="tx1"/>
                </a:solidFill>
                <a:latin typeface="+mn-lt"/>
                <a:ea typeface="+mn-ea"/>
                <a:cs typeface="+mn-cs"/>
              </a:rPr>
              <a:t>The PaCO2-ETCO2 gradient will be increased in the acute scenario by any disorder that decreases pulmonary blood flow (thereby increasing alveolar dead space). Such conditions include pulmonary embolism, cardiogenic shock, cardiac arrest, or </a:t>
            </a:r>
            <a:r>
              <a:rPr lang="en-US" sz="1200" b="0" i="0" u="none" strike="noStrike" kern="1200" baseline="0" dirty="0" err="1" smtClean="0">
                <a:solidFill>
                  <a:schemeClr val="tx1"/>
                </a:solidFill>
                <a:latin typeface="+mn-lt"/>
                <a:ea typeface="+mn-ea"/>
                <a:cs typeface="+mn-cs"/>
              </a:rPr>
              <a:t>hypovolemia</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Disappointingly, however, stability of the PaCO2-ETCO2 gradient is only found to occur in 60% to 80% of patients studied across several anesthesia studies, with the gradient subject to unpredictable amounts of widening or narrowing.4 This phenomenon was further demonstrated in a study of </a:t>
            </a:r>
            <a:r>
              <a:rPr lang="en-US" dirty="0" err="1" smtClean="0"/>
              <a:t>multitrauma</a:t>
            </a:r>
            <a:r>
              <a:rPr lang="en-US" dirty="0" smtClean="0"/>
              <a:t> patients, which found a 27% erroneous prediction of PaCO2 change by ETCO2 </a:t>
            </a:r>
          </a:p>
          <a:p>
            <a:endParaRPr lang="en-CA" dirty="0" smtClean="0"/>
          </a:p>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36</a:t>
            </a:fld>
            <a:endParaRPr lang="fr-CA"/>
          </a:p>
        </p:txBody>
      </p:sp>
    </p:spTree>
    <p:extLst>
      <p:ext uri="{BB962C8B-B14F-4D97-AF65-F5344CB8AC3E}">
        <p14:creationId xmlns:p14="http://schemas.microsoft.com/office/powerpoint/2010/main" val="4036209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4</a:t>
            </a:fld>
            <a:endParaRPr lang="fr-CA"/>
          </a:p>
        </p:txBody>
      </p:sp>
    </p:spTree>
    <p:extLst>
      <p:ext uri="{BB962C8B-B14F-4D97-AF65-F5344CB8AC3E}">
        <p14:creationId xmlns:p14="http://schemas.microsoft.com/office/powerpoint/2010/main" val="3836705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5</a:t>
            </a:fld>
            <a:endParaRPr lang="fr-CA"/>
          </a:p>
        </p:txBody>
      </p:sp>
    </p:spTree>
    <p:extLst>
      <p:ext uri="{BB962C8B-B14F-4D97-AF65-F5344CB8AC3E}">
        <p14:creationId xmlns:p14="http://schemas.microsoft.com/office/powerpoint/2010/main" val="4261018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6</a:t>
            </a:fld>
            <a:endParaRPr lang="fr-CA"/>
          </a:p>
        </p:txBody>
      </p:sp>
    </p:spTree>
    <p:extLst>
      <p:ext uri="{BB962C8B-B14F-4D97-AF65-F5344CB8AC3E}">
        <p14:creationId xmlns:p14="http://schemas.microsoft.com/office/powerpoint/2010/main" val="917771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7</a:t>
            </a:fld>
            <a:endParaRPr lang="fr-CA"/>
          </a:p>
        </p:txBody>
      </p:sp>
    </p:spTree>
    <p:extLst>
      <p:ext uri="{BB962C8B-B14F-4D97-AF65-F5344CB8AC3E}">
        <p14:creationId xmlns:p14="http://schemas.microsoft.com/office/powerpoint/2010/main" val="250324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8</a:t>
            </a:fld>
            <a:endParaRPr lang="fr-CA"/>
          </a:p>
        </p:txBody>
      </p:sp>
    </p:spTree>
    <p:extLst>
      <p:ext uri="{BB962C8B-B14F-4D97-AF65-F5344CB8AC3E}">
        <p14:creationId xmlns:p14="http://schemas.microsoft.com/office/powerpoint/2010/main" val="149290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10</a:t>
            </a:fld>
            <a:endParaRPr lang="fr-CA"/>
          </a:p>
        </p:txBody>
      </p:sp>
    </p:spTree>
    <p:extLst>
      <p:ext uri="{BB962C8B-B14F-4D97-AF65-F5344CB8AC3E}">
        <p14:creationId xmlns:p14="http://schemas.microsoft.com/office/powerpoint/2010/main" val="377692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CE90080C-E41E-47FC-A7BF-9675F034A696}" type="slidenum">
              <a:rPr lang="fr-CA" smtClean="0"/>
              <a:t>13</a:t>
            </a:fld>
            <a:endParaRPr lang="fr-CA"/>
          </a:p>
        </p:txBody>
      </p:sp>
    </p:spTree>
    <p:extLst>
      <p:ext uri="{BB962C8B-B14F-4D97-AF65-F5344CB8AC3E}">
        <p14:creationId xmlns:p14="http://schemas.microsoft.com/office/powerpoint/2010/main" val="724206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27/10/2014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t>27/10/2014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t>27/10/2014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t>27/10/2014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27/10/2014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27/10/2014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
            <a:lum/>
          </a:blip>
          <a:srcRect/>
          <a:stretch>
            <a:fillRect t="-1000" b="-1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27/10/2014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23528" y="1628800"/>
            <a:ext cx="8712968" cy="4176464"/>
          </a:xfrm>
        </p:spPr>
        <p:txBody>
          <a:bodyPr>
            <a:normAutofit fontScale="90000"/>
          </a:bodyPr>
          <a:lstStyle/>
          <a:p>
            <a:r>
              <a:rPr lang="en-CA" sz="5300" dirty="0" err="1" smtClean="0"/>
              <a:t>Insuffisance</a:t>
            </a:r>
            <a:r>
              <a:rPr lang="en-CA" sz="5300" dirty="0" smtClean="0"/>
              <a:t> </a:t>
            </a:r>
            <a:r>
              <a:rPr lang="en-CA" sz="5300" dirty="0" err="1" smtClean="0"/>
              <a:t>respiratoire</a:t>
            </a:r>
            <a:r>
              <a:rPr lang="en-CA" dirty="0" smtClean="0"/>
              <a:t/>
            </a:r>
            <a:br>
              <a:rPr lang="en-CA" dirty="0" smtClean="0"/>
            </a:br>
            <a:r>
              <a:rPr lang="en-CA" dirty="0" smtClean="0"/>
              <a:t/>
            </a:r>
            <a:br>
              <a:rPr lang="en-CA" dirty="0" smtClean="0"/>
            </a:br>
            <a:r>
              <a:rPr lang="en-CA" sz="4000" dirty="0" smtClean="0"/>
              <a:t>Ventilation non-invasive</a:t>
            </a:r>
            <a:br>
              <a:rPr lang="en-CA" sz="4000" dirty="0" smtClean="0"/>
            </a:br>
            <a:r>
              <a:rPr lang="en-CA" sz="4000" dirty="0" smtClean="0"/>
              <a:t>Ventilation </a:t>
            </a:r>
            <a:r>
              <a:rPr lang="en-CA" sz="4000" dirty="0" err="1" smtClean="0"/>
              <a:t>mécanique</a:t>
            </a:r>
            <a:r>
              <a:rPr lang="en-CA" dirty="0" smtClean="0"/>
              <a:t/>
            </a:r>
            <a:br>
              <a:rPr lang="en-CA" dirty="0" smtClean="0"/>
            </a:br>
            <a:r>
              <a:rPr lang="en-CA" dirty="0"/>
              <a:t/>
            </a:r>
            <a:br>
              <a:rPr lang="en-CA" dirty="0"/>
            </a:br>
            <a:r>
              <a:rPr lang="en-CA" dirty="0" smtClean="0"/>
              <a:t/>
            </a:r>
            <a:br>
              <a:rPr lang="en-CA" dirty="0" smtClean="0"/>
            </a:br>
            <a:r>
              <a:rPr lang="en-CA" dirty="0"/>
              <a:t/>
            </a:r>
            <a:br>
              <a:rPr lang="en-CA" dirty="0"/>
            </a:br>
            <a:r>
              <a:rPr lang="en-CA" dirty="0" err="1" smtClean="0"/>
              <a:t>Éric</a:t>
            </a:r>
            <a:r>
              <a:rPr lang="en-CA" dirty="0" smtClean="0"/>
              <a:t> </a:t>
            </a:r>
            <a:r>
              <a:rPr lang="en-CA" dirty="0" err="1" smtClean="0"/>
              <a:t>Lalonde</a:t>
            </a:r>
            <a:r>
              <a:rPr lang="en-CA" dirty="0" smtClean="0"/>
              <a:t>, md</a:t>
            </a:r>
            <a:br>
              <a:rPr lang="en-CA" dirty="0" smtClean="0"/>
            </a:br>
            <a:r>
              <a:rPr lang="en-CA" dirty="0" err="1" smtClean="0"/>
              <a:t>Urgentiste</a:t>
            </a:r>
            <a:r>
              <a:rPr lang="en-CA" dirty="0" smtClean="0"/>
              <a:t> HSCM</a:t>
            </a:r>
            <a:br>
              <a:rPr lang="en-CA" dirty="0" smtClean="0"/>
            </a:br>
            <a:endParaRPr lang="fr-CA" dirty="0"/>
          </a:p>
        </p:txBody>
      </p:sp>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4653136"/>
            <a:ext cx="1885950" cy="1905000"/>
          </a:xfrm>
          <a:prstGeom prst="rect">
            <a:avLst/>
          </a:prstGeom>
        </p:spPr>
      </p:pic>
      <p:pic>
        <p:nvPicPr>
          <p:cNvPr id="5" name="Imag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1559" y="5364573"/>
            <a:ext cx="1887273" cy="656715"/>
          </a:xfrm>
          <a:prstGeom prst="rect">
            <a:avLst/>
          </a:prstGeom>
        </p:spPr>
      </p:pic>
    </p:spTree>
    <p:extLst>
      <p:ext uri="{BB962C8B-B14F-4D97-AF65-F5344CB8AC3E}">
        <p14:creationId xmlns:p14="http://schemas.microsoft.com/office/powerpoint/2010/main" val="40969790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smtClean="0"/>
              <a:t>Chez qui </a:t>
            </a:r>
            <a:r>
              <a:rPr lang="en-CA" dirty="0" err="1" smtClean="0"/>
              <a:t>l’utiliser</a:t>
            </a:r>
            <a:r>
              <a:rPr lang="en-CA" dirty="0" smtClean="0"/>
              <a:t>?</a:t>
            </a:r>
            <a:endParaRPr lang="fr-CA" dirty="0"/>
          </a:p>
        </p:txBody>
      </p:sp>
      <p:sp>
        <p:nvSpPr>
          <p:cNvPr id="4" name="Espace réservé du contenu 3"/>
          <p:cNvSpPr>
            <a:spLocks noGrp="1"/>
          </p:cNvSpPr>
          <p:nvPr>
            <p:ph idx="1"/>
          </p:nvPr>
        </p:nvSpPr>
        <p:spPr/>
        <p:txBody>
          <a:bodyPr>
            <a:normAutofit/>
          </a:bodyPr>
          <a:lstStyle/>
          <a:p>
            <a:r>
              <a:rPr lang="en-US" dirty="0" smtClean="0"/>
              <a:t>Pas de consensus, </a:t>
            </a:r>
            <a:r>
              <a:rPr lang="en-US" dirty="0" err="1" smtClean="0"/>
              <a:t>comme</a:t>
            </a:r>
            <a:r>
              <a:rPr lang="en-US" dirty="0" smtClean="0"/>
              <a:t> </a:t>
            </a:r>
            <a:r>
              <a:rPr lang="en-US" dirty="0" err="1" smtClean="0"/>
              <a:t>il</a:t>
            </a:r>
            <a:r>
              <a:rPr lang="en-US" dirty="0" smtClean="0"/>
              <a:t> </a:t>
            </a:r>
            <a:r>
              <a:rPr lang="en-US" dirty="0" err="1" smtClean="0"/>
              <a:t>n’y</a:t>
            </a:r>
            <a:r>
              <a:rPr lang="en-US" dirty="0" smtClean="0"/>
              <a:t> a pas de </a:t>
            </a:r>
            <a:r>
              <a:rPr lang="en-US" dirty="0" err="1" smtClean="0"/>
              <a:t>définition</a:t>
            </a:r>
            <a:r>
              <a:rPr lang="en-US" dirty="0" smtClean="0"/>
              <a:t> </a:t>
            </a:r>
            <a:r>
              <a:rPr lang="en-US" dirty="0" err="1" smtClean="0"/>
              <a:t>précise</a:t>
            </a:r>
            <a:r>
              <a:rPr lang="en-US" dirty="0" smtClean="0"/>
              <a:t> de qui </a:t>
            </a:r>
            <a:r>
              <a:rPr lang="en-US" dirty="0" err="1" smtClean="0"/>
              <a:t>nécessite</a:t>
            </a:r>
            <a:r>
              <a:rPr lang="en-US" dirty="0" smtClean="0"/>
              <a:t> intubation</a:t>
            </a:r>
          </a:p>
          <a:p>
            <a:endParaRPr lang="en-US" dirty="0"/>
          </a:p>
          <a:p>
            <a:endParaRPr lang="en-US" dirty="0" smtClean="0"/>
          </a:p>
          <a:p>
            <a:r>
              <a:rPr lang="en-US" b="1" dirty="0" smtClean="0"/>
              <a:t>Si </a:t>
            </a:r>
            <a:r>
              <a:rPr lang="en-US" b="1" dirty="0" err="1" smtClean="0"/>
              <a:t>vous</a:t>
            </a:r>
            <a:r>
              <a:rPr lang="en-US" b="1" dirty="0" smtClean="0"/>
              <a:t> </a:t>
            </a:r>
            <a:r>
              <a:rPr lang="en-US" b="1" dirty="0" err="1" smtClean="0"/>
              <a:t>vous</a:t>
            </a:r>
            <a:r>
              <a:rPr lang="en-US" b="1" dirty="0" smtClean="0"/>
              <a:t> </a:t>
            </a:r>
            <a:r>
              <a:rPr lang="en-US" b="1" dirty="0" err="1" smtClean="0"/>
              <a:t>posez</a:t>
            </a:r>
            <a:r>
              <a:rPr lang="en-US" b="1" dirty="0" smtClean="0"/>
              <a:t> la question </a:t>
            </a:r>
            <a:r>
              <a:rPr lang="en-US" b="1" dirty="0" err="1" smtClean="0"/>
              <a:t>si</a:t>
            </a:r>
            <a:r>
              <a:rPr lang="en-US" b="1" dirty="0" smtClean="0"/>
              <a:t> le patient  a </a:t>
            </a:r>
            <a:r>
              <a:rPr lang="en-US" b="1" dirty="0" err="1" smtClean="0"/>
              <a:t>besoin</a:t>
            </a:r>
            <a:r>
              <a:rPr lang="en-US" b="1" dirty="0" smtClean="0"/>
              <a:t> d’être </a:t>
            </a:r>
            <a:r>
              <a:rPr lang="en-US" b="1" dirty="0" err="1" smtClean="0"/>
              <a:t>intubé</a:t>
            </a:r>
            <a:r>
              <a:rPr lang="en-US" b="1" dirty="0" smtClean="0"/>
              <a:t>, </a:t>
            </a:r>
            <a:r>
              <a:rPr lang="en-US" b="1" dirty="0" err="1" smtClean="0"/>
              <a:t>alors</a:t>
            </a:r>
            <a:r>
              <a:rPr lang="en-US" b="1" dirty="0" smtClean="0"/>
              <a:t> </a:t>
            </a:r>
            <a:r>
              <a:rPr lang="en-US" b="1" dirty="0" err="1" smtClean="0"/>
              <a:t>posez</a:t>
            </a:r>
            <a:r>
              <a:rPr lang="en-US" b="1" dirty="0" err="1"/>
              <a:t>-</a:t>
            </a:r>
            <a:r>
              <a:rPr lang="en-US" b="1" dirty="0" err="1" smtClean="0"/>
              <a:t>vous</a:t>
            </a:r>
            <a:r>
              <a:rPr lang="en-US" b="1" dirty="0" smtClean="0"/>
              <a:t> la question </a:t>
            </a:r>
            <a:r>
              <a:rPr lang="en-US" b="1" dirty="0" err="1" smtClean="0"/>
              <a:t>s’il</a:t>
            </a:r>
            <a:r>
              <a:rPr lang="en-US" b="1" dirty="0" smtClean="0"/>
              <a:t> a des CI à la VNI</a:t>
            </a:r>
          </a:p>
        </p:txBody>
      </p:sp>
    </p:spTree>
    <p:extLst>
      <p:ext uri="{BB962C8B-B14F-4D97-AF65-F5344CB8AC3E}">
        <p14:creationId xmlns:p14="http://schemas.microsoft.com/office/powerpoint/2010/main" val="1961934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Contre</a:t>
            </a:r>
            <a:r>
              <a:rPr lang="en-CA" dirty="0" smtClean="0"/>
              <a:t>-indications</a:t>
            </a:r>
            <a:endParaRPr lang="fr-CA" dirty="0"/>
          </a:p>
        </p:txBody>
      </p:sp>
      <p:sp>
        <p:nvSpPr>
          <p:cNvPr id="3" name="Espace réservé du contenu 2"/>
          <p:cNvSpPr>
            <a:spLocks noGrp="1"/>
          </p:cNvSpPr>
          <p:nvPr>
            <p:ph idx="1"/>
          </p:nvPr>
        </p:nvSpPr>
        <p:spPr/>
        <p:txBody>
          <a:bodyPr>
            <a:normAutofit fontScale="92500" lnSpcReduction="10000"/>
          </a:bodyPr>
          <a:lstStyle/>
          <a:p>
            <a:r>
              <a:rPr lang="en-US" dirty="0" smtClean="0"/>
              <a:t>Respiration </a:t>
            </a:r>
            <a:r>
              <a:rPr lang="en-US" dirty="0" err="1" smtClean="0"/>
              <a:t>agonale</a:t>
            </a:r>
            <a:r>
              <a:rPr lang="en-US" dirty="0" smtClean="0"/>
              <a:t> </a:t>
            </a:r>
          </a:p>
          <a:p>
            <a:r>
              <a:rPr lang="en-US" dirty="0" err="1" smtClean="0"/>
              <a:t>État</a:t>
            </a:r>
            <a:r>
              <a:rPr lang="en-US" dirty="0" smtClean="0"/>
              <a:t> de </a:t>
            </a:r>
            <a:r>
              <a:rPr lang="en-US" dirty="0" err="1" smtClean="0"/>
              <a:t>csc</a:t>
            </a:r>
            <a:r>
              <a:rPr lang="en-US" dirty="0" smtClean="0"/>
              <a:t> </a:t>
            </a:r>
            <a:r>
              <a:rPr lang="en-US" dirty="0" err="1" smtClean="0"/>
              <a:t>diminu</a:t>
            </a:r>
            <a:r>
              <a:rPr lang="en-US" dirty="0" err="1"/>
              <a:t>é</a:t>
            </a:r>
            <a:endParaRPr lang="en-US" dirty="0" smtClean="0"/>
          </a:p>
          <a:p>
            <a:r>
              <a:rPr lang="fr-CA" dirty="0" smtClean="0"/>
              <a:t>Instabilité hémodynamique importante</a:t>
            </a:r>
            <a:endParaRPr lang="fr-CA" dirty="0"/>
          </a:p>
          <a:p>
            <a:r>
              <a:rPr lang="en-US" dirty="0" smtClean="0"/>
              <a:t>Ne </a:t>
            </a:r>
            <a:r>
              <a:rPr lang="en-US" dirty="0" err="1" smtClean="0"/>
              <a:t>protège</a:t>
            </a:r>
            <a:r>
              <a:rPr lang="en-US" dirty="0" smtClean="0"/>
              <a:t> pas </a:t>
            </a:r>
            <a:r>
              <a:rPr lang="en-US" dirty="0" err="1" smtClean="0"/>
              <a:t>ses</a:t>
            </a:r>
            <a:r>
              <a:rPr lang="en-US" dirty="0" smtClean="0"/>
              <a:t> VRS, </a:t>
            </a:r>
            <a:r>
              <a:rPr lang="en-US" dirty="0" err="1" smtClean="0"/>
              <a:t>bcp</a:t>
            </a:r>
            <a:r>
              <a:rPr lang="en-US" dirty="0" smtClean="0"/>
              <a:t> de </a:t>
            </a:r>
            <a:r>
              <a:rPr lang="en-US" dirty="0" err="1" smtClean="0"/>
              <a:t>sécretion</a:t>
            </a:r>
            <a:r>
              <a:rPr lang="en-US" dirty="0" smtClean="0"/>
              <a:t>, masse au </a:t>
            </a:r>
            <a:r>
              <a:rPr lang="en-US" dirty="0" err="1" smtClean="0"/>
              <a:t>niveau</a:t>
            </a:r>
            <a:r>
              <a:rPr lang="en-US" dirty="0" smtClean="0"/>
              <a:t> de </a:t>
            </a:r>
            <a:r>
              <a:rPr lang="en-US" dirty="0" err="1" smtClean="0"/>
              <a:t>ses</a:t>
            </a:r>
            <a:r>
              <a:rPr lang="en-US" dirty="0" smtClean="0"/>
              <a:t> VRS, </a:t>
            </a:r>
            <a:r>
              <a:rPr lang="en-US" dirty="0" err="1" smtClean="0"/>
              <a:t>risque</a:t>
            </a:r>
            <a:r>
              <a:rPr lang="en-US" dirty="0" smtClean="0"/>
              <a:t> de </a:t>
            </a:r>
            <a:r>
              <a:rPr lang="en-US" dirty="0" err="1" smtClean="0"/>
              <a:t>vomir</a:t>
            </a:r>
            <a:endParaRPr lang="en-US" dirty="0" smtClean="0"/>
          </a:p>
          <a:p>
            <a:r>
              <a:rPr lang="fr-CA" b="1" u="sng" dirty="0" smtClean="0"/>
              <a:t>Ne coopère pas</a:t>
            </a:r>
          </a:p>
          <a:p>
            <a:r>
              <a:rPr lang="fr-CA" dirty="0" smtClean="0"/>
              <a:t>Pneumothorax non-</a:t>
            </a:r>
            <a:r>
              <a:rPr lang="fr-CA" dirty="0" err="1" smtClean="0"/>
              <a:t>tx</a:t>
            </a:r>
            <a:endParaRPr lang="fr-CA" dirty="0"/>
          </a:p>
          <a:p>
            <a:r>
              <a:rPr lang="en-CA" dirty="0" err="1" smtClean="0"/>
              <a:t>Chirurgie</a:t>
            </a:r>
            <a:r>
              <a:rPr lang="en-CA" dirty="0" smtClean="0"/>
              <a:t> </a:t>
            </a:r>
            <a:r>
              <a:rPr lang="en-CA" dirty="0" err="1" smtClean="0"/>
              <a:t>oesophagienne</a:t>
            </a:r>
            <a:r>
              <a:rPr lang="en-CA" dirty="0" smtClean="0"/>
              <a:t> </a:t>
            </a:r>
            <a:r>
              <a:rPr lang="en-CA" dirty="0" err="1" smtClean="0"/>
              <a:t>ou</a:t>
            </a:r>
            <a:r>
              <a:rPr lang="en-CA" dirty="0" smtClean="0"/>
              <a:t> ORL </a:t>
            </a:r>
            <a:r>
              <a:rPr lang="en-CA" dirty="0" err="1" smtClean="0"/>
              <a:t>récente</a:t>
            </a:r>
            <a:endParaRPr lang="en-CA" dirty="0" smtClean="0"/>
          </a:p>
          <a:p>
            <a:r>
              <a:rPr lang="en-CA" dirty="0" smtClean="0"/>
              <a:t>HDH, obstruction </a:t>
            </a:r>
            <a:r>
              <a:rPr lang="en-CA" dirty="0" err="1" smtClean="0"/>
              <a:t>intestinale</a:t>
            </a:r>
            <a:endParaRPr lang="fr-CA" dirty="0"/>
          </a:p>
        </p:txBody>
      </p:sp>
    </p:spTree>
    <p:extLst>
      <p:ext uri="{BB962C8B-B14F-4D97-AF65-F5344CB8AC3E}">
        <p14:creationId xmlns:p14="http://schemas.microsoft.com/office/powerpoint/2010/main" val="362881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Évaluation</a:t>
            </a:r>
            <a:r>
              <a:rPr lang="en-CA" dirty="0" smtClean="0"/>
              <a:t> du </a:t>
            </a:r>
            <a:r>
              <a:rPr lang="en-CA" dirty="0" err="1" smtClean="0"/>
              <a:t>succès</a:t>
            </a:r>
            <a:endParaRPr lang="fr-CA" dirty="0"/>
          </a:p>
        </p:txBody>
      </p:sp>
      <p:sp>
        <p:nvSpPr>
          <p:cNvPr id="3" name="Espace réservé du contenu 2"/>
          <p:cNvSpPr>
            <a:spLocks noGrp="1"/>
          </p:cNvSpPr>
          <p:nvPr>
            <p:ph idx="1"/>
          </p:nvPr>
        </p:nvSpPr>
        <p:spPr/>
        <p:txBody>
          <a:bodyPr/>
          <a:lstStyle/>
          <a:p>
            <a:endParaRPr lang="en-US" b="1" dirty="0" smtClean="0"/>
          </a:p>
          <a:p>
            <a:endParaRPr lang="en-US" b="1" dirty="0"/>
          </a:p>
          <a:p>
            <a:r>
              <a:rPr lang="en-US" sz="3600" b="1" dirty="0" err="1" smtClean="0"/>
              <a:t>Devrait</a:t>
            </a:r>
            <a:r>
              <a:rPr lang="en-US" sz="3600" b="1" dirty="0" smtClean="0"/>
              <a:t> </a:t>
            </a:r>
            <a:r>
              <a:rPr lang="en-US" sz="3600" b="1" dirty="0" err="1"/>
              <a:t>s’améliorer</a:t>
            </a:r>
            <a:r>
              <a:rPr lang="en-US" sz="3600" b="1" dirty="0"/>
              <a:t> </a:t>
            </a:r>
            <a:r>
              <a:rPr lang="en-US" sz="3600" b="1" dirty="0" err="1"/>
              <a:t>dans</a:t>
            </a:r>
            <a:r>
              <a:rPr lang="en-US" sz="3600" b="1" dirty="0"/>
              <a:t> les </a:t>
            </a:r>
            <a:r>
              <a:rPr lang="en-US" sz="3600" b="1" dirty="0" smtClean="0"/>
              <a:t>2er </a:t>
            </a:r>
            <a:r>
              <a:rPr lang="en-US" sz="3600" b="1" dirty="0" err="1" smtClean="0"/>
              <a:t>hrs</a:t>
            </a:r>
            <a:r>
              <a:rPr lang="en-US" sz="3600" b="1" dirty="0" smtClean="0"/>
              <a:t> </a:t>
            </a:r>
            <a:endParaRPr lang="en-US" sz="3600" b="1" dirty="0"/>
          </a:p>
          <a:p>
            <a:r>
              <a:rPr lang="en-US" dirty="0"/>
              <a:t>Diminution RR</a:t>
            </a:r>
          </a:p>
          <a:p>
            <a:r>
              <a:rPr lang="en-US" dirty="0"/>
              <a:t>Diminution </a:t>
            </a:r>
            <a:r>
              <a:rPr lang="en-US" dirty="0" err="1"/>
              <a:t>anxiété</a:t>
            </a:r>
            <a:endParaRPr lang="en-US" dirty="0"/>
          </a:p>
          <a:p>
            <a:r>
              <a:rPr lang="en-US" dirty="0"/>
              <a:t>SaO2 </a:t>
            </a:r>
            <a:r>
              <a:rPr lang="en-US" dirty="0" err="1"/>
              <a:t>augmente</a:t>
            </a:r>
            <a:endParaRPr lang="fr-CA" dirty="0"/>
          </a:p>
          <a:p>
            <a:endParaRPr lang="fr-CA" dirty="0"/>
          </a:p>
        </p:txBody>
      </p:sp>
    </p:spTree>
    <p:extLst>
      <p:ext uri="{BB962C8B-B14F-4D97-AF65-F5344CB8AC3E}">
        <p14:creationId xmlns:p14="http://schemas.microsoft.com/office/powerpoint/2010/main" val="2999960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Sédation</a:t>
            </a:r>
            <a:endParaRPr lang="fr-CA" dirty="0"/>
          </a:p>
        </p:txBody>
      </p:sp>
      <p:sp>
        <p:nvSpPr>
          <p:cNvPr id="3" name="Espace réservé du contenu 2"/>
          <p:cNvSpPr>
            <a:spLocks noGrp="1"/>
          </p:cNvSpPr>
          <p:nvPr>
            <p:ph idx="1"/>
          </p:nvPr>
        </p:nvSpPr>
        <p:spPr/>
        <p:txBody>
          <a:bodyPr>
            <a:normAutofit/>
          </a:bodyPr>
          <a:lstStyle/>
          <a:p>
            <a:r>
              <a:rPr lang="en-US" dirty="0" smtClean="0"/>
              <a:t>Lame à double </a:t>
            </a:r>
            <a:r>
              <a:rPr lang="en-US" dirty="0" err="1" smtClean="0"/>
              <a:t>tranchants</a:t>
            </a:r>
            <a:r>
              <a:rPr lang="en-US" dirty="0" smtClean="0"/>
              <a:t>:</a:t>
            </a:r>
          </a:p>
          <a:p>
            <a:pPr lvl="1"/>
            <a:r>
              <a:rPr lang="en-US" dirty="0" err="1" smtClean="0"/>
              <a:t>Améliore</a:t>
            </a:r>
            <a:r>
              <a:rPr lang="en-US" dirty="0" smtClean="0"/>
              <a:t> </a:t>
            </a:r>
            <a:r>
              <a:rPr lang="en-US" dirty="0" err="1" smtClean="0"/>
              <a:t>coopération</a:t>
            </a:r>
            <a:endParaRPr lang="en-US" dirty="0" smtClean="0"/>
          </a:p>
          <a:p>
            <a:pPr lvl="1"/>
            <a:r>
              <a:rPr lang="en-US" dirty="0" err="1" smtClean="0"/>
              <a:t>Peut</a:t>
            </a:r>
            <a:r>
              <a:rPr lang="en-US" dirty="0" smtClean="0"/>
              <a:t> </a:t>
            </a:r>
            <a:r>
              <a:rPr lang="en-US" dirty="0" err="1" smtClean="0"/>
              <a:t>diminuer</a:t>
            </a:r>
            <a:r>
              <a:rPr lang="en-US" dirty="0" smtClean="0"/>
              <a:t> </a:t>
            </a:r>
            <a:r>
              <a:rPr lang="en-US" dirty="0" err="1" smtClean="0"/>
              <a:t>leur</a:t>
            </a:r>
            <a:r>
              <a:rPr lang="en-US" dirty="0" smtClean="0"/>
              <a:t> effort </a:t>
            </a:r>
            <a:r>
              <a:rPr lang="en-US" dirty="0" err="1" smtClean="0"/>
              <a:t>respiratoire</a:t>
            </a:r>
            <a:endParaRPr lang="en-US" dirty="0" smtClean="0"/>
          </a:p>
          <a:p>
            <a:pPr lvl="1"/>
            <a:endParaRPr lang="en-CA" dirty="0" smtClean="0"/>
          </a:p>
          <a:p>
            <a:pPr lvl="1"/>
            <a:endParaRPr lang="en-CA" dirty="0"/>
          </a:p>
          <a:p>
            <a:pPr marL="457200" lvl="1" indent="0">
              <a:buNone/>
            </a:pPr>
            <a:r>
              <a:rPr lang="en-CA" dirty="0" smtClean="0"/>
              <a:t>Y </a:t>
            </a:r>
            <a:r>
              <a:rPr lang="en-CA" dirty="0" err="1" smtClean="0"/>
              <a:t>aller</a:t>
            </a:r>
            <a:r>
              <a:rPr lang="en-CA" dirty="0" smtClean="0"/>
              <a:t> </a:t>
            </a:r>
            <a:r>
              <a:rPr lang="en-CA" dirty="0" err="1" smtClean="0"/>
              <a:t>doucement</a:t>
            </a:r>
            <a:r>
              <a:rPr lang="en-CA" dirty="0" smtClean="0"/>
              <a:t>, petite dose fentanyl </a:t>
            </a:r>
            <a:r>
              <a:rPr lang="en-CA" dirty="0" err="1" smtClean="0"/>
              <a:t>souvent</a:t>
            </a:r>
            <a:r>
              <a:rPr lang="en-CA" dirty="0" smtClean="0"/>
              <a:t> </a:t>
            </a:r>
            <a:r>
              <a:rPr lang="en-CA" dirty="0" err="1" smtClean="0"/>
              <a:t>suffisant</a:t>
            </a:r>
            <a:r>
              <a:rPr lang="en-CA" dirty="0" smtClean="0"/>
              <a:t> pour </a:t>
            </a:r>
            <a:r>
              <a:rPr lang="en-CA" dirty="0" err="1" smtClean="0"/>
              <a:t>tolérer</a:t>
            </a:r>
            <a:r>
              <a:rPr lang="en-CA" dirty="0" smtClean="0"/>
              <a:t> masque</a:t>
            </a:r>
            <a:endParaRPr lang="en-US" dirty="0"/>
          </a:p>
        </p:txBody>
      </p:sp>
    </p:spTree>
    <p:extLst>
      <p:ext uri="{BB962C8B-B14F-4D97-AF65-F5344CB8AC3E}">
        <p14:creationId xmlns:p14="http://schemas.microsoft.com/office/powerpoint/2010/main" val="4114783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smtClean="0"/>
              <a:t>Interfaces</a:t>
            </a:r>
            <a:endParaRPr lang="fr-CA" dirty="0"/>
          </a:p>
        </p:txBody>
      </p:sp>
      <p:sp>
        <p:nvSpPr>
          <p:cNvPr id="4" name="Espace réservé du contenu 3"/>
          <p:cNvSpPr>
            <a:spLocks noGrp="1"/>
          </p:cNvSpPr>
          <p:nvPr>
            <p:ph idx="1"/>
          </p:nvPr>
        </p:nvSpPr>
        <p:spPr>
          <a:ln>
            <a:solidFill>
              <a:schemeClr val="accent1"/>
            </a:solidFill>
          </a:ln>
        </p:spPr>
        <p:txBody>
          <a:bodyPr>
            <a:normAutofit/>
          </a:bodyPr>
          <a:lstStyle/>
          <a:p>
            <a:pPr marL="0" indent="0">
              <a:buNone/>
            </a:pPr>
            <a:r>
              <a:rPr lang="fr-CA" b="1" dirty="0" smtClean="0"/>
              <a:t>Masque </a:t>
            </a:r>
            <a:r>
              <a:rPr lang="fr-CA" b="1" dirty="0" err="1" smtClean="0"/>
              <a:t>Oronasal</a:t>
            </a:r>
            <a:endParaRPr lang="fr-CA" b="1" dirty="0" smtClean="0"/>
          </a:p>
          <a:p>
            <a:r>
              <a:rPr lang="fr-CA" u="sng" dirty="0" smtClean="0"/>
              <a:t>Le plus utilisé à l’urgence</a:t>
            </a:r>
          </a:p>
          <a:p>
            <a:r>
              <a:rPr lang="en-CA" dirty="0" err="1" smtClean="0"/>
              <a:t>S’assurer</a:t>
            </a:r>
            <a:r>
              <a:rPr lang="en-CA" dirty="0" smtClean="0"/>
              <a:t> </a:t>
            </a:r>
            <a:r>
              <a:rPr lang="en-CA" dirty="0" err="1" smtClean="0"/>
              <a:t>d’avoir</a:t>
            </a:r>
            <a:r>
              <a:rPr lang="en-CA" dirty="0" smtClean="0"/>
              <a:t> la bonne </a:t>
            </a:r>
            <a:r>
              <a:rPr lang="en-CA" dirty="0" err="1" smtClean="0"/>
              <a:t>grosseur</a:t>
            </a:r>
            <a:r>
              <a:rPr lang="en-CA" dirty="0" smtClean="0"/>
              <a:t> pour </a:t>
            </a:r>
            <a:r>
              <a:rPr lang="en-CA" dirty="0" err="1" smtClean="0"/>
              <a:t>éviter</a:t>
            </a:r>
            <a:r>
              <a:rPr lang="en-CA" dirty="0" smtClean="0"/>
              <a:t> les </a:t>
            </a:r>
            <a:r>
              <a:rPr lang="en-CA" dirty="0" err="1" smtClean="0"/>
              <a:t>fuites</a:t>
            </a:r>
            <a:endParaRPr lang="en-CA" dirty="0" smtClean="0"/>
          </a:p>
          <a:p>
            <a:r>
              <a:rPr lang="en-CA" dirty="0" smtClean="0"/>
              <a:t>IMPORTANT DE BIEN EXPLIQUER AU PATIENT</a:t>
            </a:r>
            <a:endParaRPr lang="fr-CA" dirty="0" smtClean="0"/>
          </a:p>
          <a:p>
            <a:pPr marL="0" indent="0">
              <a:buNone/>
            </a:pPr>
            <a:endParaRPr lang="fr-CA" dirty="0"/>
          </a:p>
        </p:txBody>
      </p:sp>
    </p:spTree>
    <p:extLst>
      <p:ext uri="{BB962C8B-B14F-4D97-AF65-F5344CB8AC3E}">
        <p14:creationId xmlns:p14="http://schemas.microsoft.com/office/powerpoint/2010/main" val="1908859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smtClean="0"/>
              <a:t>MPOC</a:t>
            </a:r>
            <a:endParaRPr lang="fr-CA" dirty="0"/>
          </a:p>
        </p:txBody>
      </p:sp>
      <p:sp>
        <p:nvSpPr>
          <p:cNvPr id="4" name="Espace réservé du contenu 3"/>
          <p:cNvSpPr>
            <a:spLocks noGrp="1"/>
          </p:cNvSpPr>
          <p:nvPr>
            <p:ph idx="1"/>
          </p:nvPr>
        </p:nvSpPr>
        <p:spPr/>
        <p:txBody>
          <a:bodyPr>
            <a:normAutofit/>
          </a:bodyPr>
          <a:lstStyle/>
          <a:p>
            <a:r>
              <a:rPr lang="en-US" dirty="0" err="1" smtClean="0"/>
              <a:t>Plusieurs</a:t>
            </a:r>
            <a:r>
              <a:rPr lang="en-US" dirty="0" smtClean="0"/>
              <a:t> </a:t>
            </a:r>
            <a:r>
              <a:rPr lang="en-US" dirty="0" err="1" smtClean="0"/>
              <a:t>études</a:t>
            </a:r>
            <a:r>
              <a:rPr lang="en-US" dirty="0" smtClean="0"/>
              <a:t> </a:t>
            </a:r>
            <a:r>
              <a:rPr lang="en-US" dirty="0" err="1" smtClean="0"/>
              <a:t>démontrent</a:t>
            </a:r>
            <a:r>
              <a:rPr lang="en-US" dirty="0" smtClean="0"/>
              <a:t>:</a:t>
            </a:r>
          </a:p>
          <a:p>
            <a:pPr lvl="1"/>
            <a:r>
              <a:rPr lang="en-US" dirty="0" smtClean="0"/>
              <a:t>Diminution intubation</a:t>
            </a:r>
          </a:p>
          <a:p>
            <a:pPr lvl="1"/>
            <a:r>
              <a:rPr lang="en-US" dirty="0" smtClean="0"/>
              <a:t>Diminution </a:t>
            </a:r>
            <a:r>
              <a:rPr lang="en-US" dirty="0" err="1" smtClean="0"/>
              <a:t>séjour</a:t>
            </a:r>
            <a:r>
              <a:rPr lang="en-US" dirty="0" smtClean="0"/>
              <a:t> </a:t>
            </a:r>
            <a:r>
              <a:rPr lang="en-US" dirty="0" err="1" smtClean="0"/>
              <a:t>hospitalier</a:t>
            </a:r>
            <a:endParaRPr lang="en-US" dirty="0" smtClean="0"/>
          </a:p>
          <a:p>
            <a:pPr lvl="1"/>
            <a:r>
              <a:rPr lang="en-US" dirty="0" smtClean="0"/>
              <a:t>Diminution </a:t>
            </a:r>
            <a:r>
              <a:rPr lang="en-US" dirty="0" err="1" smtClean="0"/>
              <a:t>mortalité</a:t>
            </a:r>
            <a:endParaRPr lang="en-US" dirty="0" smtClean="0"/>
          </a:p>
          <a:p>
            <a:pPr marL="457200" lvl="1" indent="0">
              <a:buNone/>
            </a:pPr>
            <a:endParaRPr lang="en-US" dirty="0" smtClean="0"/>
          </a:p>
          <a:p>
            <a:r>
              <a:rPr lang="en-CA" dirty="0" smtClean="0"/>
              <a:t>Pas de </a:t>
            </a:r>
            <a:r>
              <a:rPr lang="en-CA" dirty="0" err="1" smtClean="0"/>
              <a:t>données</a:t>
            </a:r>
            <a:r>
              <a:rPr lang="en-CA" dirty="0" smtClean="0"/>
              <a:t> qui </a:t>
            </a:r>
            <a:r>
              <a:rPr lang="en-CA" dirty="0" err="1" smtClean="0"/>
              <a:t>démontrent</a:t>
            </a:r>
            <a:r>
              <a:rPr lang="en-CA" dirty="0" smtClean="0"/>
              <a:t> </a:t>
            </a:r>
            <a:r>
              <a:rPr lang="en-CA" dirty="0" err="1" smtClean="0"/>
              <a:t>supériorité</a:t>
            </a:r>
            <a:r>
              <a:rPr lang="en-CA" dirty="0" smtClean="0"/>
              <a:t> CPAP </a:t>
            </a:r>
            <a:r>
              <a:rPr lang="en-CA" dirty="0" err="1" smtClean="0"/>
              <a:t>vs</a:t>
            </a:r>
            <a:r>
              <a:rPr lang="en-CA" dirty="0" smtClean="0"/>
              <a:t> BPAP</a:t>
            </a:r>
            <a:endParaRPr lang="fr-CA" dirty="0"/>
          </a:p>
        </p:txBody>
      </p:sp>
    </p:spTree>
    <p:extLst>
      <p:ext uri="{BB962C8B-B14F-4D97-AF65-F5344CB8AC3E}">
        <p14:creationId xmlns:p14="http://schemas.microsoft.com/office/powerpoint/2010/main" val="2455579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smtClean="0"/>
              <a:t>OAP </a:t>
            </a:r>
            <a:r>
              <a:rPr lang="en-CA" dirty="0" err="1" smtClean="0"/>
              <a:t>cardiogénique</a:t>
            </a:r>
            <a:endParaRPr lang="fr-CA" dirty="0"/>
          </a:p>
        </p:txBody>
      </p:sp>
      <p:sp>
        <p:nvSpPr>
          <p:cNvPr id="4" name="Espace réservé du contenu 3"/>
          <p:cNvSpPr>
            <a:spLocks noGrp="1"/>
          </p:cNvSpPr>
          <p:nvPr>
            <p:ph idx="1"/>
          </p:nvPr>
        </p:nvSpPr>
        <p:spPr/>
        <p:txBody>
          <a:bodyPr>
            <a:normAutofit lnSpcReduction="10000"/>
          </a:bodyPr>
          <a:lstStyle/>
          <a:p>
            <a:r>
              <a:rPr lang="fr-CA" dirty="0" smtClean="0"/>
              <a:t>Diminue </a:t>
            </a:r>
            <a:r>
              <a:rPr lang="fr-CA" dirty="0" err="1" smtClean="0"/>
              <a:t>précharge</a:t>
            </a:r>
            <a:r>
              <a:rPr lang="fr-CA" dirty="0" smtClean="0"/>
              <a:t> et </a:t>
            </a:r>
            <a:r>
              <a:rPr lang="fr-CA" dirty="0" err="1" smtClean="0"/>
              <a:t>postcharge</a:t>
            </a:r>
            <a:r>
              <a:rPr lang="fr-CA" dirty="0" smtClean="0"/>
              <a:t>, recrute alvéoles</a:t>
            </a:r>
          </a:p>
          <a:p>
            <a:r>
              <a:rPr lang="fr-CA" dirty="0" smtClean="0"/>
              <a:t>La majorité des études démontrent une diminution de l ‘intubation et de la mortalité</a:t>
            </a:r>
          </a:p>
          <a:p>
            <a:r>
              <a:rPr lang="fr-CA" dirty="0" smtClean="0"/>
              <a:t>Sauf: </a:t>
            </a:r>
            <a:r>
              <a:rPr lang="fr-CA" dirty="0"/>
              <a:t>Gray et al. 3CPO trial, NEJM 2008:</a:t>
            </a:r>
          </a:p>
          <a:p>
            <a:pPr lvl="2"/>
            <a:r>
              <a:rPr lang="en-US" dirty="0" smtClean="0"/>
              <a:t>Pas de </a:t>
            </a:r>
            <a:r>
              <a:rPr lang="en-US" dirty="0" err="1" smtClean="0"/>
              <a:t>différence</a:t>
            </a:r>
            <a:r>
              <a:rPr lang="en-US" dirty="0" smtClean="0"/>
              <a:t> à 7 </a:t>
            </a:r>
            <a:r>
              <a:rPr lang="en-US" dirty="0" err="1" smtClean="0"/>
              <a:t>jours</a:t>
            </a:r>
            <a:r>
              <a:rPr lang="en-US" dirty="0" smtClean="0"/>
              <a:t> de la </a:t>
            </a:r>
            <a:r>
              <a:rPr lang="en-US" dirty="0" err="1" smtClean="0"/>
              <a:t>mortalité</a:t>
            </a:r>
            <a:r>
              <a:rPr lang="en-US" dirty="0" smtClean="0"/>
              <a:t> </a:t>
            </a:r>
            <a:r>
              <a:rPr lang="en-US" dirty="0" err="1" smtClean="0"/>
              <a:t>ou</a:t>
            </a:r>
            <a:r>
              <a:rPr lang="en-US" dirty="0" smtClean="0"/>
              <a:t> intubation </a:t>
            </a:r>
          </a:p>
          <a:p>
            <a:endParaRPr lang="en-US" dirty="0" smtClean="0"/>
          </a:p>
          <a:p>
            <a:r>
              <a:rPr lang="en-US" dirty="0" smtClean="0"/>
              <a:t>LE PLUS IMPORTANT </a:t>
            </a:r>
            <a:r>
              <a:rPr lang="en-US" dirty="0"/>
              <a:t>EST LE </a:t>
            </a:r>
            <a:r>
              <a:rPr lang="en-US" dirty="0" smtClean="0"/>
              <a:t>PEEP, </a:t>
            </a:r>
            <a:r>
              <a:rPr lang="en-US" dirty="0"/>
              <a:t>DÉBUTÉ À </a:t>
            </a:r>
            <a:r>
              <a:rPr lang="en-US" dirty="0" smtClean="0"/>
              <a:t>10</a:t>
            </a:r>
          </a:p>
          <a:p>
            <a:endParaRPr lang="fr-CA" dirty="0"/>
          </a:p>
        </p:txBody>
      </p:sp>
    </p:spTree>
    <p:extLst>
      <p:ext uri="{BB962C8B-B14F-4D97-AF65-F5344CB8AC3E}">
        <p14:creationId xmlns:p14="http://schemas.microsoft.com/office/powerpoint/2010/main" val="3807571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Risque</a:t>
            </a:r>
            <a:r>
              <a:rPr lang="en-CA" dirty="0" smtClean="0"/>
              <a:t> MI et </a:t>
            </a:r>
            <a:r>
              <a:rPr lang="en-CA" dirty="0" err="1" smtClean="0"/>
              <a:t>Bipap</a:t>
            </a:r>
            <a:r>
              <a:rPr lang="en-CA" dirty="0" smtClean="0"/>
              <a:t>/OAP</a:t>
            </a:r>
            <a:endParaRPr lang="fr-CA" dirty="0"/>
          </a:p>
        </p:txBody>
      </p:sp>
      <p:sp>
        <p:nvSpPr>
          <p:cNvPr id="3" name="Espace réservé du contenu 2"/>
          <p:cNvSpPr>
            <a:spLocks noGrp="1"/>
          </p:cNvSpPr>
          <p:nvPr>
            <p:ph idx="1"/>
          </p:nvPr>
        </p:nvSpPr>
        <p:spPr/>
        <p:txBody>
          <a:bodyPr>
            <a:normAutofit/>
          </a:bodyPr>
          <a:lstStyle/>
          <a:p>
            <a:r>
              <a:rPr lang="en-US" dirty="0" err="1" smtClean="0"/>
              <a:t>Une</a:t>
            </a:r>
            <a:r>
              <a:rPr lang="en-US" dirty="0" smtClean="0"/>
              <a:t> petite </a:t>
            </a:r>
            <a:r>
              <a:rPr lang="en-US" dirty="0" err="1" smtClean="0"/>
              <a:t>étude</a:t>
            </a:r>
            <a:r>
              <a:rPr lang="en-US" dirty="0" smtClean="0"/>
              <a:t> de 27 </a:t>
            </a:r>
            <a:r>
              <a:rPr lang="en-US" dirty="0" err="1" smtClean="0"/>
              <a:t>pts</a:t>
            </a:r>
            <a:r>
              <a:rPr lang="en-US" dirty="0" smtClean="0"/>
              <a:t>, en 1997, </a:t>
            </a:r>
            <a:r>
              <a:rPr lang="en-US" dirty="0" err="1" smtClean="0"/>
              <a:t>avait</a:t>
            </a:r>
            <a:r>
              <a:rPr lang="en-US" dirty="0" smtClean="0"/>
              <a:t> </a:t>
            </a:r>
            <a:r>
              <a:rPr lang="en-US" dirty="0" err="1" smtClean="0"/>
              <a:t>soulevé</a:t>
            </a:r>
            <a:r>
              <a:rPr lang="en-US" dirty="0" smtClean="0"/>
              <a:t> le </a:t>
            </a:r>
            <a:r>
              <a:rPr lang="en-US" dirty="0" err="1" smtClean="0"/>
              <a:t>doute</a:t>
            </a:r>
            <a:r>
              <a:rPr lang="en-US" dirty="0" smtClean="0"/>
              <a:t> </a:t>
            </a:r>
            <a:r>
              <a:rPr lang="en-US" dirty="0" err="1" smtClean="0"/>
              <a:t>sur</a:t>
            </a:r>
            <a:r>
              <a:rPr lang="en-US" dirty="0" smtClean="0"/>
              <a:t> un </a:t>
            </a:r>
            <a:r>
              <a:rPr lang="en-US" dirty="0" err="1" smtClean="0"/>
              <a:t>risque</a:t>
            </a:r>
            <a:r>
              <a:rPr lang="en-US" dirty="0" smtClean="0"/>
              <a:t> </a:t>
            </a:r>
            <a:r>
              <a:rPr lang="en-US" dirty="0" err="1" smtClean="0"/>
              <a:t>augmenté</a:t>
            </a:r>
            <a:r>
              <a:rPr lang="en-US" dirty="0" smtClean="0"/>
              <a:t> </a:t>
            </a:r>
            <a:r>
              <a:rPr lang="en-US" dirty="0" err="1" smtClean="0"/>
              <a:t>d’IM</a:t>
            </a:r>
            <a:r>
              <a:rPr lang="en-US" dirty="0" smtClean="0"/>
              <a:t> </a:t>
            </a:r>
            <a:r>
              <a:rPr lang="en-US" dirty="0" err="1" smtClean="0"/>
              <a:t>dans</a:t>
            </a:r>
            <a:r>
              <a:rPr lang="en-US" dirty="0" smtClean="0"/>
              <a:t> la VNI </a:t>
            </a:r>
          </a:p>
          <a:p>
            <a:pPr marL="0" indent="0">
              <a:buNone/>
            </a:pPr>
            <a:endParaRPr lang="en-US" dirty="0" smtClean="0"/>
          </a:p>
          <a:p>
            <a:r>
              <a:rPr lang="en-US" dirty="0" err="1" smtClean="0"/>
              <a:t>Plusieurs</a:t>
            </a:r>
            <a:r>
              <a:rPr lang="en-US" dirty="0" smtClean="0"/>
              <a:t> </a:t>
            </a:r>
            <a:r>
              <a:rPr lang="en-US" dirty="0" err="1" smtClean="0"/>
              <a:t>études</a:t>
            </a:r>
            <a:r>
              <a:rPr lang="en-US" dirty="0" smtClean="0"/>
              <a:t> </a:t>
            </a:r>
            <a:r>
              <a:rPr lang="en-US" dirty="0" err="1" smtClean="0"/>
              <a:t>ont</a:t>
            </a:r>
            <a:r>
              <a:rPr lang="en-US" dirty="0" smtClean="0"/>
              <a:t> </a:t>
            </a:r>
            <a:r>
              <a:rPr lang="en-US" dirty="0" err="1" smtClean="0"/>
              <a:t>depuis</a:t>
            </a:r>
            <a:r>
              <a:rPr lang="en-US" dirty="0" smtClean="0"/>
              <a:t> </a:t>
            </a:r>
            <a:r>
              <a:rPr lang="en-US" dirty="0" err="1" smtClean="0"/>
              <a:t>refuté</a:t>
            </a:r>
            <a:r>
              <a:rPr lang="en-US" dirty="0" smtClean="0"/>
              <a:t> </a:t>
            </a:r>
            <a:r>
              <a:rPr lang="en-US" dirty="0" err="1" smtClean="0"/>
              <a:t>cet</a:t>
            </a:r>
            <a:r>
              <a:rPr lang="en-US" dirty="0" smtClean="0"/>
              <a:t> </a:t>
            </a:r>
            <a:r>
              <a:rPr lang="en-US" dirty="0" err="1" smtClean="0"/>
              <a:t>hypothèse</a:t>
            </a:r>
            <a:endParaRPr lang="en-US" dirty="0" smtClean="0"/>
          </a:p>
        </p:txBody>
      </p:sp>
    </p:spTree>
    <p:extLst>
      <p:ext uri="{BB962C8B-B14F-4D97-AF65-F5344CB8AC3E}">
        <p14:creationId xmlns:p14="http://schemas.microsoft.com/office/powerpoint/2010/main" val="2346600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err="1" smtClean="0"/>
              <a:t>Asthme</a:t>
            </a:r>
            <a:endParaRPr lang="fr-CA" dirty="0"/>
          </a:p>
        </p:txBody>
      </p:sp>
      <p:sp>
        <p:nvSpPr>
          <p:cNvPr id="4" name="Espace réservé du contenu 3"/>
          <p:cNvSpPr>
            <a:spLocks noGrp="1"/>
          </p:cNvSpPr>
          <p:nvPr>
            <p:ph idx="1"/>
          </p:nvPr>
        </p:nvSpPr>
        <p:spPr/>
        <p:txBody>
          <a:bodyPr/>
          <a:lstStyle/>
          <a:p>
            <a:r>
              <a:rPr lang="en-US" dirty="0" err="1" smtClean="0"/>
              <a:t>Peu</a:t>
            </a:r>
            <a:r>
              <a:rPr lang="en-US" dirty="0" smtClean="0"/>
              <a:t> </a:t>
            </a:r>
            <a:r>
              <a:rPr lang="en-US" dirty="0" err="1" smtClean="0"/>
              <a:t>d’études</a:t>
            </a:r>
            <a:r>
              <a:rPr lang="en-US" dirty="0" smtClean="0"/>
              <a:t>, petit </a:t>
            </a:r>
            <a:r>
              <a:rPr lang="en-US" dirty="0" err="1" smtClean="0"/>
              <a:t>nombre</a:t>
            </a:r>
            <a:r>
              <a:rPr lang="en-US" dirty="0" smtClean="0"/>
              <a:t> de patients</a:t>
            </a:r>
          </a:p>
          <a:p>
            <a:r>
              <a:rPr lang="en-US" dirty="0" err="1" smtClean="0"/>
              <a:t>Possiblement</a:t>
            </a:r>
            <a:r>
              <a:rPr lang="en-US" dirty="0" smtClean="0"/>
              <a:t> </a:t>
            </a:r>
            <a:r>
              <a:rPr lang="en-US" dirty="0" err="1" smtClean="0"/>
              <a:t>une</a:t>
            </a:r>
            <a:r>
              <a:rPr lang="en-US" dirty="0" smtClean="0"/>
              <a:t> diminution des </a:t>
            </a:r>
            <a:r>
              <a:rPr lang="en-US" dirty="0" err="1" smtClean="0"/>
              <a:t>hospitalisation</a:t>
            </a:r>
            <a:r>
              <a:rPr lang="en-US" dirty="0" smtClean="0"/>
              <a:t> et de la sensation subjective de </a:t>
            </a:r>
            <a:r>
              <a:rPr lang="en-US" dirty="0" err="1" smtClean="0"/>
              <a:t>dyspnée</a:t>
            </a:r>
            <a:endParaRPr lang="en-US" dirty="0" smtClean="0"/>
          </a:p>
          <a:p>
            <a:r>
              <a:rPr lang="en-US" dirty="0" smtClean="0"/>
              <a:t>Pas de </a:t>
            </a:r>
            <a:r>
              <a:rPr lang="en-US" dirty="0" err="1" smtClean="0"/>
              <a:t>donné</a:t>
            </a:r>
            <a:r>
              <a:rPr lang="en-US" dirty="0" smtClean="0"/>
              <a:t> qui compare CPAP </a:t>
            </a:r>
            <a:r>
              <a:rPr lang="en-US" dirty="0" err="1" smtClean="0"/>
              <a:t>vs</a:t>
            </a:r>
            <a:r>
              <a:rPr lang="en-US" dirty="0" smtClean="0"/>
              <a:t> </a:t>
            </a:r>
            <a:r>
              <a:rPr lang="en-US" dirty="0" err="1" smtClean="0"/>
              <a:t>BiPAP</a:t>
            </a:r>
            <a:endParaRPr lang="en-US" dirty="0" smtClean="0"/>
          </a:p>
          <a:p>
            <a:endParaRPr lang="en-US" dirty="0"/>
          </a:p>
          <a:p>
            <a:pPr marL="0" indent="0">
              <a:buNone/>
            </a:pPr>
            <a:r>
              <a:rPr lang="en-US" dirty="0" smtClean="0"/>
              <a:t>À </a:t>
            </a:r>
            <a:r>
              <a:rPr lang="en-US" dirty="0" err="1" smtClean="0"/>
              <a:t>considérer</a:t>
            </a:r>
            <a:r>
              <a:rPr lang="en-US" dirty="0" smtClean="0"/>
              <a:t> </a:t>
            </a:r>
            <a:r>
              <a:rPr lang="en-US" dirty="0" err="1" smtClean="0"/>
              <a:t>mais</a:t>
            </a:r>
            <a:r>
              <a:rPr lang="en-US" dirty="0" smtClean="0"/>
              <a:t> </a:t>
            </a:r>
            <a:r>
              <a:rPr lang="en-US" dirty="0" err="1" smtClean="0"/>
              <a:t>garder</a:t>
            </a:r>
            <a:r>
              <a:rPr lang="en-US" dirty="0" smtClean="0"/>
              <a:t> </a:t>
            </a:r>
            <a:r>
              <a:rPr lang="en-US" dirty="0" err="1" smtClean="0"/>
              <a:t>possibilité</a:t>
            </a:r>
            <a:r>
              <a:rPr lang="en-US" dirty="0" smtClean="0"/>
              <a:t> </a:t>
            </a:r>
            <a:r>
              <a:rPr lang="en-US" dirty="0" err="1" smtClean="0"/>
              <a:t>d’intuber</a:t>
            </a:r>
            <a:r>
              <a:rPr lang="en-US" dirty="0" smtClean="0"/>
              <a:t> le patient </a:t>
            </a:r>
            <a:r>
              <a:rPr lang="en-US" dirty="0" err="1" smtClean="0"/>
              <a:t>rapidement</a:t>
            </a:r>
            <a:endParaRPr lang="fr-CA" dirty="0"/>
          </a:p>
        </p:txBody>
      </p:sp>
    </p:spTree>
    <p:extLst>
      <p:ext uri="{BB962C8B-B14F-4D97-AF65-F5344CB8AC3E}">
        <p14:creationId xmlns:p14="http://schemas.microsoft.com/office/powerpoint/2010/main" val="4460621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en-CA" dirty="0" err="1" smtClean="0"/>
              <a:t>Pneumonie</a:t>
            </a:r>
            <a:r>
              <a:rPr lang="en-CA" dirty="0" smtClean="0"/>
              <a:t> et Acute lung injury (ALI)</a:t>
            </a:r>
            <a:endParaRPr lang="fr-CA" dirty="0"/>
          </a:p>
        </p:txBody>
      </p:sp>
      <p:sp>
        <p:nvSpPr>
          <p:cNvPr id="4" name="Espace réservé du contenu 3"/>
          <p:cNvSpPr>
            <a:spLocks noGrp="1"/>
          </p:cNvSpPr>
          <p:nvPr>
            <p:ph idx="1"/>
          </p:nvPr>
        </p:nvSpPr>
        <p:spPr/>
        <p:txBody>
          <a:bodyPr>
            <a:normAutofit fontScale="92500" lnSpcReduction="10000"/>
          </a:bodyPr>
          <a:lstStyle/>
          <a:p>
            <a:r>
              <a:rPr lang="en-US" dirty="0" err="1" smtClean="0"/>
              <a:t>Peu</a:t>
            </a:r>
            <a:r>
              <a:rPr lang="en-US" dirty="0" smtClean="0"/>
              <a:t> </a:t>
            </a:r>
            <a:r>
              <a:rPr lang="en-US" dirty="0" err="1" smtClean="0"/>
              <a:t>d’évidence</a:t>
            </a:r>
            <a:r>
              <a:rPr lang="en-US" dirty="0" smtClean="0"/>
              <a:t> </a:t>
            </a:r>
          </a:p>
          <a:p>
            <a:r>
              <a:rPr lang="en-US" dirty="0" err="1" smtClean="0"/>
              <a:t>Probablement</a:t>
            </a:r>
            <a:r>
              <a:rPr lang="en-US" dirty="0" smtClean="0"/>
              <a:t> </a:t>
            </a:r>
            <a:r>
              <a:rPr lang="en-US" dirty="0" err="1" smtClean="0"/>
              <a:t>peu</a:t>
            </a:r>
            <a:r>
              <a:rPr lang="en-US" dirty="0" smtClean="0"/>
              <a:t> de </a:t>
            </a:r>
            <a:r>
              <a:rPr lang="en-US" dirty="0" err="1" smtClean="0"/>
              <a:t>bénéfices</a:t>
            </a:r>
            <a:r>
              <a:rPr lang="en-US" dirty="0" smtClean="0"/>
              <a:t>, car VNI </a:t>
            </a:r>
            <a:r>
              <a:rPr lang="en-US" dirty="0" err="1" smtClean="0"/>
              <a:t>est</a:t>
            </a:r>
            <a:r>
              <a:rPr lang="en-US" dirty="0" smtClean="0"/>
              <a:t> </a:t>
            </a:r>
            <a:r>
              <a:rPr lang="en-US" dirty="0" err="1" smtClean="0"/>
              <a:t>surtout</a:t>
            </a:r>
            <a:r>
              <a:rPr lang="en-US" dirty="0" smtClean="0"/>
              <a:t> bonne pour conditions </a:t>
            </a:r>
            <a:r>
              <a:rPr lang="en-US" dirty="0" err="1" smtClean="0"/>
              <a:t>réversibles</a:t>
            </a:r>
            <a:r>
              <a:rPr lang="en-US" dirty="0" smtClean="0"/>
              <a:t> en 12-24hrs</a:t>
            </a:r>
          </a:p>
          <a:p>
            <a:r>
              <a:rPr lang="en-US" dirty="0" err="1" smtClean="0"/>
              <a:t>Peu</a:t>
            </a:r>
            <a:r>
              <a:rPr lang="en-US" dirty="0" smtClean="0"/>
              <a:t> </a:t>
            </a:r>
            <a:r>
              <a:rPr lang="en-US" dirty="0" err="1" smtClean="0"/>
              <a:t>être</a:t>
            </a:r>
            <a:r>
              <a:rPr lang="en-US" dirty="0" smtClean="0"/>
              <a:t> </a:t>
            </a:r>
            <a:r>
              <a:rPr lang="en-US" dirty="0" err="1" smtClean="0"/>
              <a:t>tenté</a:t>
            </a:r>
            <a:r>
              <a:rPr lang="en-US" dirty="0" smtClean="0"/>
              <a:t>, </a:t>
            </a:r>
            <a:r>
              <a:rPr lang="en-US" dirty="0" err="1" smtClean="0"/>
              <a:t>mais</a:t>
            </a:r>
            <a:r>
              <a:rPr lang="en-US" dirty="0" smtClean="0"/>
              <a:t> ne pas retarder </a:t>
            </a:r>
            <a:r>
              <a:rPr lang="en-US" dirty="0" err="1" smtClean="0"/>
              <a:t>l’intubation</a:t>
            </a:r>
            <a:r>
              <a:rPr lang="en-US" dirty="0" smtClean="0"/>
              <a:t> </a:t>
            </a:r>
            <a:r>
              <a:rPr lang="en-US" dirty="0" err="1" smtClean="0"/>
              <a:t>si</a:t>
            </a:r>
            <a:r>
              <a:rPr lang="en-US" dirty="0" smtClean="0"/>
              <a:t> </a:t>
            </a:r>
            <a:r>
              <a:rPr lang="en-US" dirty="0" err="1" smtClean="0"/>
              <a:t>indiqué</a:t>
            </a:r>
            <a:r>
              <a:rPr lang="en-US" dirty="0" smtClean="0"/>
              <a:t> car </a:t>
            </a:r>
            <a:r>
              <a:rPr lang="en-US" dirty="0" err="1" smtClean="0"/>
              <a:t>peu</a:t>
            </a:r>
            <a:r>
              <a:rPr lang="en-US" dirty="0" smtClean="0"/>
              <a:t> de chance </a:t>
            </a:r>
            <a:r>
              <a:rPr lang="en-US" dirty="0" err="1" smtClean="0"/>
              <a:t>d’amélioration</a:t>
            </a:r>
            <a:endParaRPr lang="en-US" dirty="0" smtClean="0"/>
          </a:p>
          <a:p>
            <a:endParaRPr lang="en-US" dirty="0"/>
          </a:p>
          <a:p>
            <a:r>
              <a:rPr lang="en-US" dirty="0"/>
              <a:t>Un exception </a:t>
            </a:r>
            <a:r>
              <a:rPr lang="en-US" dirty="0" err="1"/>
              <a:t>est</a:t>
            </a:r>
            <a:r>
              <a:rPr lang="en-US" dirty="0"/>
              <a:t> contusion </a:t>
            </a:r>
            <a:r>
              <a:rPr lang="en-US" dirty="0" err="1"/>
              <a:t>pulmonaire</a:t>
            </a:r>
            <a:r>
              <a:rPr lang="en-US" dirty="0"/>
              <a:t> </a:t>
            </a:r>
            <a:r>
              <a:rPr lang="en-US" dirty="0" err="1"/>
              <a:t>où</a:t>
            </a:r>
            <a:r>
              <a:rPr lang="en-US" dirty="0"/>
              <a:t> </a:t>
            </a:r>
            <a:r>
              <a:rPr lang="en-US" dirty="0" err="1"/>
              <a:t>peut</a:t>
            </a:r>
            <a:r>
              <a:rPr lang="en-US" dirty="0"/>
              <a:t> </a:t>
            </a:r>
            <a:r>
              <a:rPr lang="en-US" dirty="0" err="1"/>
              <a:t>être</a:t>
            </a:r>
            <a:r>
              <a:rPr lang="en-US" dirty="0"/>
              <a:t> utile, car </a:t>
            </a:r>
            <a:r>
              <a:rPr lang="en-US" dirty="0" err="1"/>
              <a:t>récupère</a:t>
            </a:r>
            <a:r>
              <a:rPr lang="en-US" dirty="0"/>
              <a:t> </a:t>
            </a:r>
            <a:r>
              <a:rPr lang="en-US" dirty="0" err="1"/>
              <a:t>rapidement</a:t>
            </a:r>
            <a:endParaRPr lang="en-US" dirty="0"/>
          </a:p>
          <a:p>
            <a:endParaRPr lang="fr-CA" dirty="0"/>
          </a:p>
        </p:txBody>
      </p:sp>
    </p:spTree>
    <p:extLst>
      <p:ext uri="{BB962C8B-B14F-4D97-AF65-F5344CB8AC3E}">
        <p14:creationId xmlns:p14="http://schemas.microsoft.com/office/powerpoint/2010/main" val="1603292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4000"/>
            <a:lum/>
          </a:blip>
          <a:srcRect/>
          <a:stretch>
            <a:fillRect t="-9000" b="-9000"/>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en-US" i="1" dirty="0" smtClean="0"/>
              <a:t>STAT </a:t>
            </a:r>
            <a:r>
              <a:rPr lang="en-US" i="1" dirty="0" err="1" smtClean="0"/>
              <a:t>Réa</a:t>
            </a:r>
            <a:r>
              <a:rPr lang="en-US" i="1" dirty="0" smtClean="0"/>
              <a:t> pour </a:t>
            </a:r>
            <a:r>
              <a:rPr lang="en-US" i="1" dirty="0" err="1" smtClean="0"/>
              <a:t>dyspnée</a:t>
            </a:r>
            <a:endParaRPr lang="en-US" i="1" dirty="0" smtClean="0"/>
          </a:p>
          <a:p>
            <a:r>
              <a:rPr lang="en-US" i="1" dirty="0" err="1" smtClean="0"/>
              <a:t>Pâle</a:t>
            </a:r>
            <a:r>
              <a:rPr lang="en-US" i="1" dirty="0" smtClean="0"/>
              <a:t>, </a:t>
            </a:r>
            <a:r>
              <a:rPr lang="en-US" i="1" dirty="0" err="1" smtClean="0"/>
              <a:t>froid</a:t>
            </a:r>
            <a:r>
              <a:rPr lang="en-US" i="1" dirty="0" smtClean="0"/>
              <a:t>, </a:t>
            </a:r>
            <a:r>
              <a:rPr lang="en-US" i="1" dirty="0" err="1" smtClean="0"/>
              <a:t>diaphorétique</a:t>
            </a:r>
            <a:r>
              <a:rPr lang="en-US" i="1" dirty="0" smtClean="0"/>
              <a:t>, incapable de se </a:t>
            </a:r>
            <a:r>
              <a:rPr lang="en-US" i="1" dirty="0" err="1" smtClean="0"/>
              <a:t>coucher</a:t>
            </a:r>
            <a:r>
              <a:rPr lang="en-US" i="1" dirty="0" smtClean="0"/>
              <a:t> </a:t>
            </a:r>
            <a:r>
              <a:rPr lang="en-US" i="1" dirty="0" err="1" smtClean="0"/>
              <a:t>sur</a:t>
            </a:r>
            <a:r>
              <a:rPr lang="en-US" i="1" dirty="0" smtClean="0"/>
              <a:t> le lit, incapable de dire plus de 2 mots à la </a:t>
            </a:r>
            <a:r>
              <a:rPr lang="en-US" i="1" dirty="0" err="1" smtClean="0"/>
              <a:t>fois</a:t>
            </a:r>
            <a:r>
              <a:rPr lang="en-US" i="1" dirty="0" smtClean="0"/>
              <a:t>.</a:t>
            </a:r>
          </a:p>
          <a:p>
            <a:r>
              <a:rPr lang="en-US" i="1" dirty="0" err="1" smtClean="0"/>
              <a:t>Anxieux</a:t>
            </a:r>
            <a:r>
              <a:rPr lang="en-US" i="1" dirty="0" smtClean="0"/>
              <a:t>, Sa02 82%, 110/min, RR 30, TA…</a:t>
            </a:r>
          </a:p>
          <a:p>
            <a:r>
              <a:rPr lang="en-US" i="1" dirty="0" err="1" smtClean="0"/>
              <a:t>Crépit</a:t>
            </a:r>
            <a:r>
              <a:rPr lang="en-US" i="1" dirty="0" smtClean="0"/>
              <a:t> </a:t>
            </a:r>
            <a:r>
              <a:rPr lang="en-US" i="1" dirty="0" err="1" smtClean="0"/>
              <a:t>diffus</a:t>
            </a:r>
            <a:r>
              <a:rPr lang="en-US" i="1" dirty="0" smtClean="0"/>
              <a:t> à </a:t>
            </a:r>
            <a:r>
              <a:rPr lang="en-US" i="1" dirty="0" err="1" smtClean="0"/>
              <a:t>l’e</a:t>
            </a:r>
            <a:r>
              <a:rPr lang="en-US" i="1" dirty="0" smtClean="0"/>
              <a:t>/p, un </a:t>
            </a:r>
            <a:r>
              <a:rPr lang="en-US" i="1" dirty="0" err="1" smtClean="0"/>
              <a:t>peu</a:t>
            </a:r>
            <a:r>
              <a:rPr lang="en-US" i="1" dirty="0" smtClean="0"/>
              <a:t> de wheezing</a:t>
            </a:r>
          </a:p>
          <a:p>
            <a:r>
              <a:rPr lang="en-US" i="1" dirty="0" err="1" smtClean="0"/>
              <a:t>Difficulté</a:t>
            </a:r>
            <a:r>
              <a:rPr lang="en-US" i="1" dirty="0" smtClean="0"/>
              <a:t> à </a:t>
            </a:r>
            <a:r>
              <a:rPr lang="en-US" i="1" dirty="0" err="1" smtClean="0"/>
              <a:t>obtenir</a:t>
            </a:r>
            <a:r>
              <a:rPr lang="en-US" i="1" dirty="0" smtClean="0"/>
              <a:t> </a:t>
            </a:r>
            <a:r>
              <a:rPr lang="en-US" i="1" dirty="0" err="1" smtClean="0"/>
              <a:t>voie</a:t>
            </a:r>
            <a:r>
              <a:rPr lang="en-US" i="1" dirty="0" smtClean="0"/>
              <a:t> IV</a:t>
            </a:r>
          </a:p>
        </p:txBody>
      </p:sp>
    </p:spTree>
    <p:extLst>
      <p:ext uri="{BB962C8B-B14F-4D97-AF65-F5344CB8AC3E}">
        <p14:creationId xmlns:p14="http://schemas.microsoft.com/office/powerpoint/2010/main" val="931359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err="1" smtClean="0"/>
              <a:t>Soin</a:t>
            </a:r>
            <a:r>
              <a:rPr lang="en-CA" dirty="0" smtClean="0"/>
              <a:t> </a:t>
            </a:r>
            <a:r>
              <a:rPr lang="en-CA" dirty="0" err="1" smtClean="0"/>
              <a:t>palliatif</a:t>
            </a:r>
            <a:endParaRPr lang="fr-CA" dirty="0"/>
          </a:p>
        </p:txBody>
      </p:sp>
      <p:sp>
        <p:nvSpPr>
          <p:cNvPr id="4" name="Espace réservé du contenu 3"/>
          <p:cNvSpPr>
            <a:spLocks noGrp="1"/>
          </p:cNvSpPr>
          <p:nvPr>
            <p:ph idx="1"/>
          </p:nvPr>
        </p:nvSpPr>
        <p:spPr/>
        <p:txBody>
          <a:bodyPr/>
          <a:lstStyle/>
          <a:p>
            <a:r>
              <a:rPr lang="en-US" dirty="0" err="1" smtClean="0"/>
              <a:t>Contreverse</a:t>
            </a:r>
            <a:r>
              <a:rPr lang="en-US" dirty="0" smtClean="0"/>
              <a:t> chez patient ‘’pas de code’’</a:t>
            </a:r>
          </a:p>
          <a:p>
            <a:pPr marL="0" indent="0">
              <a:buNone/>
            </a:pPr>
            <a:endParaRPr lang="en-US" dirty="0" smtClean="0"/>
          </a:p>
          <a:p>
            <a:pPr marL="0" indent="0">
              <a:buNone/>
            </a:pPr>
            <a:r>
              <a:rPr lang="en-US" dirty="0" err="1" smtClean="0"/>
              <a:t>Peut</a:t>
            </a:r>
            <a:r>
              <a:rPr lang="en-US" dirty="0" smtClean="0"/>
              <a:t> </a:t>
            </a:r>
            <a:r>
              <a:rPr lang="en-US" dirty="0" err="1" smtClean="0"/>
              <a:t>améliorer</a:t>
            </a:r>
            <a:r>
              <a:rPr lang="en-US" dirty="0" smtClean="0"/>
              <a:t> la sensation de </a:t>
            </a:r>
            <a:r>
              <a:rPr lang="en-US" dirty="0" err="1" smtClean="0"/>
              <a:t>dyspnée</a:t>
            </a:r>
            <a:r>
              <a:rPr lang="en-US" dirty="0" smtClean="0"/>
              <a:t> et </a:t>
            </a:r>
            <a:r>
              <a:rPr lang="en-US" dirty="0" err="1" smtClean="0"/>
              <a:t>confort</a:t>
            </a:r>
            <a:r>
              <a:rPr lang="en-US" dirty="0" smtClean="0"/>
              <a:t> </a:t>
            </a:r>
            <a:endParaRPr lang="fr-CA" dirty="0"/>
          </a:p>
        </p:txBody>
      </p:sp>
    </p:spTree>
    <p:extLst>
      <p:ext uri="{BB962C8B-B14F-4D97-AF65-F5344CB8AC3E}">
        <p14:creationId xmlns:p14="http://schemas.microsoft.com/office/powerpoint/2010/main" val="2383819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Pédiatrie</a:t>
            </a:r>
            <a:endParaRPr lang="fr-CA" dirty="0"/>
          </a:p>
        </p:txBody>
      </p:sp>
      <p:sp>
        <p:nvSpPr>
          <p:cNvPr id="3" name="Espace réservé du contenu 2"/>
          <p:cNvSpPr>
            <a:spLocks noGrp="1"/>
          </p:cNvSpPr>
          <p:nvPr>
            <p:ph idx="1"/>
          </p:nvPr>
        </p:nvSpPr>
        <p:spPr/>
        <p:txBody>
          <a:bodyPr>
            <a:normAutofit/>
          </a:bodyPr>
          <a:lstStyle/>
          <a:p>
            <a:r>
              <a:rPr lang="en-US" dirty="0" err="1" smtClean="0"/>
              <a:t>Évidence</a:t>
            </a:r>
            <a:r>
              <a:rPr lang="en-US" dirty="0" smtClean="0"/>
              <a:t> </a:t>
            </a:r>
            <a:r>
              <a:rPr lang="en-US" dirty="0" err="1" smtClean="0"/>
              <a:t>limité</a:t>
            </a:r>
            <a:r>
              <a:rPr lang="en-US" dirty="0" smtClean="0"/>
              <a:t>, petites </a:t>
            </a:r>
            <a:r>
              <a:rPr lang="en-US" dirty="0" err="1" smtClean="0"/>
              <a:t>études</a:t>
            </a:r>
            <a:r>
              <a:rPr lang="en-US" dirty="0" smtClean="0"/>
              <a:t> </a:t>
            </a:r>
            <a:r>
              <a:rPr lang="en-US" dirty="0" err="1" smtClean="0"/>
              <a:t>sur</a:t>
            </a:r>
            <a:r>
              <a:rPr lang="en-US" dirty="0" smtClean="0"/>
              <a:t> </a:t>
            </a:r>
            <a:r>
              <a:rPr lang="en-US" dirty="0" err="1" smtClean="0"/>
              <a:t>bronchiolite</a:t>
            </a:r>
            <a:r>
              <a:rPr lang="en-US" dirty="0" smtClean="0"/>
              <a:t>.</a:t>
            </a:r>
          </a:p>
          <a:p>
            <a:r>
              <a:rPr lang="en-US" dirty="0" err="1" smtClean="0"/>
              <a:t>Possiblement</a:t>
            </a:r>
            <a:r>
              <a:rPr lang="en-US" smtClean="0"/>
              <a:t> utile</a:t>
            </a:r>
            <a:endParaRPr lang="fr-CA" dirty="0"/>
          </a:p>
        </p:txBody>
      </p:sp>
    </p:spTree>
    <p:extLst>
      <p:ext uri="{BB962C8B-B14F-4D97-AF65-F5344CB8AC3E}">
        <p14:creationId xmlns:p14="http://schemas.microsoft.com/office/powerpoint/2010/main" val="1960750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smtClean="0"/>
              <a:t>Si </a:t>
            </a:r>
            <a:r>
              <a:rPr lang="en-CA" dirty="0" err="1" smtClean="0"/>
              <a:t>vous</a:t>
            </a:r>
            <a:r>
              <a:rPr lang="en-CA" dirty="0" smtClean="0"/>
              <a:t> </a:t>
            </a:r>
            <a:r>
              <a:rPr lang="en-CA" dirty="0" err="1" smtClean="0"/>
              <a:t>n’avez</a:t>
            </a:r>
            <a:r>
              <a:rPr lang="en-CA" dirty="0" smtClean="0"/>
              <a:t> pas de service </a:t>
            </a:r>
            <a:r>
              <a:rPr lang="en-CA" dirty="0" err="1" smtClean="0"/>
              <a:t>d’inhalo</a:t>
            </a:r>
            <a:endParaRPr lang="fr-CA" dirty="0"/>
          </a:p>
        </p:txBody>
      </p:sp>
      <p:sp>
        <p:nvSpPr>
          <p:cNvPr id="3" name="Espace réservé du contenu 2"/>
          <p:cNvSpPr>
            <a:spLocks noGrp="1"/>
          </p:cNvSpPr>
          <p:nvPr>
            <p:ph idx="1"/>
          </p:nvPr>
        </p:nvSpPr>
        <p:spPr/>
        <p:txBody>
          <a:bodyPr/>
          <a:lstStyle/>
          <a:p>
            <a:endParaRPr lang="en-CA" dirty="0"/>
          </a:p>
          <a:p>
            <a:r>
              <a:rPr lang="en-CA" dirty="0" err="1" smtClean="0"/>
              <a:t>Vous</a:t>
            </a:r>
            <a:r>
              <a:rPr lang="en-CA" dirty="0" smtClean="0"/>
              <a:t> </a:t>
            </a:r>
            <a:r>
              <a:rPr lang="en-CA" dirty="0"/>
              <a:t>familiariser avec </a:t>
            </a:r>
            <a:r>
              <a:rPr lang="en-CA" b="1" dirty="0" err="1"/>
              <a:t>votre</a:t>
            </a:r>
            <a:r>
              <a:rPr lang="en-CA" dirty="0"/>
              <a:t> machine </a:t>
            </a:r>
            <a:r>
              <a:rPr lang="en-CA" dirty="0" err="1"/>
              <a:t>dans</a:t>
            </a:r>
            <a:r>
              <a:rPr lang="en-CA" dirty="0"/>
              <a:t> </a:t>
            </a:r>
            <a:r>
              <a:rPr lang="en-CA" b="1" dirty="0" err="1"/>
              <a:t>votre</a:t>
            </a:r>
            <a:r>
              <a:rPr lang="en-CA" dirty="0"/>
              <a:t> </a:t>
            </a:r>
            <a:r>
              <a:rPr lang="en-CA" dirty="0" err="1"/>
              <a:t>urgence</a:t>
            </a:r>
            <a:endParaRPr lang="en-CA" dirty="0"/>
          </a:p>
          <a:p>
            <a:endParaRPr lang="fr-CA" dirty="0"/>
          </a:p>
        </p:txBody>
      </p:sp>
    </p:spTree>
    <p:extLst>
      <p:ext uri="{BB962C8B-B14F-4D97-AF65-F5344CB8AC3E}">
        <p14:creationId xmlns:p14="http://schemas.microsoft.com/office/powerpoint/2010/main" val="410490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smtClean="0"/>
              <a:t>Résumé</a:t>
            </a:r>
            <a:endParaRPr lang="fr-CA" dirty="0"/>
          </a:p>
        </p:txBody>
      </p:sp>
      <p:sp>
        <p:nvSpPr>
          <p:cNvPr id="4" name="Espace réservé du contenu 3"/>
          <p:cNvSpPr>
            <a:spLocks noGrp="1"/>
          </p:cNvSpPr>
          <p:nvPr>
            <p:ph idx="1"/>
          </p:nvPr>
        </p:nvSpPr>
        <p:spPr/>
        <p:txBody>
          <a:bodyPr>
            <a:normAutofit fontScale="92500" lnSpcReduction="20000"/>
          </a:bodyPr>
          <a:lstStyle/>
          <a:p>
            <a:r>
              <a:rPr lang="en-US" dirty="0" smtClean="0"/>
              <a:t> CPAP= </a:t>
            </a:r>
            <a:r>
              <a:rPr lang="en-US" dirty="0" err="1" smtClean="0"/>
              <a:t>pression</a:t>
            </a:r>
            <a:r>
              <a:rPr lang="en-US" dirty="0" smtClean="0"/>
              <a:t> </a:t>
            </a:r>
            <a:r>
              <a:rPr lang="en-US" dirty="0" err="1" smtClean="0"/>
              <a:t>constante</a:t>
            </a:r>
            <a:r>
              <a:rPr lang="en-US" dirty="0" smtClean="0"/>
              <a:t>= utile </a:t>
            </a:r>
            <a:r>
              <a:rPr lang="en-US" dirty="0" err="1" smtClean="0"/>
              <a:t>si</a:t>
            </a:r>
            <a:r>
              <a:rPr lang="en-US" dirty="0" smtClean="0"/>
              <a:t> </a:t>
            </a:r>
            <a:r>
              <a:rPr lang="en-US" dirty="0" err="1" smtClean="0"/>
              <a:t>désaturation</a:t>
            </a:r>
            <a:endParaRPr lang="en-US" dirty="0"/>
          </a:p>
          <a:p>
            <a:pPr marL="457200" lvl="1" indent="0">
              <a:buNone/>
            </a:pPr>
            <a:r>
              <a:rPr lang="en-US" dirty="0" smtClean="0"/>
              <a:t> </a:t>
            </a:r>
          </a:p>
          <a:p>
            <a:pPr lvl="1"/>
            <a:endParaRPr lang="en-US" dirty="0" smtClean="0"/>
          </a:p>
          <a:p>
            <a:r>
              <a:rPr lang="fr-CA" dirty="0" smtClean="0"/>
              <a:t> Bi-PAP= aide inspiratoire = utile si hypercapnie </a:t>
            </a:r>
          </a:p>
          <a:p>
            <a:pPr marL="0" indent="0">
              <a:buNone/>
            </a:pPr>
            <a:endParaRPr lang="en-CA" dirty="0"/>
          </a:p>
          <a:p>
            <a:pPr marL="0" indent="0">
              <a:buNone/>
            </a:pPr>
            <a:r>
              <a:rPr lang="en-CA" dirty="0" smtClean="0"/>
              <a:t>Ne pas </a:t>
            </a:r>
            <a:r>
              <a:rPr lang="en-CA" dirty="0" err="1" smtClean="0"/>
              <a:t>oublier</a:t>
            </a:r>
            <a:r>
              <a:rPr lang="en-CA" dirty="0" smtClean="0"/>
              <a:t> CI</a:t>
            </a:r>
            <a:endParaRPr lang="fr-CA" dirty="0" smtClean="0"/>
          </a:p>
          <a:p>
            <a:endParaRPr lang="en-US" dirty="0" smtClean="0"/>
          </a:p>
          <a:p>
            <a:pPr lvl="1"/>
            <a:endParaRPr lang="en-US" dirty="0"/>
          </a:p>
          <a:p>
            <a:r>
              <a:rPr lang="en-US" b="1" dirty="0" smtClean="0"/>
              <a:t>Les 2 </a:t>
            </a:r>
            <a:r>
              <a:rPr lang="en-US" b="1" dirty="0" err="1" smtClean="0"/>
              <a:t>meilleurs</a:t>
            </a:r>
            <a:r>
              <a:rPr lang="en-US" b="1" dirty="0" smtClean="0"/>
              <a:t> indications</a:t>
            </a:r>
            <a:r>
              <a:rPr lang="en-US" dirty="0" smtClean="0"/>
              <a:t>: </a:t>
            </a:r>
            <a:r>
              <a:rPr lang="en-US" u="sng" dirty="0" smtClean="0"/>
              <a:t>COPD et OAP </a:t>
            </a:r>
            <a:r>
              <a:rPr lang="en-US" u="sng" dirty="0" err="1" smtClean="0"/>
              <a:t>cardiogénique</a:t>
            </a:r>
            <a:endParaRPr lang="en-US" u="sng" dirty="0" smtClean="0"/>
          </a:p>
        </p:txBody>
      </p:sp>
    </p:spTree>
    <p:extLst>
      <p:ext uri="{BB962C8B-B14F-4D97-AF65-F5344CB8AC3E}">
        <p14:creationId xmlns:p14="http://schemas.microsoft.com/office/powerpoint/2010/main" val="41584084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Principes</a:t>
            </a:r>
            <a:r>
              <a:rPr lang="en-CA" dirty="0" smtClean="0"/>
              <a:t> de ventilation </a:t>
            </a:r>
            <a:r>
              <a:rPr lang="en-CA" dirty="0" err="1" smtClean="0"/>
              <a:t>mécanique</a:t>
            </a:r>
            <a:endParaRPr lang="fr-CA" dirty="0"/>
          </a:p>
        </p:txBody>
      </p:sp>
      <p:sp>
        <p:nvSpPr>
          <p:cNvPr id="5" name="Espace réservé du contenu 4"/>
          <p:cNvSpPr>
            <a:spLocks noGrp="1"/>
          </p:cNvSpPr>
          <p:nvPr>
            <p:ph idx="1"/>
          </p:nvPr>
        </p:nvSpPr>
        <p:spPr/>
        <p:txBody>
          <a:bodyPr/>
          <a:lstStyle/>
          <a:p>
            <a:r>
              <a:rPr lang="en-CA" dirty="0" smtClean="0"/>
              <a:t>4 notions </a:t>
            </a:r>
            <a:r>
              <a:rPr lang="en-CA" dirty="0" err="1" smtClean="0"/>
              <a:t>essentielles</a:t>
            </a:r>
            <a:r>
              <a:rPr lang="en-CA" dirty="0" smtClean="0"/>
              <a:t>:</a:t>
            </a:r>
          </a:p>
        </p:txBody>
      </p:sp>
      <p:graphicFrame>
        <p:nvGraphicFramePr>
          <p:cNvPr id="7" name="Diagramme 6"/>
          <p:cNvGraphicFramePr/>
          <p:nvPr>
            <p:extLst>
              <p:ext uri="{D42A27DB-BD31-4B8C-83A1-F6EECF244321}">
                <p14:modId xmlns:p14="http://schemas.microsoft.com/office/powerpoint/2010/main" val="3519922312"/>
              </p:ext>
            </p:extLst>
          </p:nvPr>
        </p:nvGraphicFramePr>
        <p:xfrm>
          <a:off x="1403648" y="234888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543729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Vt</a:t>
            </a:r>
            <a:r>
              <a:rPr lang="en-CA" dirty="0" smtClean="0"/>
              <a:t>=volume tidal</a:t>
            </a:r>
            <a:endParaRPr lang="fr-CA" dirty="0"/>
          </a:p>
        </p:txBody>
      </p:sp>
      <p:sp>
        <p:nvSpPr>
          <p:cNvPr id="3" name="Espace réservé du contenu 2"/>
          <p:cNvSpPr>
            <a:spLocks noGrp="1"/>
          </p:cNvSpPr>
          <p:nvPr>
            <p:ph idx="1"/>
          </p:nvPr>
        </p:nvSpPr>
        <p:spPr/>
        <p:txBody>
          <a:bodyPr>
            <a:normAutofit/>
          </a:bodyPr>
          <a:lstStyle/>
          <a:p>
            <a:r>
              <a:rPr lang="en-CA" dirty="0" err="1" smtClean="0"/>
              <a:t>Débuter</a:t>
            </a:r>
            <a:r>
              <a:rPr lang="en-CA" dirty="0" smtClean="0"/>
              <a:t> avec mode </a:t>
            </a:r>
            <a:r>
              <a:rPr lang="en-CA" dirty="0" err="1" smtClean="0"/>
              <a:t>Assisté-Contrôlé</a:t>
            </a:r>
            <a:r>
              <a:rPr lang="en-CA" dirty="0" smtClean="0"/>
              <a:t> (AC)</a:t>
            </a:r>
          </a:p>
          <a:p>
            <a:r>
              <a:rPr lang="en-US" dirty="0"/>
              <a:t>6-8 </a:t>
            </a:r>
            <a:r>
              <a:rPr lang="en-US" dirty="0" smtClean="0"/>
              <a:t>cc/kg, </a:t>
            </a:r>
            <a:r>
              <a:rPr lang="en-US" dirty="0" err="1" smtClean="0"/>
              <a:t>sur</a:t>
            </a:r>
            <a:r>
              <a:rPr lang="en-US" dirty="0" smtClean="0"/>
              <a:t> </a:t>
            </a:r>
            <a:r>
              <a:rPr lang="en-US" dirty="0" err="1" smtClean="0"/>
              <a:t>poids</a:t>
            </a:r>
            <a:r>
              <a:rPr lang="en-US" dirty="0" smtClean="0"/>
              <a:t> </a:t>
            </a:r>
            <a:r>
              <a:rPr lang="en-US" dirty="0" err="1" smtClean="0"/>
              <a:t>idéal</a:t>
            </a:r>
            <a:r>
              <a:rPr lang="en-US" dirty="0" smtClean="0"/>
              <a:t>.</a:t>
            </a:r>
          </a:p>
          <a:p>
            <a:pPr lvl="2"/>
            <a:r>
              <a:rPr lang="en-US" dirty="0" smtClean="0"/>
              <a:t> ex:400-500cc chez 70kg</a:t>
            </a:r>
          </a:p>
          <a:p>
            <a:r>
              <a:rPr lang="en-US" dirty="0" smtClean="0"/>
              <a:t>Si ARDS </a:t>
            </a:r>
            <a:r>
              <a:rPr lang="en-US" dirty="0" err="1" smtClean="0"/>
              <a:t>viser</a:t>
            </a:r>
            <a:r>
              <a:rPr lang="en-US" dirty="0" smtClean="0"/>
              <a:t> le 6cc/Kg.</a:t>
            </a:r>
            <a:endParaRPr lang="en-US" dirty="0"/>
          </a:p>
          <a:p>
            <a:r>
              <a:rPr lang="en-US" dirty="0" smtClean="0"/>
              <a:t>Assure protection des </a:t>
            </a:r>
            <a:r>
              <a:rPr lang="en-US" dirty="0" err="1" smtClean="0"/>
              <a:t>poumons</a:t>
            </a:r>
            <a:r>
              <a:rPr lang="en-US" dirty="0" smtClean="0"/>
              <a:t>= </a:t>
            </a:r>
            <a:r>
              <a:rPr lang="en-US" dirty="0" err="1" smtClean="0"/>
              <a:t>évite</a:t>
            </a:r>
            <a:r>
              <a:rPr lang="en-US" dirty="0" smtClean="0"/>
              <a:t> barotrauma</a:t>
            </a:r>
          </a:p>
          <a:p>
            <a:pPr marL="0" indent="0">
              <a:buNone/>
            </a:pPr>
            <a:endParaRPr lang="en-US" dirty="0" smtClean="0"/>
          </a:p>
          <a:p>
            <a:r>
              <a:rPr lang="en-US" dirty="0" smtClean="0"/>
              <a:t>Si </a:t>
            </a:r>
            <a:r>
              <a:rPr lang="en-US" dirty="0" err="1" smtClean="0"/>
              <a:t>hypercapnie</a:t>
            </a:r>
            <a:r>
              <a:rPr lang="en-US" dirty="0" smtClean="0"/>
              <a:t>= NE PAS AJUSTER </a:t>
            </a:r>
            <a:r>
              <a:rPr lang="en-US" dirty="0" err="1" smtClean="0"/>
              <a:t>Vt</a:t>
            </a:r>
            <a:endParaRPr lang="fr-CA" dirty="0"/>
          </a:p>
        </p:txBody>
      </p:sp>
    </p:spTree>
    <p:extLst>
      <p:ext uri="{BB962C8B-B14F-4D97-AF65-F5344CB8AC3E}">
        <p14:creationId xmlns:p14="http://schemas.microsoft.com/office/powerpoint/2010/main" val="2237035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RR=</a:t>
            </a:r>
            <a:r>
              <a:rPr lang="en-CA" dirty="0" err="1" smtClean="0"/>
              <a:t>Rythme</a:t>
            </a:r>
            <a:r>
              <a:rPr lang="en-CA" dirty="0" smtClean="0"/>
              <a:t> </a:t>
            </a:r>
            <a:r>
              <a:rPr lang="en-CA" dirty="0" err="1" smtClean="0"/>
              <a:t>respiratoire</a:t>
            </a:r>
            <a:endParaRPr lang="fr-CA" dirty="0"/>
          </a:p>
        </p:txBody>
      </p:sp>
      <p:sp>
        <p:nvSpPr>
          <p:cNvPr id="3" name="Espace réservé du contenu 2"/>
          <p:cNvSpPr>
            <a:spLocks noGrp="1"/>
          </p:cNvSpPr>
          <p:nvPr>
            <p:ph idx="1"/>
          </p:nvPr>
        </p:nvSpPr>
        <p:spPr/>
        <p:txBody>
          <a:bodyPr/>
          <a:lstStyle/>
          <a:p>
            <a:r>
              <a:rPr lang="en-CA" dirty="0" err="1" smtClean="0"/>
              <a:t>Responsable</a:t>
            </a:r>
            <a:r>
              <a:rPr lang="en-CA" dirty="0" smtClean="0"/>
              <a:t> de la ventilation (</a:t>
            </a:r>
            <a:r>
              <a:rPr lang="en-CA" dirty="0" err="1" smtClean="0"/>
              <a:t>donc</a:t>
            </a:r>
            <a:r>
              <a:rPr lang="en-CA" dirty="0" smtClean="0"/>
              <a:t> du PCo2)</a:t>
            </a:r>
          </a:p>
          <a:p>
            <a:r>
              <a:rPr lang="en-CA" dirty="0" err="1" smtClean="0"/>
              <a:t>Débuter</a:t>
            </a:r>
            <a:r>
              <a:rPr lang="en-CA" dirty="0" smtClean="0"/>
              <a:t> à 16-18/min</a:t>
            </a:r>
          </a:p>
          <a:p>
            <a:r>
              <a:rPr lang="en-CA" b="1" u="sng" dirty="0" smtClean="0"/>
              <a:t>ATTENTION au COPD </a:t>
            </a:r>
            <a:r>
              <a:rPr lang="en-CA" b="1" u="sng" dirty="0" err="1" smtClean="0"/>
              <a:t>sévère</a:t>
            </a:r>
            <a:r>
              <a:rPr lang="en-CA" b="1" u="sng" dirty="0" smtClean="0"/>
              <a:t>/ </a:t>
            </a:r>
            <a:r>
              <a:rPr lang="en-CA" b="1" u="sng" dirty="0" err="1" smtClean="0"/>
              <a:t>Asthme</a:t>
            </a:r>
            <a:endParaRPr lang="en-CA" dirty="0" smtClean="0"/>
          </a:p>
          <a:p>
            <a:endParaRPr lang="fr-CA" dirty="0"/>
          </a:p>
        </p:txBody>
      </p:sp>
    </p:spTree>
    <p:extLst>
      <p:ext uri="{BB962C8B-B14F-4D97-AF65-F5344CB8AC3E}">
        <p14:creationId xmlns:p14="http://schemas.microsoft.com/office/powerpoint/2010/main" val="37852725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Peep/FiO2</a:t>
            </a:r>
            <a:endParaRPr lang="fr-CA" dirty="0"/>
          </a:p>
        </p:txBody>
      </p:sp>
      <p:sp>
        <p:nvSpPr>
          <p:cNvPr id="3" name="Espace réservé du contenu 2"/>
          <p:cNvSpPr>
            <a:spLocks noGrp="1"/>
          </p:cNvSpPr>
          <p:nvPr>
            <p:ph idx="1"/>
          </p:nvPr>
        </p:nvSpPr>
        <p:spPr/>
        <p:txBody>
          <a:bodyPr/>
          <a:lstStyle/>
          <a:p>
            <a:r>
              <a:rPr lang="en-CA" dirty="0" err="1" smtClean="0"/>
              <a:t>Responsable</a:t>
            </a:r>
            <a:r>
              <a:rPr lang="en-CA" dirty="0" smtClean="0"/>
              <a:t> de </a:t>
            </a:r>
            <a:r>
              <a:rPr lang="en-CA" b="1" dirty="0" err="1" smtClean="0"/>
              <a:t>l’oxygénation</a:t>
            </a:r>
            <a:endParaRPr lang="en-CA" b="1" dirty="0" smtClean="0"/>
          </a:p>
          <a:p>
            <a:r>
              <a:rPr lang="en-CA" dirty="0" err="1" smtClean="0"/>
              <a:t>Viser</a:t>
            </a:r>
            <a:r>
              <a:rPr lang="en-CA" dirty="0" smtClean="0"/>
              <a:t> SaO2 de 88-95%</a:t>
            </a:r>
          </a:p>
          <a:p>
            <a:r>
              <a:rPr lang="en-CA" dirty="0" err="1" smtClean="0"/>
              <a:t>Débuter</a:t>
            </a:r>
            <a:r>
              <a:rPr lang="en-CA" dirty="0" smtClean="0"/>
              <a:t> à 100% O2 et après 5 min, </a:t>
            </a:r>
            <a:r>
              <a:rPr lang="en-CA" dirty="0" err="1" smtClean="0"/>
              <a:t>diminuer</a:t>
            </a:r>
            <a:endParaRPr lang="en-CA" dirty="0" smtClean="0"/>
          </a:p>
          <a:p>
            <a:r>
              <a:rPr lang="en-CA" dirty="0" err="1" smtClean="0"/>
              <a:t>Débuter</a:t>
            </a:r>
            <a:r>
              <a:rPr lang="en-CA" dirty="0" smtClean="0"/>
              <a:t> avec PEEP de 5</a:t>
            </a:r>
            <a:endParaRPr lang="fr-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4005064"/>
            <a:ext cx="5418955"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6288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PEEP</a:t>
            </a:r>
            <a:endParaRPr lang="fr-CA" dirty="0"/>
          </a:p>
        </p:txBody>
      </p:sp>
      <p:sp>
        <p:nvSpPr>
          <p:cNvPr id="3" name="Espace réservé du contenu 2"/>
          <p:cNvSpPr>
            <a:spLocks noGrp="1"/>
          </p:cNvSpPr>
          <p:nvPr>
            <p:ph idx="1"/>
          </p:nvPr>
        </p:nvSpPr>
        <p:spPr/>
        <p:txBody>
          <a:bodyPr/>
          <a:lstStyle/>
          <a:p>
            <a:r>
              <a:rPr lang="en-CA" dirty="0" err="1" smtClean="0"/>
              <a:t>Améliore</a:t>
            </a:r>
            <a:r>
              <a:rPr lang="en-CA" dirty="0" smtClean="0"/>
              <a:t> match V/Q</a:t>
            </a:r>
          </a:p>
          <a:p>
            <a:r>
              <a:rPr lang="en-CA" dirty="0" err="1" smtClean="0"/>
              <a:t>Recrute</a:t>
            </a:r>
            <a:r>
              <a:rPr lang="en-CA" dirty="0" smtClean="0"/>
              <a:t> </a:t>
            </a:r>
            <a:r>
              <a:rPr lang="en-CA" dirty="0" err="1" smtClean="0"/>
              <a:t>alvéole</a:t>
            </a:r>
            <a:endParaRPr lang="en-CA" dirty="0" smtClean="0"/>
          </a:p>
          <a:p>
            <a:r>
              <a:rPr lang="en-CA" dirty="0" err="1" smtClean="0"/>
              <a:t>Améliore</a:t>
            </a:r>
            <a:r>
              <a:rPr lang="en-CA" dirty="0" smtClean="0"/>
              <a:t> respiration </a:t>
            </a:r>
            <a:r>
              <a:rPr lang="en-CA" dirty="0" err="1" smtClean="0"/>
              <a:t>spontan</a:t>
            </a:r>
            <a:r>
              <a:rPr lang="en-CA" dirty="0" err="1"/>
              <a:t>é</a:t>
            </a:r>
            <a:endParaRPr lang="en-CA" dirty="0" smtClean="0"/>
          </a:p>
          <a:p>
            <a:r>
              <a:rPr lang="en-CA" dirty="0" err="1" smtClean="0"/>
              <a:t>Peut</a:t>
            </a:r>
            <a:r>
              <a:rPr lang="en-CA" dirty="0" smtClean="0"/>
              <a:t> </a:t>
            </a:r>
            <a:r>
              <a:rPr lang="en-CA" dirty="0" err="1" smtClean="0"/>
              <a:t>diminuer</a:t>
            </a:r>
            <a:r>
              <a:rPr lang="en-CA" dirty="0" smtClean="0"/>
              <a:t> retour </a:t>
            </a:r>
            <a:r>
              <a:rPr lang="en-CA" dirty="0" err="1" smtClean="0"/>
              <a:t>veineux</a:t>
            </a:r>
            <a:r>
              <a:rPr lang="en-CA" dirty="0" smtClean="0"/>
              <a:t>: volume PRN</a:t>
            </a:r>
          </a:p>
          <a:p>
            <a:pPr marL="0" indent="0">
              <a:buNone/>
            </a:pPr>
            <a:endParaRPr lang="en-CA" dirty="0" smtClean="0"/>
          </a:p>
          <a:p>
            <a:pPr marL="0" indent="0">
              <a:buNone/>
            </a:pPr>
            <a:endParaRPr lang="fr-CA" dirty="0"/>
          </a:p>
        </p:txBody>
      </p:sp>
    </p:spTree>
    <p:extLst>
      <p:ext uri="{BB962C8B-B14F-4D97-AF65-F5344CB8AC3E}">
        <p14:creationId xmlns:p14="http://schemas.microsoft.com/office/powerpoint/2010/main" val="2589488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Flot</a:t>
            </a:r>
            <a:r>
              <a:rPr lang="en-CA" dirty="0" smtClean="0"/>
              <a:t> </a:t>
            </a:r>
            <a:r>
              <a:rPr lang="en-CA" dirty="0" err="1" smtClean="0"/>
              <a:t>inspiratoire</a:t>
            </a:r>
            <a:endParaRPr lang="fr-CA" dirty="0"/>
          </a:p>
        </p:txBody>
      </p:sp>
      <p:sp>
        <p:nvSpPr>
          <p:cNvPr id="3" name="Espace réservé du contenu 2"/>
          <p:cNvSpPr>
            <a:spLocks noGrp="1"/>
          </p:cNvSpPr>
          <p:nvPr>
            <p:ph idx="1"/>
          </p:nvPr>
        </p:nvSpPr>
        <p:spPr/>
        <p:txBody>
          <a:bodyPr/>
          <a:lstStyle/>
          <a:p>
            <a:r>
              <a:rPr lang="en-CA" dirty="0" smtClean="0"/>
              <a:t>Aide pour le </a:t>
            </a:r>
            <a:r>
              <a:rPr lang="en-CA" dirty="0" err="1" smtClean="0"/>
              <a:t>confort</a:t>
            </a:r>
            <a:endParaRPr lang="en-CA" dirty="0" smtClean="0"/>
          </a:p>
          <a:p>
            <a:r>
              <a:rPr lang="en-CA" dirty="0" smtClean="0"/>
              <a:t>60-80 L/min</a:t>
            </a:r>
          </a:p>
          <a:p>
            <a:r>
              <a:rPr lang="en-CA" dirty="0" err="1" smtClean="0"/>
              <a:t>Peut</a:t>
            </a:r>
            <a:r>
              <a:rPr lang="en-CA" dirty="0" smtClean="0"/>
              <a:t> </a:t>
            </a:r>
            <a:r>
              <a:rPr lang="en-CA" dirty="0" err="1" smtClean="0"/>
              <a:t>être</a:t>
            </a:r>
            <a:r>
              <a:rPr lang="en-CA" dirty="0" smtClean="0"/>
              <a:t> </a:t>
            </a:r>
            <a:r>
              <a:rPr lang="en-CA" dirty="0" err="1" smtClean="0"/>
              <a:t>augmenté</a:t>
            </a:r>
            <a:r>
              <a:rPr lang="en-CA" dirty="0" smtClean="0"/>
              <a:t> ad 100</a:t>
            </a:r>
            <a:endParaRPr lang="fr-CA" dirty="0"/>
          </a:p>
        </p:txBody>
      </p:sp>
    </p:spTree>
    <p:extLst>
      <p:ext uri="{BB962C8B-B14F-4D97-AF65-F5344CB8AC3E}">
        <p14:creationId xmlns:p14="http://schemas.microsoft.com/office/powerpoint/2010/main" val="29746225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421152601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lèche vers le bas 5"/>
          <p:cNvSpPr/>
          <p:nvPr/>
        </p:nvSpPr>
        <p:spPr>
          <a:xfrm>
            <a:off x="581997" y="3284984"/>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chemeClr val="bg1"/>
              </a:solidFill>
            </a:endParaRPr>
          </a:p>
        </p:txBody>
      </p:sp>
      <p:sp>
        <p:nvSpPr>
          <p:cNvPr id="7" name="Flèche vers le haut 6"/>
          <p:cNvSpPr/>
          <p:nvPr/>
        </p:nvSpPr>
        <p:spPr>
          <a:xfrm>
            <a:off x="4811486" y="3284984"/>
            <a:ext cx="484632" cy="48920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9411761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smtClean="0"/>
              <a:t>Patient avec obstruction</a:t>
            </a:r>
            <a:br>
              <a:rPr lang="en-CA" dirty="0" smtClean="0"/>
            </a:br>
            <a:r>
              <a:rPr lang="en-CA" dirty="0" smtClean="0"/>
              <a:t>MPOC </a:t>
            </a:r>
            <a:r>
              <a:rPr lang="en-CA" dirty="0" err="1" smtClean="0"/>
              <a:t>ou</a:t>
            </a:r>
            <a:r>
              <a:rPr lang="en-CA" dirty="0" smtClean="0"/>
              <a:t> asthma</a:t>
            </a:r>
            <a:endParaRPr lang="fr-CA" dirty="0"/>
          </a:p>
        </p:txBody>
      </p:sp>
      <p:sp>
        <p:nvSpPr>
          <p:cNvPr id="3" name="Espace réservé du contenu 2"/>
          <p:cNvSpPr>
            <a:spLocks noGrp="1"/>
          </p:cNvSpPr>
          <p:nvPr>
            <p:ph idx="1"/>
          </p:nvPr>
        </p:nvSpPr>
        <p:spPr/>
        <p:txBody>
          <a:bodyPr/>
          <a:lstStyle/>
          <a:p>
            <a:r>
              <a:rPr lang="en-CA" dirty="0" err="1" smtClean="0"/>
              <a:t>Leur</a:t>
            </a:r>
            <a:r>
              <a:rPr lang="en-CA" dirty="0" smtClean="0"/>
              <a:t> </a:t>
            </a:r>
            <a:r>
              <a:rPr lang="en-CA" dirty="0" err="1" smtClean="0"/>
              <a:t>donner</a:t>
            </a:r>
            <a:r>
              <a:rPr lang="en-CA" dirty="0" smtClean="0"/>
              <a:t> plus de temps pour expirer:</a:t>
            </a:r>
          </a:p>
          <a:p>
            <a:pPr lvl="1"/>
            <a:r>
              <a:rPr lang="en-CA" dirty="0" smtClean="0"/>
              <a:t>VT 8cc/kg</a:t>
            </a:r>
          </a:p>
          <a:p>
            <a:pPr lvl="1"/>
            <a:r>
              <a:rPr lang="en-CA" dirty="0" err="1" smtClean="0"/>
              <a:t>Débit</a:t>
            </a:r>
            <a:r>
              <a:rPr lang="en-CA" dirty="0" smtClean="0"/>
              <a:t> </a:t>
            </a:r>
            <a:r>
              <a:rPr lang="en-CA" dirty="0" err="1" smtClean="0"/>
              <a:t>Inspi</a:t>
            </a:r>
            <a:r>
              <a:rPr lang="en-CA" dirty="0" smtClean="0"/>
              <a:t>: 80-100 LPM</a:t>
            </a:r>
          </a:p>
          <a:p>
            <a:pPr lvl="1"/>
            <a:r>
              <a:rPr lang="en-CA" dirty="0" smtClean="0"/>
              <a:t>RR </a:t>
            </a:r>
            <a:r>
              <a:rPr lang="en-CA" dirty="0" err="1" smtClean="0"/>
              <a:t>débuter</a:t>
            </a:r>
            <a:r>
              <a:rPr lang="en-CA" dirty="0" smtClean="0"/>
              <a:t> à 10, </a:t>
            </a:r>
            <a:r>
              <a:rPr lang="en-CA" dirty="0" err="1" smtClean="0"/>
              <a:t>viser</a:t>
            </a:r>
            <a:r>
              <a:rPr lang="en-CA" dirty="0" smtClean="0"/>
              <a:t> pour ratio i:e 1:4 </a:t>
            </a:r>
            <a:r>
              <a:rPr lang="en-CA" dirty="0" err="1" smtClean="0"/>
              <a:t>ou</a:t>
            </a:r>
            <a:r>
              <a:rPr lang="en-CA" dirty="0" smtClean="0"/>
              <a:t> 1:5</a:t>
            </a:r>
          </a:p>
          <a:p>
            <a:pPr lvl="1"/>
            <a:r>
              <a:rPr lang="en-CA" dirty="0" smtClean="0"/>
              <a:t>Petit peep</a:t>
            </a:r>
          </a:p>
          <a:p>
            <a:pPr lvl="1"/>
            <a:r>
              <a:rPr lang="en-CA" dirty="0" err="1" smtClean="0"/>
              <a:t>Hypercapnie</a:t>
            </a:r>
            <a:r>
              <a:rPr lang="en-CA" dirty="0" smtClean="0"/>
              <a:t> permissive</a:t>
            </a:r>
          </a:p>
          <a:p>
            <a:pPr lvl="1"/>
            <a:endParaRPr lang="en-CA" dirty="0"/>
          </a:p>
          <a:p>
            <a:pPr lvl="1"/>
            <a:r>
              <a:rPr lang="en-CA" dirty="0" err="1" smtClean="0"/>
              <a:t>Risque</a:t>
            </a:r>
            <a:r>
              <a:rPr lang="en-CA" dirty="0" smtClean="0"/>
              <a:t> ‘’Air trapping’’</a:t>
            </a:r>
            <a:endParaRPr lang="fr-CA" dirty="0"/>
          </a:p>
        </p:txBody>
      </p:sp>
    </p:spTree>
    <p:extLst>
      <p:ext uri="{BB962C8B-B14F-4D97-AF65-F5344CB8AC3E}">
        <p14:creationId xmlns:p14="http://schemas.microsoft.com/office/powerpoint/2010/main" val="2786979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ALARMES</a:t>
            </a:r>
            <a:endParaRPr lang="fr-CA" dirty="0"/>
          </a:p>
        </p:txBody>
      </p:sp>
      <p:sp>
        <p:nvSpPr>
          <p:cNvPr id="3" name="Espace réservé du contenu 2"/>
          <p:cNvSpPr>
            <a:spLocks noGrp="1"/>
          </p:cNvSpPr>
          <p:nvPr>
            <p:ph idx="1"/>
          </p:nvPr>
        </p:nvSpPr>
        <p:spPr/>
        <p:txBody>
          <a:bodyPr/>
          <a:lstStyle/>
          <a:p>
            <a:r>
              <a:rPr lang="en-CA" dirty="0" smtClean="0"/>
              <a:t>Peak pressure= inutile</a:t>
            </a:r>
          </a:p>
          <a:p>
            <a:r>
              <a:rPr lang="en-CA" dirty="0" smtClean="0"/>
              <a:t>La plus </a:t>
            </a:r>
            <a:r>
              <a:rPr lang="en-CA" dirty="0" err="1" smtClean="0"/>
              <a:t>importante</a:t>
            </a:r>
            <a:r>
              <a:rPr lang="en-CA" dirty="0" smtClean="0"/>
              <a:t> qui </a:t>
            </a:r>
            <a:r>
              <a:rPr lang="en-CA" dirty="0" err="1" smtClean="0"/>
              <a:t>corrèle</a:t>
            </a:r>
            <a:r>
              <a:rPr lang="en-CA" dirty="0" smtClean="0"/>
              <a:t> avec </a:t>
            </a:r>
            <a:r>
              <a:rPr lang="en-CA" dirty="0" err="1" smtClean="0"/>
              <a:t>risque</a:t>
            </a:r>
            <a:r>
              <a:rPr lang="en-CA" dirty="0" smtClean="0"/>
              <a:t> de barotrauma=</a:t>
            </a:r>
          </a:p>
          <a:p>
            <a:pPr marL="0" indent="0">
              <a:buNone/>
            </a:pPr>
            <a:r>
              <a:rPr lang="en-CA" b="1" dirty="0" err="1" smtClean="0"/>
              <a:t>Pression</a:t>
            </a:r>
            <a:r>
              <a:rPr lang="en-CA" b="1" dirty="0" smtClean="0"/>
              <a:t> de plateau</a:t>
            </a:r>
            <a:endParaRPr lang="fr-CA" b="1"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9952" y="3573016"/>
            <a:ext cx="4248472" cy="2802583"/>
          </a:xfrm>
          <a:prstGeom prst="rect">
            <a:avLst/>
          </a:prstGeom>
        </p:spPr>
      </p:pic>
    </p:spTree>
    <p:extLst>
      <p:ext uri="{BB962C8B-B14F-4D97-AF65-F5344CB8AC3E}">
        <p14:creationId xmlns:p14="http://schemas.microsoft.com/office/powerpoint/2010/main" val="463297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Pression</a:t>
            </a:r>
            <a:r>
              <a:rPr lang="en-CA" dirty="0" smtClean="0"/>
              <a:t> de plateau</a:t>
            </a:r>
            <a:endParaRPr lang="fr-CA" dirty="0"/>
          </a:p>
        </p:txBody>
      </p:sp>
      <p:sp>
        <p:nvSpPr>
          <p:cNvPr id="3" name="Espace réservé du contenu 2"/>
          <p:cNvSpPr>
            <a:spLocks noGrp="1"/>
          </p:cNvSpPr>
          <p:nvPr>
            <p:ph idx="1"/>
          </p:nvPr>
        </p:nvSpPr>
        <p:spPr/>
        <p:txBody>
          <a:bodyPr/>
          <a:lstStyle/>
          <a:p>
            <a:r>
              <a:rPr lang="en-CA" sz="5400" dirty="0" err="1" smtClean="0"/>
              <a:t>Viser</a:t>
            </a:r>
            <a:r>
              <a:rPr lang="en-CA" sz="5400" dirty="0" smtClean="0"/>
              <a:t> </a:t>
            </a:r>
            <a:r>
              <a:rPr lang="en-CA" sz="5400" dirty="0" err="1" smtClean="0"/>
              <a:t>moins</a:t>
            </a:r>
            <a:r>
              <a:rPr lang="en-CA" sz="5400" dirty="0" smtClean="0"/>
              <a:t> </a:t>
            </a:r>
            <a:r>
              <a:rPr lang="en-CA" sz="5400" dirty="0" err="1" smtClean="0"/>
              <a:t>que</a:t>
            </a:r>
            <a:r>
              <a:rPr lang="en-CA" sz="5400" dirty="0" smtClean="0"/>
              <a:t> 30</a:t>
            </a:r>
          </a:p>
          <a:p>
            <a:pPr marL="0" indent="0">
              <a:buNone/>
            </a:pPr>
            <a:endParaRPr lang="en-CA" dirty="0" smtClean="0"/>
          </a:p>
          <a:p>
            <a:r>
              <a:rPr lang="en-US" b="1" dirty="0" smtClean="0"/>
              <a:t>SI </a:t>
            </a:r>
            <a:r>
              <a:rPr lang="en-US" b="1" dirty="0" err="1"/>
              <a:t>Pplat</a:t>
            </a:r>
            <a:r>
              <a:rPr lang="en-US" b="1" dirty="0"/>
              <a:t> &gt; 30 cm </a:t>
            </a:r>
            <a:r>
              <a:rPr lang="en-US" b="1" dirty="0" smtClean="0"/>
              <a:t>H2O:</a:t>
            </a:r>
            <a:r>
              <a:rPr lang="en-US" dirty="0" smtClean="0"/>
              <a:t>diminuer VT par </a:t>
            </a:r>
            <a:r>
              <a:rPr lang="en-US" dirty="0"/>
              <a:t>1ml/kg </a:t>
            </a:r>
            <a:r>
              <a:rPr lang="en-US" dirty="0" smtClean="0"/>
              <a:t>à la </a:t>
            </a:r>
            <a:r>
              <a:rPr lang="en-US" dirty="0" err="1" smtClean="0"/>
              <a:t>fois</a:t>
            </a:r>
            <a:r>
              <a:rPr lang="en-US" dirty="0" smtClean="0"/>
              <a:t> </a:t>
            </a:r>
            <a:r>
              <a:rPr lang="en-US" dirty="0"/>
              <a:t>(minimum = 4 ml/kg). </a:t>
            </a:r>
            <a:endParaRPr lang="fr-CA" dirty="0"/>
          </a:p>
        </p:txBody>
      </p:sp>
    </p:spTree>
    <p:extLst>
      <p:ext uri="{BB962C8B-B14F-4D97-AF65-F5344CB8AC3E}">
        <p14:creationId xmlns:p14="http://schemas.microsoft.com/office/powerpoint/2010/main" val="41425917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Confort</a:t>
            </a:r>
            <a:endParaRPr lang="fr-CA" dirty="0"/>
          </a:p>
        </p:txBody>
      </p:sp>
      <p:sp>
        <p:nvSpPr>
          <p:cNvPr id="3" name="Espace réservé du contenu 2"/>
          <p:cNvSpPr>
            <a:spLocks noGrp="1"/>
          </p:cNvSpPr>
          <p:nvPr>
            <p:ph idx="1"/>
          </p:nvPr>
        </p:nvSpPr>
        <p:spPr/>
        <p:txBody>
          <a:bodyPr/>
          <a:lstStyle/>
          <a:p>
            <a:r>
              <a:rPr lang="en-CA" dirty="0" smtClean="0"/>
              <a:t>Première perfusion= </a:t>
            </a:r>
            <a:r>
              <a:rPr lang="en-CA" dirty="0" err="1" smtClean="0"/>
              <a:t>Analgésie</a:t>
            </a:r>
            <a:r>
              <a:rPr lang="en-CA" dirty="0" smtClean="0"/>
              <a:t> (morphine </a:t>
            </a:r>
            <a:r>
              <a:rPr lang="en-CA" dirty="0" err="1" smtClean="0"/>
              <a:t>ou</a:t>
            </a:r>
            <a:r>
              <a:rPr lang="en-CA" dirty="0" smtClean="0"/>
              <a:t> fentanyl)</a:t>
            </a:r>
          </a:p>
          <a:p>
            <a:endParaRPr lang="en-CA" dirty="0" smtClean="0"/>
          </a:p>
          <a:p>
            <a:r>
              <a:rPr lang="en-CA" dirty="0" smtClean="0"/>
              <a:t>Par la suite </a:t>
            </a:r>
            <a:r>
              <a:rPr lang="en-CA" dirty="0" err="1" smtClean="0"/>
              <a:t>sédation</a:t>
            </a:r>
            <a:r>
              <a:rPr lang="en-CA" dirty="0" smtClean="0"/>
              <a:t> (</a:t>
            </a:r>
            <a:r>
              <a:rPr lang="en-CA" dirty="0" err="1" smtClean="0"/>
              <a:t>propofol</a:t>
            </a:r>
            <a:r>
              <a:rPr lang="en-CA" dirty="0" smtClean="0"/>
              <a:t>, versed…)</a:t>
            </a:r>
            <a:endParaRPr lang="fr-CA" dirty="0"/>
          </a:p>
        </p:txBody>
      </p:sp>
    </p:spTree>
    <p:extLst>
      <p:ext uri="{BB962C8B-B14F-4D97-AF65-F5344CB8AC3E}">
        <p14:creationId xmlns:p14="http://schemas.microsoft.com/office/powerpoint/2010/main" val="32280088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Si tout les </a:t>
            </a:r>
            <a:r>
              <a:rPr lang="en-CA" dirty="0" err="1" smtClean="0"/>
              <a:t>alarmes</a:t>
            </a:r>
            <a:r>
              <a:rPr lang="en-CA" dirty="0" smtClean="0"/>
              <a:t> </a:t>
            </a:r>
            <a:r>
              <a:rPr lang="en-CA" dirty="0" err="1" smtClean="0"/>
              <a:t>sonnent</a:t>
            </a:r>
            <a:endParaRPr lang="fr-CA" dirty="0"/>
          </a:p>
        </p:txBody>
      </p:sp>
      <p:sp>
        <p:nvSpPr>
          <p:cNvPr id="3" name="Espace réservé du contenu 2"/>
          <p:cNvSpPr>
            <a:spLocks noGrp="1"/>
          </p:cNvSpPr>
          <p:nvPr>
            <p:ph idx="1"/>
          </p:nvPr>
        </p:nvSpPr>
        <p:spPr/>
        <p:txBody>
          <a:bodyPr/>
          <a:lstStyle/>
          <a:p>
            <a:r>
              <a:rPr lang="en-CA" dirty="0" smtClean="0"/>
              <a:t>1er </a:t>
            </a:r>
            <a:r>
              <a:rPr lang="en-CA" dirty="0" err="1" smtClean="0"/>
              <a:t>réflexe</a:t>
            </a:r>
            <a:r>
              <a:rPr lang="en-CA" dirty="0" smtClean="0"/>
              <a:t>: </a:t>
            </a:r>
            <a:r>
              <a:rPr lang="en-CA" dirty="0" err="1" smtClean="0"/>
              <a:t>Déconnecter</a:t>
            </a:r>
            <a:r>
              <a:rPr lang="en-CA" dirty="0" smtClean="0"/>
              <a:t> </a:t>
            </a:r>
            <a:r>
              <a:rPr lang="en-CA" dirty="0" err="1" smtClean="0"/>
              <a:t>ventilateur</a:t>
            </a:r>
            <a:r>
              <a:rPr lang="en-CA" dirty="0" smtClean="0"/>
              <a:t>!</a:t>
            </a:r>
          </a:p>
          <a:p>
            <a:pPr marL="0" indent="0">
              <a:buNone/>
            </a:pPr>
            <a:endParaRPr lang="en-CA" dirty="0" smtClean="0"/>
          </a:p>
          <a:p>
            <a:pPr marL="0" indent="0">
              <a:buNone/>
            </a:pPr>
            <a:r>
              <a:rPr lang="en-CA" dirty="0" smtClean="0"/>
              <a:t>D=Tube </a:t>
            </a:r>
            <a:r>
              <a:rPr lang="en-CA" u="sng" dirty="0" err="1" smtClean="0"/>
              <a:t>D</a:t>
            </a:r>
            <a:r>
              <a:rPr lang="en-CA" dirty="0" err="1" smtClean="0"/>
              <a:t>éplacé</a:t>
            </a:r>
            <a:endParaRPr lang="en-CA" dirty="0" smtClean="0"/>
          </a:p>
          <a:p>
            <a:pPr marL="0" indent="0">
              <a:buNone/>
            </a:pPr>
            <a:r>
              <a:rPr lang="en-CA" dirty="0" smtClean="0"/>
              <a:t>O=obstruction (ex plug de mucus, tube plié)</a:t>
            </a:r>
          </a:p>
          <a:p>
            <a:pPr marL="0" indent="0">
              <a:buNone/>
            </a:pPr>
            <a:r>
              <a:rPr lang="en-CA" dirty="0" smtClean="0"/>
              <a:t>P=pneumothorax</a:t>
            </a:r>
          </a:p>
          <a:p>
            <a:pPr marL="0" indent="0">
              <a:buNone/>
            </a:pPr>
            <a:r>
              <a:rPr lang="en-CA" dirty="0" smtClean="0"/>
              <a:t>E= </a:t>
            </a:r>
            <a:r>
              <a:rPr lang="en-CA" dirty="0" err="1" smtClean="0"/>
              <a:t>Équipement</a:t>
            </a:r>
            <a:r>
              <a:rPr lang="en-CA" dirty="0" smtClean="0"/>
              <a:t> </a:t>
            </a:r>
            <a:endParaRPr lang="fr-CA" dirty="0"/>
          </a:p>
        </p:txBody>
      </p:sp>
    </p:spTree>
    <p:extLst>
      <p:ext uri="{BB962C8B-B14F-4D97-AF65-F5344CB8AC3E}">
        <p14:creationId xmlns:p14="http://schemas.microsoft.com/office/powerpoint/2010/main" val="173109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Capnographe</a:t>
            </a:r>
            <a:r>
              <a:rPr lang="en-CA" dirty="0" smtClean="0"/>
              <a:t>, EtCo2</a:t>
            </a:r>
            <a:endParaRPr lang="fr-CA"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9592" y="3284984"/>
            <a:ext cx="2209800" cy="1457325"/>
          </a:xfr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2602768"/>
            <a:ext cx="3853401" cy="2880320"/>
          </a:xfrm>
          <a:prstGeom prst="rect">
            <a:avLst/>
          </a:prstGeom>
        </p:spPr>
      </p:pic>
    </p:spTree>
    <p:extLst>
      <p:ext uri="{BB962C8B-B14F-4D97-AF65-F5344CB8AC3E}">
        <p14:creationId xmlns:p14="http://schemas.microsoft.com/office/powerpoint/2010/main" val="3984702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Etco2</a:t>
            </a:r>
            <a:endParaRPr lang="fr-CA" dirty="0"/>
          </a:p>
        </p:txBody>
      </p:sp>
      <p:sp>
        <p:nvSpPr>
          <p:cNvPr id="3" name="Espace réservé du contenu 2"/>
          <p:cNvSpPr>
            <a:spLocks noGrp="1"/>
          </p:cNvSpPr>
          <p:nvPr>
            <p:ph idx="1"/>
          </p:nvPr>
        </p:nvSpPr>
        <p:spPr/>
        <p:txBody>
          <a:bodyPr>
            <a:normAutofit fontScale="92500" lnSpcReduction="10000"/>
          </a:bodyPr>
          <a:lstStyle/>
          <a:p>
            <a:pPr marL="0" indent="0">
              <a:buNone/>
            </a:pPr>
            <a:endParaRPr lang="en-CA" dirty="0" smtClean="0"/>
          </a:p>
          <a:p>
            <a:pPr marL="0" indent="0">
              <a:buNone/>
            </a:pPr>
            <a:r>
              <a:rPr lang="en-CA" b="1" u="sng" dirty="0" err="1" smtClean="0"/>
              <a:t>N’est</a:t>
            </a:r>
            <a:r>
              <a:rPr lang="en-CA" b="1" u="sng" dirty="0" smtClean="0"/>
              <a:t> pas </a:t>
            </a:r>
            <a:r>
              <a:rPr lang="en-CA" b="1" u="sng" dirty="0" err="1" smtClean="0"/>
              <a:t>une</a:t>
            </a:r>
            <a:r>
              <a:rPr lang="en-CA" b="1" u="sng" dirty="0" smtClean="0"/>
              <a:t> </a:t>
            </a:r>
            <a:r>
              <a:rPr lang="en-CA" b="1" u="sng" dirty="0" err="1" smtClean="0"/>
              <a:t>mesure</a:t>
            </a:r>
            <a:r>
              <a:rPr lang="en-CA" b="1" u="sng" dirty="0" smtClean="0"/>
              <a:t> du PaCO2 </a:t>
            </a:r>
            <a:endParaRPr lang="en-CA" dirty="0"/>
          </a:p>
          <a:p>
            <a:pPr marL="0" indent="0">
              <a:buNone/>
            </a:pPr>
            <a:endParaRPr lang="en-CA" dirty="0" smtClean="0"/>
          </a:p>
          <a:p>
            <a:pPr marL="0" indent="0">
              <a:buNone/>
            </a:pPr>
            <a:r>
              <a:rPr lang="en-CA" dirty="0" smtClean="0"/>
              <a:t>Chez </a:t>
            </a:r>
            <a:r>
              <a:rPr lang="en-CA" dirty="0" err="1" smtClean="0"/>
              <a:t>l’individu</a:t>
            </a:r>
            <a:r>
              <a:rPr lang="en-CA" dirty="0" smtClean="0"/>
              <a:t> en santé </a:t>
            </a:r>
            <a:r>
              <a:rPr lang="en-CA" dirty="0" err="1" smtClean="0"/>
              <a:t>il</a:t>
            </a:r>
            <a:r>
              <a:rPr lang="en-CA" dirty="0" smtClean="0"/>
              <a:t> y a un gradient de 5</a:t>
            </a:r>
          </a:p>
          <a:p>
            <a:pPr marL="0" indent="0">
              <a:buNone/>
            </a:pPr>
            <a:endParaRPr lang="en-CA" dirty="0" smtClean="0"/>
          </a:p>
          <a:p>
            <a:pPr marL="0" indent="0">
              <a:buNone/>
            </a:pPr>
            <a:r>
              <a:rPr lang="en-CA" dirty="0" err="1" smtClean="0"/>
              <a:t>Mais</a:t>
            </a:r>
            <a:r>
              <a:rPr lang="en-CA" dirty="0" smtClean="0"/>
              <a:t> chez </a:t>
            </a:r>
            <a:r>
              <a:rPr lang="en-CA" dirty="0" err="1" smtClean="0"/>
              <a:t>nos</a:t>
            </a:r>
            <a:r>
              <a:rPr lang="en-CA" dirty="0" smtClean="0"/>
              <a:t> patients, le gradient </a:t>
            </a:r>
            <a:r>
              <a:rPr lang="en-CA" dirty="0" err="1" smtClean="0"/>
              <a:t>est</a:t>
            </a:r>
            <a:r>
              <a:rPr lang="en-CA" dirty="0" smtClean="0"/>
              <a:t> </a:t>
            </a:r>
            <a:r>
              <a:rPr lang="en-CA" dirty="0" err="1" smtClean="0"/>
              <a:t>imprévisible</a:t>
            </a:r>
            <a:r>
              <a:rPr lang="en-CA" dirty="0" smtClean="0"/>
              <a:t> et change </a:t>
            </a:r>
            <a:r>
              <a:rPr lang="en-CA" dirty="0" err="1" smtClean="0"/>
              <a:t>dans</a:t>
            </a:r>
            <a:r>
              <a:rPr lang="en-CA" dirty="0" smtClean="0"/>
              <a:t> le temps</a:t>
            </a:r>
          </a:p>
          <a:p>
            <a:pPr marL="0" indent="0">
              <a:buNone/>
            </a:pPr>
            <a:endParaRPr lang="en-CA" dirty="0" smtClean="0"/>
          </a:p>
          <a:p>
            <a:pPr marL="0" indent="0">
              <a:buNone/>
            </a:pPr>
            <a:r>
              <a:rPr lang="en-CA" dirty="0" err="1" smtClean="0"/>
              <a:t>Donc</a:t>
            </a:r>
            <a:r>
              <a:rPr lang="en-CA" dirty="0" smtClean="0"/>
              <a:t> ne pas </a:t>
            </a:r>
            <a:r>
              <a:rPr lang="en-CA" dirty="0" err="1" smtClean="0"/>
              <a:t>s’y</a:t>
            </a:r>
            <a:r>
              <a:rPr lang="en-CA" dirty="0" smtClean="0"/>
              <a:t> </a:t>
            </a:r>
            <a:r>
              <a:rPr lang="en-CA" dirty="0" err="1" smtClean="0"/>
              <a:t>fier</a:t>
            </a:r>
            <a:r>
              <a:rPr lang="en-CA" dirty="0" smtClean="0"/>
              <a:t> pour </a:t>
            </a:r>
            <a:r>
              <a:rPr lang="en-CA" dirty="0" err="1" smtClean="0"/>
              <a:t>juger</a:t>
            </a:r>
            <a:r>
              <a:rPr lang="en-CA" dirty="0" smtClean="0"/>
              <a:t> de la ventilation</a:t>
            </a:r>
            <a:endParaRPr lang="fr-CA" dirty="0"/>
          </a:p>
        </p:txBody>
      </p:sp>
    </p:spTree>
    <p:extLst>
      <p:ext uri="{BB962C8B-B14F-4D97-AF65-F5344CB8AC3E}">
        <p14:creationId xmlns:p14="http://schemas.microsoft.com/office/powerpoint/2010/main" val="7924922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Toutefois</a:t>
            </a:r>
            <a:endParaRPr lang="fr-CA" dirty="0"/>
          </a:p>
        </p:txBody>
      </p:sp>
      <p:sp>
        <p:nvSpPr>
          <p:cNvPr id="3" name="Espace réservé du contenu 2"/>
          <p:cNvSpPr>
            <a:spLocks noGrp="1"/>
          </p:cNvSpPr>
          <p:nvPr>
            <p:ph idx="1"/>
          </p:nvPr>
        </p:nvSpPr>
        <p:spPr/>
        <p:txBody>
          <a:bodyPr>
            <a:normAutofit/>
          </a:bodyPr>
          <a:lstStyle/>
          <a:p>
            <a:r>
              <a:rPr lang="en-US" dirty="0" smtClean="0"/>
              <a:t>la PaCo2 </a:t>
            </a:r>
            <a:r>
              <a:rPr lang="en-US" dirty="0" err="1" smtClean="0"/>
              <a:t>est</a:t>
            </a:r>
            <a:r>
              <a:rPr lang="en-US" dirty="0" smtClean="0"/>
              <a:t> </a:t>
            </a:r>
            <a:r>
              <a:rPr lang="en-US" dirty="0" err="1" smtClean="0"/>
              <a:t>toujours</a:t>
            </a:r>
            <a:r>
              <a:rPr lang="en-US" dirty="0" smtClean="0"/>
              <a:t> &gt; </a:t>
            </a:r>
            <a:r>
              <a:rPr lang="en-US" dirty="0" err="1" smtClean="0"/>
              <a:t>que</a:t>
            </a:r>
            <a:r>
              <a:rPr lang="en-US" dirty="0" smtClean="0"/>
              <a:t> l’ETCo2.</a:t>
            </a:r>
          </a:p>
          <a:p>
            <a:endParaRPr lang="en-US" dirty="0" smtClean="0"/>
          </a:p>
          <a:p>
            <a:endParaRPr lang="en-US" dirty="0"/>
          </a:p>
          <a:p>
            <a:r>
              <a:rPr lang="en-US" dirty="0" err="1" smtClean="0"/>
              <a:t>Donc</a:t>
            </a:r>
            <a:r>
              <a:rPr lang="en-US" dirty="0" smtClean="0"/>
              <a:t> </a:t>
            </a:r>
            <a:r>
              <a:rPr lang="en-US" dirty="0" err="1" smtClean="0"/>
              <a:t>si</a:t>
            </a:r>
            <a:r>
              <a:rPr lang="en-US" dirty="0" smtClean="0"/>
              <a:t> le ETCo2 </a:t>
            </a:r>
            <a:r>
              <a:rPr lang="en-US" dirty="0" err="1" smtClean="0"/>
              <a:t>est</a:t>
            </a:r>
            <a:r>
              <a:rPr lang="en-US" dirty="0" smtClean="0"/>
              <a:t> </a:t>
            </a:r>
            <a:r>
              <a:rPr lang="en-US" dirty="0" err="1" smtClean="0"/>
              <a:t>élevé</a:t>
            </a:r>
            <a:r>
              <a:rPr lang="en-US" dirty="0" smtClean="0"/>
              <a:t>, </a:t>
            </a:r>
            <a:r>
              <a:rPr lang="en-US" dirty="0" err="1" smtClean="0"/>
              <a:t>c’est</a:t>
            </a:r>
            <a:r>
              <a:rPr lang="en-US" dirty="0" smtClean="0"/>
              <a:t> certain </a:t>
            </a:r>
            <a:r>
              <a:rPr lang="en-US" dirty="0" err="1" smtClean="0"/>
              <a:t>que</a:t>
            </a:r>
            <a:r>
              <a:rPr lang="en-US" dirty="0" smtClean="0"/>
              <a:t> </a:t>
            </a:r>
            <a:r>
              <a:rPr lang="en-US" dirty="0" err="1" smtClean="0"/>
              <a:t>notre</a:t>
            </a:r>
            <a:r>
              <a:rPr lang="en-US" dirty="0" smtClean="0"/>
              <a:t> patient </a:t>
            </a:r>
            <a:r>
              <a:rPr lang="en-US" dirty="0" err="1" smtClean="0"/>
              <a:t>est</a:t>
            </a:r>
            <a:r>
              <a:rPr lang="en-US" dirty="0" smtClean="0"/>
              <a:t> </a:t>
            </a:r>
            <a:r>
              <a:rPr lang="en-US" dirty="0" err="1" smtClean="0"/>
              <a:t>hypoventilé</a:t>
            </a:r>
            <a:endParaRPr lang="fr-CA" dirty="0"/>
          </a:p>
        </p:txBody>
      </p:sp>
    </p:spTree>
    <p:extLst>
      <p:ext uri="{BB962C8B-B14F-4D97-AF65-F5344CB8AC3E}">
        <p14:creationId xmlns:p14="http://schemas.microsoft.com/office/powerpoint/2010/main" val="2948967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smtClean="0"/>
              <a:t>Saturomètre</a:t>
            </a:r>
            <a:endParaRPr lang="fr-CA" dirty="0"/>
          </a:p>
        </p:txBody>
      </p:sp>
      <p:sp>
        <p:nvSpPr>
          <p:cNvPr id="3" name="Espace réservé du contenu 2"/>
          <p:cNvSpPr>
            <a:spLocks noGrp="1"/>
          </p:cNvSpPr>
          <p:nvPr>
            <p:ph sz="half" idx="1"/>
          </p:nvPr>
        </p:nvSpPr>
        <p:spPr>
          <a:xfrm>
            <a:off x="457200" y="1600200"/>
            <a:ext cx="4114800" cy="4525963"/>
          </a:xfrm>
        </p:spPr>
        <p:txBody>
          <a:bodyPr>
            <a:normAutofit/>
          </a:bodyPr>
          <a:lstStyle/>
          <a:p>
            <a:r>
              <a:rPr lang="en-US" smtClean="0"/>
              <a:t>Important </a:t>
            </a:r>
            <a:r>
              <a:rPr lang="en-US" b="1" u="sng" smtClean="0"/>
              <a:t>qualité de la courbe</a:t>
            </a:r>
          </a:p>
          <a:p>
            <a:pPr marL="0" indent="0">
              <a:buNone/>
            </a:pPr>
            <a:r>
              <a:rPr lang="en-US" smtClean="0"/>
              <a:t> </a:t>
            </a:r>
          </a:p>
          <a:p>
            <a:r>
              <a:rPr lang="en-US" smtClean="0"/>
              <a:t>Si belle courbe, demeure fiable même en hypoperfusion ou hypothermie.</a:t>
            </a:r>
            <a:endParaRPr lang="en-US" dirty="0" smtClean="0"/>
          </a:p>
        </p:txBody>
      </p:sp>
      <p:sp>
        <p:nvSpPr>
          <p:cNvPr id="7" name="Espace réservé du contenu 6"/>
          <p:cNvSpPr>
            <a:spLocks noGrp="1"/>
          </p:cNvSpPr>
          <p:nvPr>
            <p:ph sz="half" idx="2"/>
          </p:nvPr>
        </p:nvSpPr>
        <p:spPr/>
        <p:txBody>
          <a:bodyPr/>
          <a:lstStyle/>
          <a:p>
            <a:endParaRPr lang="fr-CA"/>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1196752"/>
            <a:ext cx="4683426" cy="5192036"/>
          </a:xfrm>
          <a:prstGeom prst="rect">
            <a:avLst/>
          </a:prstGeom>
        </p:spPr>
      </p:pic>
    </p:spTree>
    <p:extLst>
      <p:ext uri="{BB962C8B-B14F-4D97-AF65-F5344CB8AC3E}">
        <p14:creationId xmlns:p14="http://schemas.microsoft.com/office/powerpoint/2010/main" val="4028655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8000"/>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dirty="0" err="1" smtClean="0"/>
              <a:t>Saturomètre</a:t>
            </a:r>
            <a:r>
              <a:rPr lang="en-CA" dirty="0" smtClean="0"/>
              <a:t/>
            </a:r>
            <a:br>
              <a:rPr lang="en-CA" dirty="0" smtClean="0"/>
            </a:br>
            <a:r>
              <a:rPr lang="en-CA" dirty="0" err="1" smtClean="0"/>
              <a:t>Pièges</a:t>
            </a:r>
            <a:r>
              <a:rPr lang="en-CA" dirty="0" smtClean="0"/>
              <a:t>…</a:t>
            </a:r>
            <a:endParaRPr lang="fr-CA" dirty="0"/>
          </a:p>
        </p:txBody>
      </p:sp>
      <p:sp>
        <p:nvSpPr>
          <p:cNvPr id="3" name="Espace réservé du contenu 2"/>
          <p:cNvSpPr>
            <a:spLocks noGrp="1"/>
          </p:cNvSpPr>
          <p:nvPr>
            <p:ph idx="1"/>
          </p:nvPr>
        </p:nvSpPr>
        <p:spPr/>
        <p:txBody>
          <a:bodyPr>
            <a:normAutofit lnSpcReduction="10000"/>
          </a:bodyPr>
          <a:lstStyle/>
          <a:p>
            <a:r>
              <a:rPr lang="en-US" dirty="0" err="1"/>
              <a:t>D</a:t>
            </a:r>
            <a:r>
              <a:rPr lang="en-US" dirty="0" err="1" smtClean="0"/>
              <a:t>élai</a:t>
            </a:r>
            <a:r>
              <a:rPr lang="en-US" dirty="0" smtClean="0"/>
              <a:t> entre </a:t>
            </a:r>
            <a:r>
              <a:rPr lang="en-US" dirty="0" err="1" smtClean="0"/>
              <a:t>détérioration</a:t>
            </a:r>
            <a:r>
              <a:rPr lang="en-US" dirty="0" smtClean="0"/>
              <a:t> de </a:t>
            </a:r>
            <a:r>
              <a:rPr lang="en-US" dirty="0" err="1" smtClean="0"/>
              <a:t>l’oxygénation</a:t>
            </a:r>
            <a:r>
              <a:rPr lang="en-US" dirty="0" smtClean="0"/>
              <a:t> et 	SaO2 de 20-30sec.</a:t>
            </a:r>
          </a:p>
          <a:p>
            <a:endParaRPr lang="en-US" dirty="0" smtClean="0"/>
          </a:p>
          <a:p>
            <a:r>
              <a:rPr lang="en-US" dirty="0" smtClean="0"/>
              <a:t> Ad 90sec chez </a:t>
            </a:r>
            <a:r>
              <a:rPr lang="en-US" dirty="0" err="1" smtClean="0"/>
              <a:t>pt</a:t>
            </a:r>
            <a:r>
              <a:rPr lang="en-US" dirty="0" smtClean="0"/>
              <a:t> en choc</a:t>
            </a:r>
          </a:p>
          <a:p>
            <a:endParaRPr lang="en-US" dirty="0" smtClean="0"/>
          </a:p>
          <a:p>
            <a:r>
              <a:rPr lang="en-US" dirty="0" smtClean="0"/>
              <a:t>Attention </a:t>
            </a:r>
            <a:r>
              <a:rPr lang="en-US" dirty="0" err="1" smtClean="0"/>
              <a:t>carboxy</a:t>
            </a:r>
            <a:r>
              <a:rPr lang="en-US" dirty="0" smtClean="0"/>
              <a:t>- </a:t>
            </a:r>
            <a:r>
              <a:rPr lang="en-US" dirty="0"/>
              <a:t>et </a:t>
            </a:r>
            <a:r>
              <a:rPr lang="en-US" dirty="0" err="1" smtClean="0"/>
              <a:t>méthémoglobine</a:t>
            </a:r>
            <a:r>
              <a:rPr lang="en-US" dirty="0" smtClean="0"/>
              <a:t>.</a:t>
            </a:r>
          </a:p>
          <a:p>
            <a:endParaRPr lang="en-US" dirty="0" smtClean="0"/>
          </a:p>
          <a:p>
            <a:r>
              <a:rPr lang="en-US" dirty="0" smtClean="0"/>
              <a:t>      Par </a:t>
            </a:r>
            <a:r>
              <a:rPr lang="en-US" dirty="0" err="1"/>
              <a:t>polie</a:t>
            </a:r>
            <a:r>
              <a:rPr lang="en-US" dirty="0"/>
              <a:t> à </a:t>
            </a:r>
            <a:r>
              <a:rPr lang="en-US" dirty="0" err="1"/>
              <a:t>ongle</a:t>
            </a:r>
            <a:r>
              <a:rPr lang="en-US" dirty="0"/>
              <a:t> noir, bleu et vert.</a:t>
            </a:r>
          </a:p>
          <a:p>
            <a:endParaRPr lang="fr-CA" dirty="0"/>
          </a:p>
        </p:txBody>
      </p:sp>
      <p:sp>
        <p:nvSpPr>
          <p:cNvPr id="4" name="Flèche vers le bas 3"/>
          <p:cNvSpPr/>
          <p:nvPr/>
        </p:nvSpPr>
        <p:spPr>
          <a:xfrm>
            <a:off x="899592" y="2164679"/>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Flèche vers le bas 4"/>
          <p:cNvSpPr/>
          <p:nvPr/>
        </p:nvSpPr>
        <p:spPr>
          <a:xfrm>
            <a:off x="875309" y="5301208"/>
            <a:ext cx="484632" cy="4892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901422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en-CA" dirty="0" smtClean="0"/>
              <a:t>Ventilation non invasive</a:t>
            </a:r>
            <a:endParaRPr lang="fr-CA" dirty="0"/>
          </a:p>
        </p:txBody>
      </p:sp>
      <p:sp>
        <p:nvSpPr>
          <p:cNvPr id="4" name="Espace réservé du contenu 3"/>
          <p:cNvSpPr>
            <a:spLocks noGrp="1"/>
          </p:cNvSpPr>
          <p:nvPr>
            <p:ph idx="1"/>
          </p:nvPr>
        </p:nvSpPr>
        <p:spPr/>
        <p:txBody>
          <a:bodyPr>
            <a:normAutofit fontScale="85000" lnSpcReduction="20000"/>
          </a:bodyPr>
          <a:lstStyle/>
          <a:p>
            <a:r>
              <a:rPr lang="en-US" dirty="0" smtClean="0"/>
              <a:t>Avant: </a:t>
            </a:r>
            <a:r>
              <a:rPr lang="en-US" dirty="0" err="1" smtClean="0"/>
              <a:t>dyspnée</a:t>
            </a:r>
            <a:r>
              <a:rPr lang="en-US" dirty="0" smtClean="0"/>
              <a:t> </a:t>
            </a:r>
            <a:r>
              <a:rPr lang="en-US" dirty="0" err="1" smtClean="0"/>
              <a:t>sévère</a:t>
            </a:r>
            <a:r>
              <a:rPr lang="en-US" dirty="0" smtClean="0"/>
              <a:t> </a:t>
            </a:r>
            <a:r>
              <a:rPr lang="en-US" dirty="0" err="1" smtClean="0"/>
              <a:t>réfractaire</a:t>
            </a:r>
            <a:r>
              <a:rPr lang="en-US" dirty="0" smtClean="0"/>
              <a:t> = intubation</a:t>
            </a:r>
          </a:p>
          <a:p>
            <a:pPr marL="0" indent="0">
              <a:buNone/>
            </a:pPr>
            <a:endParaRPr lang="en-US" b="1" dirty="0" smtClean="0"/>
          </a:p>
          <a:p>
            <a:pPr marL="0" indent="0">
              <a:buNone/>
            </a:pPr>
            <a:r>
              <a:rPr lang="en-US" b="1" dirty="0" err="1" smtClean="0"/>
              <a:t>Permet</a:t>
            </a:r>
            <a:r>
              <a:rPr lang="en-US" b="1" dirty="0" smtClean="0"/>
              <a:t> de </a:t>
            </a:r>
            <a:r>
              <a:rPr lang="en-US" b="1" dirty="0" err="1" smtClean="0"/>
              <a:t>ventiler</a:t>
            </a:r>
            <a:r>
              <a:rPr lang="en-US" b="1" dirty="0" smtClean="0"/>
              <a:t>  de </a:t>
            </a:r>
            <a:r>
              <a:rPr lang="en-US" b="1" dirty="0" err="1" smtClean="0"/>
              <a:t>façon</a:t>
            </a:r>
            <a:r>
              <a:rPr lang="en-US" b="1" dirty="0" smtClean="0"/>
              <a:t> non invasive, en attendant de </a:t>
            </a:r>
            <a:r>
              <a:rPr lang="en-US" b="1" dirty="0" err="1" smtClean="0"/>
              <a:t>traiter</a:t>
            </a:r>
            <a:r>
              <a:rPr lang="en-US" b="1" dirty="0" smtClean="0"/>
              <a:t> les causes </a:t>
            </a:r>
            <a:r>
              <a:rPr lang="en-US" b="1" dirty="0" err="1" smtClean="0"/>
              <a:t>réversibles</a:t>
            </a:r>
            <a:endParaRPr lang="en-US" b="1" dirty="0"/>
          </a:p>
          <a:p>
            <a:endParaRPr lang="en-US" dirty="0"/>
          </a:p>
          <a:p>
            <a:pPr marL="0" indent="0">
              <a:buNone/>
            </a:pPr>
            <a:r>
              <a:rPr lang="fr-CA" u="sng" dirty="0" smtClean="0"/>
              <a:t>Ce que ça fait</a:t>
            </a:r>
          </a:p>
          <a:p>
            <a:r>
              <a:rPr lang="fr-CA" dirty="0" smtClean="0"/>
              <a:t>Augmente le volume tidal</a:t>
            </a:r>
          </a:p>
          <a:p>
            <a:r>
              <a:rPr lang="pt-BR" dirty="0" smtClean="0"/>
              <a:t>Améliore la compliance pulmonaire</a:t>
            </a:r>
          </a:p>
          <a:p>
            <a:r>
              <a:rPr lang="pt-BR" dirty="0" smtClean="0"/>
              <a:t>Diminue la précharche et améliore le débit cardiaque par diminution de la post-charge</a:t>
            </a:r>
          </a:p>
          <a:p>
            <a:r>
              <a:rPr lang="pt-BR" dirty="0" smtClean="0"/>
              <a:t>Recrute alvéoles collabées</a:t>
            </a:r>
          </a:p>
          <a:p>
            <a:endParaRPr lang="fr-CA" dirty="0"/>
          </a:p>
        </p:txBody>
      </p:sp>
    </p:spTree>
    <p:extLst>
      <p:ext uri="{BB962C8B-B14F-4D97-AF65-F5344CB8AC3E}">
        <p14:creationId xmlns:p14="http://schemas.microsoft.com/office/powerpoint/2010/main" val="1004489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CA" sz="4000" dirty="0"/>
              <a:t>CPAP (</a:t>
            </a:r>
            <a:r>
              <a:rPr lang="fr-CA" sz="4000" dirty="0" err="1"/>
              <a:t>continuous</a:t>
            </a:r>
            <a:r>
              <a:rPr lang="fr-CA" sz="4000" dirty="0"/>
              <a:t> positive </a:t>
            </a:r>
            <a:r>
              <a:rPr lang="fr-CA" sz="4000" dirty="0" err="1"/>
              <a:t>airway</a:t>
            </a:r>
            <a:r>
              <a:rPr lang="fr-CA" sz="4000" dirty="0"/>
              <a:t> pressure)</a:t>
            </a:r>
            <a:r>
              <a:rPr lang="fr-CA" dirty="0"/>
              <a:t/>
            </a:r>
            <a:br>
              <a:rPr lang="fr-CA" dirty="0"/>
            </a:br>
            <a:endParaRPr lang="fr-CA" dirty="0"/>
          </a:p>
        </p:txBody>
      </p:sp>
      <p:sp>
        <p:nvSpPr>
          <p:cNvPr id="4" name="Espace réservé du contenu 3"/>
          <p:cNvSpPr>
            <a:spLocks noGrp="1"/>
          </p:cNvSpPr>
          <p:nvPr>
            <p:ph idx="1"/>
          </p:nvPr>
        </p:nvSpPr>
        <p:spPr/>
        <p:txBody>
          <a:bodyPr>
            <a:normAutofit/>
          </a:bodyPr>
          <a:lstStyle/>
          <a:p>
            <a:r>
              <a:rPr lang="en-US" dirty="0" err="1" smtClean="0"/>
              <a:t>Comme</a:t>
            </a:r>
            <a:r>
              <a:rPr lang="en-US" dirty="0" smtClean="0"/>
              <a:t> le PEEP</a:t>
            </a:r>
          </a:p>
          <a:p>
            <a:r>
              <a:rPr lang="en-US" dirty="0" smtClean="0"/>
              <a:t>Donne la </a:t>
            </a:r>
            <a:r>
              <a:rPr lang="en-US" dirty="0" err="1" smtClean="0"/>
              <a:t>même</a:t>
            </a:r>
            <a:r>
              <a:rPr lang="en-US" dirty="0" smtClean="0"/>
              <a:t> </a:t>
            </a:r>
            <a:r>
              <a:rPr lang="en-US" dirty="0" err="1" smtClean="0"/>
              <a:t>pression</a:t>
            </a:r>
            <a:r>
              <a:rPr lang="en-US" dirty="0" smtClean="0"/>
              <a:t> entre </a:t>
            </a:r>
            <a:r>
              <a:rPr lang="en-US" dirty="0" err="1" smtClean="0"/>
              <a:t>inspi</a:t>
            </a:r>
            <a:r>
              <a:rPr lang="en-US" dirty="0" smtClean="0"/>
              <a:t> et </a:t>
            </a:r>
            <a:r>
              <a:rPr lang="en-US" dirty="0" err="1" smtClean="0"/>
              <a:t>expi</a:t>
            </a:r>
            <a:r>
              <a:rPr lang="en-US" dirty="0" smtClean="0"/>
              <a:t>.</a:t>
            </a:r>
            <a:endParaRPr lang="en-US" dirty="0"/>
          </a:p>
          <a:p>
            <a:pPr marL="0" indent="0">
              <a:buNone/>
            </a:pPr>
            <a:endParaRPr lang="en-US" dirty="0" smtClean="0"/>
          </a:p>
          <a:p>
            <a:pPr marL="0" indent="0">
              <a:buNone/>
            </a:pPr>
            <a:r>
              <a:rPr lang="en-US" dirty="0" err="1" smtClean="0"/>
              <a:t>Typiquement</a:t>
            </a:r>
            <a:r>
              <a:rPr lang="en-US" dirty="0" smtClean="0"/>
              <a:t> </a:t>
            </a:r>
            <a:r>
              <a:rPr lang="en-US" dirty="0" err="1" smtClean="0"/>
              <a:t>débuté</a:t>
            </a:r>
            <a:r>
              <a:rPr lang="en-US" dirty="0" smtClean="0"/>
              <a:t> à 5 et </a:t>
            </a:r>
            <a:r>
              <a:rPr lang="en-US" dirty="0" err="1" smtClean="0"/>
              <a:t>titré</a:t>
            </a:r>
            <a:r>
              <a:rPr lang="en-US" dirty="0" smtClean="0"/>
              <a:t> ad 15cm H2O</a:t>
            </a:r>
            <a:endParaRPr lang="fr-CA" dirty="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1840" y="4437112"/>
            <a:ext cx="2628900" cy="1743075"/>
          </a:xfrm>
          <a:prstGeom prst="rect">
            <a:avLst/>
          </a:prstGeom>
        </p:spPr>
      </p:pic>
    </p:spTree>
    <p:extLst>
      <p:ext uri="{BB962C8B-B14F-4D97-AF65-F5344CB8AC3E}">
        <p14:creationId xmlns:p14="http://schemas.microsoft.com/office/powerpoint/2010/main" val="1646159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sz="3600" dirty="0" smtClean="0"/>
              <a:t>Bi-pap (bi-modal positive airway pressure)</a:t>
            </a:r>
            <a:endParaRPr lang="fr-CA" sz="36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66632396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ZoneTexte 4"/>
          <p:cNvSpPr txBox="1"/>
          <p:nvPr/>
        </p:nvSpPr>
        <p:spPr>
          <a:xfrm>
            <a:off x="2627784" y="6251429"/>
            <a:ext cx="4933979" cy="369332"/>
          </a:xfrm>
          <a:prstGeom prst="rect">
            <a:avLst/>
          </a:prstGeom>
          <a:noFill/>
        </p:spPr>
        <p:txBody>
          <a:bodyPr wrap="none" rtlCol="0">
            <a:spAutoFit/>
          </a:bodyPr>
          <a:lstStyle/>
          <a:p>
            <a:r>
              <a:rPr lang="en-CA" dirty="0" smtClean="0"/>
              <a:t>Ne pas </a:t>
            </a:r>
            <a:r>
              <a:rPr lang="en-CA" dirty="0" err="1" smtClean="0"/>
              <a:t>dépasser</a:t>
            </a:r>
            <a:r>
              <a:rPr lang="en-CA" dirty="0" smtClean="0"/>
              <a:t> 20 car </a:t>
            </a:r>
            <a:r>
              <a:rPr lang="en-CA" dirty="0" err="1" smtClean="0"/>
              <a:t>risque</a:t>
            </a:r>
            <a:r>
              <a:rPr lang="en-CA" dirty="0" smtClean="0"/>
              <a:t> de </a:t>
            </a:r>
            <a:r>
              <a:rPr lang="en-CA" dirty="0" err="1" smtClean="0"/>
              <a:t>gonfler</a:t>
            </a:r>
            <a:r>
              <a:rPr lang="en-CA" dirty="0" smtClean="0"/>
              <a:t> </a:t>
            </a:r>
            <a:r>
              <a:rPr lang="en-CA" dirty="0" err="1" smtClean="0"/>
              <a:t>l’estomac</a:t>
            </a:r>
            <a:endParaRPr lang="fr-CA" dirty="0"/>
          </a:p>
        </p:txBody>
      </p:sp>
    </p:spTree>
    <p:extLst>
      <p:ext uri="{BB962C8B-B14F-4D97-AF65-F5344CB8AC3E}">
        <p14:creationId xmlns:p14="http://schemas.microsoft.com/office/powerpoint/2010/main" val="639694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err="1" smtClean="0"/>
              <a:t>BiPAP</a:t>
            </a:r>
            <a:r>
              <a:rPr lang="en-CA" dirty="0" smtClean="0"/>
              <a:t> </a:t>
            </a:r>
            <a:r>
              <a:rPr lang="en-CA" dirty="0" err="1" smtClean="0"/>
              <a:t>ou</a:t>
            </a:r>
            <a:r>
              <a:rPr lang="en-CA" dirty="0" smtClean="0"/>
              <a:t> CPAP</a:t>
            </a:r>
            <a:endParaRPr lang="fr-CA" dirty="0"/>
          </a:p>
        </p:txBody>
      </p:sp>
      <p:sp>
        <p:nvSpPr>
          <p:cNvPr id="3" name="Espace réservé du contenu 2"/>
          <p:cNvSpPr>
            <a:spLocks noGrp="1"/>
          </p:cNvSpPr>
          <p:nvPr>
            <p:ph idx="1"/>
          </p:nvPr>
        </p:nvSpPr>
        <p:spPr/>
        <p:txBody>
          <a:bodyPr>
            <a:normAutofit lnSpcReduction="10000"/>
          </a:bodyPr>
          <a:lstStyle/>
          <a:p>
            <a:r>
              <a:rPr lang="en-CA" dirty="0" smtClean="0"/>
              <a:t>Il </a:t>
            </a:r>
            <a:r>
              <a:rPr lang="en-CA" dirty="0" err="1" smtClean="0"/>
              <a:t>n’y</a:t>
            </a:r>
            <a:r>
              <a:rPr lang="en-CA" dirty="0" smtClean="0"/>
              <a:t> pas </a:t>
            </a:r>
            <a:r>
              <a:rPr lang="en-CA" dirty="0" err="1" smtClean="0"/>
              <a:t>d’étude</a:t>
            </a:r>
            <a:r>
              <a:rPr lang="en-CA" dirty="0" smtClean="0"/>
              <a:t> qui </a:t>
            </a:r>
            <a:r>
              <a:rPr lang="en-CA" dirty="0" err="1" smtClean="0"/>
              <a:t>ont</a:t>
            </a:r>
            <a:r>
              <a:rPr lang="en-CA" dirty="0" smtClean="0"/>
              <a:t> </a:t>
            </a:r>
            <a:r>
              <a:rPr lang="en-CA" dirty="0" err="1" smtClean="0"/>
              <a:t>montré</a:t>
            </a:r>
            <a:r>
              <a:rPr lang="en-CA" dirty="0" smtClean="0"/>
              <a:t> la </a:t>
            </a:r>
            <a:r>
              <a:rPr lang="en-CA" dirty="0" err="1" smtClean="0"/>
              <a:t>supériorité</a:t>
            </a:r>
            <a:r>
              <a:rPr lang="en-CA" dirty="0" smtClean="0"/>
              <a:t> d’un mode </a:t>
            </a:r>
            <a:r>
              <a:rPr lang="en-CA" dirty="0" err="1" smtClean="0"/>
              <a:t>sur</a:t>
            </a:r>
            <a:r>
              <a:rPr lang="en-CA" dirty="0" smtClean="0"/>
              <a:t> </a:t>
            </a:r>
            <a:r>
              <a:rPr lang="en-CA" dirty="0" err="1" smtClean="0"/>
              <a:t>l’autre</a:t>
            </a:r>
            <a:endParaRPr lang="en-CA" dirty="0" smtClean="0"/>
          </a:p>
          <a:p>
            <a:endParaRPr lang="en-CA" dirty="0" smtClean="0"/>
          </a:p>
          <a:p>
            <a:r>
              <a:rPr lang="en-CA" dirty="0" smtClean="0"/>
              <a:t>Se baser </a:t>
            </a:r>
            <a:r>
              <a:rPr lang="en-CA" dirty="0" err="1" smtClean="0"/>
              <a:t>sur</a:t>
            </a:r>
            <a:r>
              <a:rPr lang="en-CA" dirty="0" smtClean="0"/>
              <a:t> </a:t>
            </a:r>
            <a:r>
              <a:rPr lang="en-CA" dirty="0" err="1" smtClean="0"/>
              <a:t>physiologie</a:t>
            </a:r>
            <a:r>
              <a:rPr lang="en-CA" dirty="0" smtClean="0"/>
              <a:t>:</a:t>
            </a:r>
          </a:p>
          <a:p>
            <a:pPr marL="0" indent="0">
              <a:buNone/>
            </a:pPr>
            <a:r>
              <a:rPr lang="en-CA" dirty="0"/>
              <a:t>	</a:t>
            </a:r>
            <a:r>
              <a:rPr lang="en-CA" u="sng" dirty="0" smtClean="0"/>
              <a:t>2 types </a:t>
            </a:r>
            <a:r>
              <a:rPr lang="en-CA" u="sng" dirty="0" err="1" smtClean="0"/>
              <a:t>d’insuffisances</a:t>
            </a:r>
            <a:r>
              <a:rPr lang="en-CA" u="sng" dirty="0" smtClean="0"/>
              <a:t> </a:t>
            </a:r>
            <a:r>
              <a:rPr lang="en-CA" u="sng" dirty="0" err="1" smtClean="0"/>
              <a:t>respiratoires</a:t>
            </a:r>
            <a:endParaRPr lang="en-CA" u="sng" dirty="0" smtClean="0"/>
          </a:p>
          <a:p>
            <a:pPr marL="0" indent="0">
              <a:buNone/>
            </a:pPr>
            <a:endParaRPr lang="en-CA" dirty="0" smtClean="0"/>
          </a:p>
          <a:p>
            <a:pPr marL="0" indent="0">
              <a:buNone/>
            </a:pPr>
            <a:r>
              <a:rPr lang="en-CA" b="1" dirty="0" smtClean="0"/>
              <a:t>	</a:t>
            </a:r>
            <a:r>
              <a:rPr lang="en-CA" b="1" dirty="0" err="1" smtClean="0"/>
              <a:t>Hypoxie</a:t>
            </a:r>
            <a:r>
              <a:rPr lang="en-CA" b="1" dirty="0" smtClean="0"/>
              <a:t>= CPAP</a:t>
            </a:r>
          </a:p>
          <a:p>
            <a:pPr marL="0" indent="0">
              <a:buNone/>
            </a:pPr>
            <a:r>
              <a:rPr lang="en-CA" b="1" dirty="0" smtClean="0"/>
              <a:t>	Hypoventilation=</a:t>
            </a:r>
            <a:r>
              <a:rPr lang="en-CA" b="1" dirty="0" err="1" smtClean="0"/>
              <a:t>BiPAP</a:t>
            </a:r>
            <a:endParaRPr lang="fr-CA" b="1" dirty="0"/>
          </a:p>
        </p:txBody>
      </p:sp>
    </p:spTree>
    <p:extLst>
      <p:ext uri="{BB962C8B-B14F-4D97-AF65-F5344CB8AC3E}">
        <p14:creationId xmlns:p14="http://schemas.microsoft.com/office/powerpoint/2010/main" val="253858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 Ruisseau</Template>
  <TotalTime>3470</TotalTime>
  <Words>1213</Words>
  <Application>Microsoft Office PowerPoint</Application>
  <PresentationFormat>Affichage à l'écran (4:3)</PresentationFormat>
  <Paragraphs>255</Paragraphs>
  <Slides>37</Slides>
  <Notes>23</Notes>
  <HiddenSlides>0</HiddenSlides>
  <MMClips>0</MMClips>
  <ScaleCrop>false</ScaleCrop>
  <HeadingPairs>
    <vt:vector size="4" baseType="variant">
      <vt:variant>
        <vt:lpstr>Thème</vt:lpstr>
      </vt:variant>
      <vt:variant>
        <vt:i4>1</vt:i4>
      </vt:variant>
      <vt:variant>
        <vt:lpstr>Titres des diapositives</vt:lpstr>
      </vt:variant>
      <vt:variant>
        <vt:i4>37</vt:i4>
      </vt:variant>
    </vt:vector>
  </HeadingPairs>
  <TitlesOfParts>
    <vt:vector size="38" baseType="lpstr">
      <vt:lpstr>Thème Office</vt:lpstr>
      <vt:lpstr>Insuffisance respiratoire  Ventilation non-invasive Ventilation mécanique    Éric Lalonde, md Urgentiste HSCM </vt:lpstr>
      <vt:lpstr>Présentation PowerPoint</vt:lpstr>
      <vt:lpstr>Présentation PowerPoint</vt:lpstr>
      <vt:lpstr>Saturomètre</vt:lpstr>
      <vt:lpstr>Saturomètre Pièges…</vt:lpstr>
      <vt:lpstr>Ventilation non invasive</vt:lpstr>
      <vt:lpstr>CPAP (continuous positive airway pressure) </vt:lpstr>
      <vt:lpstr>Bi-pap (bi-modal positive airway pressure)</vt:lpstr>
      <vt:lpstr>BiPAP ou CPAP</vt:lpstr>
      <vt:lpstr>Chez qui l’utiliser?</vt:lpstr>
      <vt:lpstr>Contre-indications</vt:lpstr>
      <vt:lpstr>Évaluation du succès</vt:lpstr>
      <vt:lpstr>Sédation</vt:lpstr>
      <vt:lpstr>Interfaces</vt:lpstr>
      <vt:lpstr>MPOC</vt:lpstr>
      <vt:lpstr>OAP cardiogénique</vt:lpstr>
      <vt:lpstr>Risque MI et Bipap/OAP</vt:lpstr>
      <vt:lpstr>Asthme</vt:lpstr>
      <vt:lpstr>Pneumonie et Acute lung injury (ALI)</vt:lpstr>
      <vt:lpstr>Soin palliatif</vt:lpstr>
      <vt:lpstr>Pédiatrie</vt:lpstr>
      <vt:lpstr>Si vous n’avez pas de service d’inhalo</vt:lpstr>
      <vt:lpstr>Résumé</vt:lpstr>
      <vt:lpstr>Principes de ventilation mécanique</vt:lpstr>
      <vt:lpstr>Vt=volume tidal</vt:lpstr>
      <vt:lpstr>RR=Rythme respiratoire</vt:lpstr>
      <vt:lpstr>Peep/FiO2</vt:lpstr>
      <vt:lpstr>PEEP</vt:lpstr>
      <vt:lpstr>Flot inspiratoire</vt:lpstr>
      <vt:lpstr>Patient avec obstruction MPOC ou asthma</vt:lpstr>
      <vt:lpstr>ALARMES</vt:lpstr>
      <vt:lpstr>Pression de plateau</vt:lpstr>
      <vt:lpstr>Confort</vt:lpstr>
      <vt:lpstr>Si tout les alarmes sonnent</vt:lpstr>
      <vt:lpstr>Capnographe, EtCo2</vt:lpstr>
      <vt:lpstr>Etco2</vt:lpstr>
      <vt:lpstr>Toutefois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dc:creator>
  <cp:lastModifiedBy>thibaudd</cp:lastModifiedBy>
  <cp:revision>71</cp:revision>
  <dcterms:created xsi:type="dcterms:W3CDTF">2012-01-17T19:47:34Z</dcterms:created>
  <dcterms:modified xsi:type="dcterms:W3CDTF">2014-10-27T21:09:25Z</dcterms:modified>
</cp:coreProperties>
</file>