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2015-11-19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à l’examen de certification en médecine de famille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PRINTEMPS 2015</a:t>
            </a:r>
          </a:p>
          <a:p>
            <a:r>
              <a:rPr lang="fr-FR" dirty="0" smtClean="0"/>
              <a:t>UNIVERSITÉ DE MONTRÉAL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51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Concernent les résidents qui ont passé l’examen pour une 1</a:t>
            </a:r>
            <a:r>
              <a:rPr lang="fr-FR" baseline="30000" dirty="0" smtClean="0"/>
              <a:t>ère</a:t>
            </a:r>
            <a:r>
              <a:rPr lang="fr-FR" dirty="0" smtClean="0"/>
              <a:t> fois</a:t>
            </a:r>
          </a:p>
          <a:p>
            <a:r>
              <a:rPr lang="fr-FR" dirty="0" smtClean="0"/>
              <a:t>Simulations cliniques écrites abrégées (SAMP)</a:t>
            </a:r>
          </a:p>
          <a:p>
            <a:r>
              <a:rPr lang="fr-FR" dirty="0" smtClean="0"/>
              <a:t>Compétences cliniques</a:t>
            </a:r>
          </a:p>
          <a:p>
            <a:pPr lvl="1"/>
            <a:r>
              <a:rPr lang="fr-FR" dirty="0" smtClean="0"/>
              <a:t>Entrevues médicales simulées (EMS)</a:t>
            </a:r>
          </a:p>
          <a:p>
            <a:pPr lvl="1"/>
            <a:r>
              <a:rPr lang="fr-FR" dirty="0" smtClean="0"/>
              <a:t>Stations d’examen clinique objectif structuré (ÉCOS)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56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Résultat national (1061): 72.30%</a:t>
            </a:r>
          </a:p>
          <a:p>
            <a:r>
              <a:rPr lang="fr-FR" dirty="0" smtClean="0"/>
              <a:t>Résultat UdeM (115): 72.37%</a:t>
            </a:r>
          </a:p>
          <a:p>
            <a:r>
              <a:rPr lang="fr-FR" dirty="0" smtClean="0"/>
              <a:t>Taux de réussite aux SAMP pour UdeM: 97.4%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SAMP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38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Au-dessus de la moyenne (SAMP)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Soins palliatifs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Cardiopathie ischémique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Ostéoporose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Anxiété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Fatigue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Fièvre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Nouveau-né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Lombalgie</a:t>
            </a:r>
          </a:p>
          <a:p>
            <a:r>
              <a:rPr lang="fr-FR" dirty="0">
                <a:solidFill>
                  <a:srgbClr val="4584D3"/>
                </a:solidFill>
              </a:rPr>
              <a:t>Céphalée</a:t>
            </a:r>
          </a:p>
          <a:p>
            <a:r>
              <a:rPr lang="fr-FR" dirty="0">
                <a:solidFill>
                  <a:schemeClr val="accent3"/>
                </a:solidFill>
              </a:rPr>
              <a:t>Pneumonie</a:t>
            </a:r>
          </a:p>
          <a:p>
            <a:r>
              <a:rPr lang="fr-FR" dirty="0">
                <a:solidFill>
                  <a:srgbClr val="4584D3"/>
                </a:solidFill>
              </a:rPr>
              <a:t>Hépatite</a:t>
            </a:r>
          </a:p>
          <a:p>
            <a:r>
              <a:rPr lang="fr-FR" dirty="0">
                <a:solidFill>
                  <a:srgbClr val="4584D3"/>
                </a:solidFill>
              </a:rPr>
              <a:t>Douleur </a:t>
            </a:r>
            <a:r>
              <a:rPr lang="fr-FR" dirty="0" smtClean="0">
                <a:solidFill>
                  <a:srgbClr val="4584D3"/>
                </a:solidFill>
              </a:rPr>
              <a:t>abdominale</a:t>
            </a:r>
          </a:p>
          <a:p>
            <a:r>
              <a:rPr lang="fr-FR" dirty="0">
                <a:solidFill>
                  <a:srgbClr val="4584D3"/>
                </a:solidFill>
              </a:rPr>
              <a:t>Douleur au cou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4584D3"/>
                </a:solidFill>
              </a:rPr>
              <a:t>Personnes âgées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Fractures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Hypertension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Examen médical périodique, dépistage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Prostate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Toux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Dyspepsie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Arthropathie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Dermatologie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Thyroïde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Diarrhée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IVRS</a:t>
            </a:r>
            <a:endParaRPr lang="fr-FR" dirty="0">
              <a:solidFill>
                <a:srgbClr val="4584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9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Masse au sein</a:t>
            </a:r>
          </a:p>
          <a:p>
            <a:r>
              <a:rPr lang="fr-FR" dirty="0" smtClean="0"/>
              <a:t>Diabète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la moyenne (SAMP)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401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Sous la moyenne (SAMP)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Empoisonnement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Infections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Troubles des conduites alimentaires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Lacérations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Perte de connaissance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Incapacité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Épistaxis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Deuil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Infertilité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Dysurie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Étourdissements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Somatisation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TPP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Otalgie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Contraception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MPOC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Dépression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Infection urinaire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Enfants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Maladie chronique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Immigrants</a:t>
            </a:r>
          </a:p>
        </p:txBody>
      </p:sp>
    </p:spTree>
    <p:extLst>
      <p:ext uri="{BB962C8B-B14F-4D97-AF65-F5344CB8AC3E}">
        <p14:creationId xmlns:p14="http://schemas.microsoft.com/office/powerpoint/2010/main" val="306127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 EMS</a:t>
            </a:r>
          </a:p>
          <a:p>
            <a:r>
              <a:rPr lang="fr-FR" dirty="0" smtClean="0"/>
              <a:t>8 ÉCOS</a:t>
            </a:r>
          </a:p>
          <a:p>
            <a:r>
              <a:rPr lang="fr-FR" dirty="0"/>
              <a:t>Résultat national (1061): </a:t>
            </a:r>
            <a:r>
              <a:rPr lang="fr-FR" dirty="0" smtClean="0"/>
              <a:t>71.19%</a:t>
            </a:r>
            <a:endParaRPr lang="fr-FR" dirty="0"/>
          </a:p>
          <a:p>
            <a:r>
              <a:rPr lang="fr-FR" dirty="0"/>
              <a:t>Résultat UdeM (115): </a:t>
            </a:r>
            <a:r>
              <a:rPr lang="fr-FR" dirty="0" smtClean="0"/>
              <a:t>71.51%</a:t>
            </a:r>
            <a:endParaRPr lang="fr-FR" dirty="0"/>
          </a:p>
          <a:p>
            <a:r>
              <a:rPr lang="fr-FR" dirty="0"/>
              <a:t>Taux de réussite aux </a:t>
            </a:r>
            <a:r>
              <a:rPr lang="fr-FR" dirty="0" smtClean="0"/>
              <a:t>compétences cliniques </a:t>
            </a:r>
            <a:r>
              <a:rPr lang="fr-FR" dirty="0"/>
              <a:t>pour UdeM: 97.4</a:t>
            </a:r>
            <a:r>
              <a:rPr lang="fr-FR" dirty="0" smtClean="0"/>
              <a:t>%</a:t>
            </a:r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Examen des compétences cliniques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181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Trichotillomanie</a:t>
            </a:r>
            <a:r>
              <a:rPr lang="fr-FR" dirty="0" smtClean="0"/>
              <a:t> </a:t>
            </a:r>
            <a:r>
              <a:rPr lang="fr-FR" dirty="0" smtClean="0"/>
              <a:t>(TOC) et dysménorrhée: moyenne</a:t>
            </a:r>
          </a:p>
          <a:p>
            <a:r>
              <a:rPr lang="fr-FR" dirty="0" smtClean="0"/>
              <a:t>Besoin EMP et fissure anale: moyenne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Souhaite stérilisation et préoccupation par développement de sa fille: sous la moyenne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Incontinence urinaire et dyspareunie: au-dessus de la moyenne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776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Counselling</a:t>
            </a:r>
            <a:r>
              <a:rPr lang="fr-FR" dirty="0" smtClean="0"/>
              <a:t>, hémorragie digestive basse: moyenne</a:t>
            </a:r>
          </a:p>
          <a:p>
            <a:r>
              <a:rPr lang="fr-FR" dirty="0" smtClean="0"/>
              <a:t>Anamnèse, humeur dépressive: moyenne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Prise en charge, céphalée: au-dessus de la moyenne</a:t>
            </a:r>
          </a:p>
          <a:p>
            <a:r>
              <a:rPr lang="fr-FR" dirty="0" smtClean="0"/>
              <a:t>Anamnèse, examen physique, EMP: moyenne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Prise en charge, mauvais traitements envers une personne âgée: très en deçà de la moyenne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Anamnèse contraception: au-dessus de la moyenne</a:t>
            </a:r>
          </a:p>
          <a:p>
            <a:r>
              <a:rPr lang="fr-FR" dirty="0" smtClean="0"/>
              <a:t>Prise en charge, consentement: moyenne</a:t>
            </a:r>
          </a:p>
          <a:p>
            <a:r>
              <a:rPr lang="fr-FR" dirty="0" smtClean="0"/>
              <a:t>Anamnèse, dysfonction érectile: moyenne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2328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cilloscop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Oscilloscope.thmx</Template>
  <TotalTime>46</TotalTime>
  <Words>314</Words>
  <Application>Microsoft Macintosh PowerPoint</Application>
  <PresentationFormat>Présentation à l'écran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Oscilloscope</vt:lpstr>
      <vt:lpstr>Résultats à l’examen de certification en médecine de famille</vt:lpstr>
      <vt:lpstr>GÉNÉRALITÉS</vt:lpstr>
      <vt:lpstr>SAMP</vt:lpstr>
      <vt:lpstr>Au-dessus de la moyenne (SAMP) </vt:lpstr>
      <vt:lpstr>Dans la moyenne (SAMP)</vt:lpstr>
      <vt:lpstr>Sous la moyenne (SAMP)</vt:lpstr>
      <vt:lpstr>Examen des compétences cliniques</vt:lpstr>
      <vt:lpstr>EMS</vt:lpstr>
      <vt:lpstr>ÉCOS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à l’examen de certification en médecine de famille</dc:title>
  <dc:creator>Isabelle Tardif</dc:creator>
  <cp:lastModifiedBy>Isabelle Tardif</cp:lastModifiedBy>
  <cp:revision>6</cp:revision>
  <dcterms:created xsi:type="dcterms:W3CDTF">2015-11-19T21:42:28Z</dcterms:created>
  <dcterms:modified xsi:type="dcterms:W3CDTF">2015-11-20T02:40:14Z</dcterms:modified>
</cp:coreProperties>
</file>