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6" r:id="rId10"/>
    <p:sldId id="275" r:id="rId11"/>
    <p:sldId id="277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8"/>
    <p:restoredTop sz="94613"/>
  </p:normalViewPr>
  <p:slideViewPr>
    <p:cSldViewPr snapToGrid="0" snapToObjects="1">
      <p:cViewPr>
        <p:scale>
          <a:sx n="120" d="100"/>
          <a:sy n="120" d="100"/>
        </p:scale>
        <p:origin x="3424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A0BF4-A3A0-BB48-9D68-B56724E0DBA4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8F2BB-12B5-5D40-8219-4D6A4503F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753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4F18A-7972-DC41-918A-D74F57C40C2E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72519-7D37-0C4C-BAD5-CA1ADDA52B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46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12/1/16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SAPA</a:t>
            </a:r>
            <a:br>
              <a:rPr lang="fr-FR" dirty="0" smtClean="0"/>
            </a:br>
            <a:r>
              <a:rPr lang="fr-FR" dirty="0" smtClean="0"/>
              <a:t>Questionnaire et recommandations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de programme</a:t>
            </a:r>
          </a:p>
          <a:p>
            <a:r>
              <a:rPr lang="fr-FR" dirty="0" smtClean="0"/>
              <a:t>2 décembre 2016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31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Commentaires des résidents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À interpréter selon les questionnaires locaux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Globalement, commentaires plus positifs et enthousiastes que les dernières années</a:t>
            </a:r>
          </a:p>
          <a:p>
            <a:pPr lvl="1"/>
            <a:r>
              <a:rPr lang="fr-FR" dirty="0" smtClean="0"/>
              <a:t>Formation très appréciée</a:t>
            </a:r>
          </a:p>
          <a:p>
            <a:pPr lvl="1"/>
            <a:r>
              <a:rPr lang="fr-FR" dirty="0" smtClean="0"/>
              <a:t>Reconnaissance de la qualité des enseignants</a:t>
            </a:r>
          </a:p>
          <a:p>
            <a:pPr lvl="1"/>
            <a:r>
              <a:rPr lang="fr-FR" dirty="0" smtClean="0"/>
              <a:t>Qualité de l’exposition offerte et variété</a:t>
            </a:r>
          </a:p>
          <a:p>
            <a:pPr lvl="1"/>
            <a:r>
              <a:rPr lang="fr-FR" dirty="0" smtClean="0"/>
              <a:t>Exposition au travail interprofessionnel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Points à améliorer concorde avec les améliorations souhaitées</a:t>
            </a:r>
          </a:p>
          <a:p>
            <a:pPr lvl="1"/>
            <a:r>
              <a:rPr lang="fr-FR" dirty="0" smtClean="0"/>
              <a:t>Davantage d’exposition souhaitée</a:t>
            </a:r>
          </a:p>
          <a:p>
            <a:pPr lvl="1"/>
            <a:r>
              <a:rPr lang="fr-FR" dirty="0" smtClean="0"/>
              <a:t>Augmenter l’expertise des superviseurs et le soutien aux résidents (dont supervision directe)</a:t>
            </a:r>
          </a:p>
          <a:p>
            <a:pPr lvl="1"/>
            <a:r>
              <a:rPr lang="fr-FR" dirty="0" smtClean="0"/>
              <a:t>Augmenter la pertinence de l’exposition (accès adapté)</a:t>
            </a:r>
          </a:p>
          <a:p>
            <a:pPr lvl="1"/>
            <a:r>
              <a:rPr lang="fr-FR" dirty="0" smtClean="0"/>
              <a:t>Augmenter les cours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95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Poursuivre le travail d’implantation des unités de formation cliniques interprofessionnelles</a:t>
            </a:r>
          </a:p>
          <a:p>
            <a:r>
              <a:rPr lang="fr-FR" dirty="0" smtClean="0"/>
              <a:t>Diffuser les formations SAPA </a:t>
            </a:r>
          </a:p>
          <a:p>
            <a:r>
              <a:rPr lang="fr-FR" dirty="0" smtClean="0"/>
              <a:t>Ressources communautaires:</a:t>
            </a:r>
          </a:p>
          <a:p>
            <a:pPr lvl="1"/>
            <a:r>
              <a:rPr lang="fr-FR" dirty="0" smtClean="0"/>
              <a:t>Intégration d’un volet « ressources communautaires » aux PABP et cours pertinents</a:t>
            </a:r>
          </a:p>
          <a:p>
            <a:pPr lvl="1"/>
            <a:r>
              <a:rPr lang="fr-FR" dirty="0" smtClean="0"/>
              <a:t>Tournée des ressources</a:t>
            </a:r>
          </a:p>
          <a:p>
            <a:pPr lvl="1"/>
            <a:r>
              <a:rPr lang="fr-FR" dirty="0" smtClean="0"/>
              <a:t>Inviter l’organisme APPUI lors d’un cours (violence)</a:t>
            </a:r>
          </a:p>
          <a:p>
            <a:r>
              <a:rPr lang="fr-FR" dirty="0" smtClean="0"/>
              <a:t>Augmenter les visites conjointes (supervision directe), notamment en R2</a:t>
            </a:r>
          </a:p>
          <a:p>
            <a:r>
              <a:rPr lang="fr-FR" dirty="0" smtClean="0"/>
              <a:t>Introduire ou bonifier une formation sur les SCPD</a:t>
            </a:r>
          </a:p>
          <a:p>
            <a:r>
              <a:rPr lang="fr-FR" dirty="0" smtClean="0"/>
              <a:t>Poursuivre la mise en place des recommandations émises en 2015!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4727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Exigences souhaitées -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À terme:</a:t>
            </a:r>
          </a:p>
          <a:p>
            <a:pPr lvl="1"/>
            <a:r>
              <a:rPr lang="fr-FR" dirty="0"/>
              <a:t>Période initiale d’immersion </a:t>
            </a:r>
            <a:endParaRPr lang="fr-FR" dirty="0" smtClean="0"/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2-3</a:t>
            </a:r>
            <a:r>
              <a:rPr lang="fr-FR" dirty="0" smtClean="0"/>
              <a:t> </a:t>
            </a:r>
            <a:r>
              <a:rPr lang="fr-FR" dirty="0"/>
              <a:t>jours </a:t>
            </a:r>
            <a:r>
              <a:rPr lang="fr-FR" dirty="0" smtClean="0"/>
              <a:t>souhaités (variable et différentes formules possibles)</a:t>
            </a:r>
            <a:br>
              <a:rPr lang="fr-FR" dirty="0" smtClean="0"/>
            </a:br>
            <a:endParaRPr lang="fr-FR" dirty="0"/>
          </a:p>
          <a:p>
            <a:pPr lvl="1"/>
            <a:r>
              <a:rPr lang="fr-FR" dirty="0"/>
              <a:t>Exposition </a:t>
            </a:r>
            <a:r>
              <a:rPr lang="fr-FR" dirty="0" smtClean="0"/>
              <a:t>souhaitée </a:t>
            </a:r>
            <a:r>
              <a:rPr lang="fr-FR" dirty="0"/>
              <a:t>sur 2 ans</a:t>
            </a:r>
          </a:p>
          <a:p>
            <a:pPr lvl="2"/>
            <a:r>
              <a:rPr lang="fr-FR" dirty="0"/>
              <a:t>10 jours en CHSLD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10</a:t>
            </a:r>
            <a:r>
              <a:rPr lang="fr-FR" dirty="0" smtClean="0"/>
              <a:t> </a:t>
            </a:r>
            <a:r>
              <a:rPr lang="fr-FR" dirty="0"/>
              <a:t>jours en </a:t>
            </a:r>
            <a:r>
              <a:rPr lang="fr-FR" dirty="0" smtClean="0"/>
              <a:t>SAD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Assujetti à la règle du 75%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Importance de rendre l’exposition intéressante et utile</a:t>
            </a:r>
          </a:p>
          <a:p>
            <a:pPr lvl="2"/>
            <a:r>
              <a:rPr lang="fr-FR" dirty="0" smtClean="0"/>
              <a:t>Certains milieux ont déjà le nombre de jours, mais exposition +- appréciée</a:t>
            </a:r>
            <a:br>
              <a:rPr lang="fr-FR" dirty="0" smtClean="0"/>
            </a:b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00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Questionnaires regroupés SAPA 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Complétés par la cohorte des résidents finissants juin 2016</a:t>
            </a:r>
          </a:p>
          <a:p>
            <a:r>
              <a:rPr lang="fr-FR" dirty="0" smtClean="0"/>
              <a:t>126 répondants</a:t>
            </a:r>
            <a:br>
              <a:rPr lang="fr-FR" dirty="0" smtClean="0"/>
            </a:b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78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Exposition suffisante?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3278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03358" y="2317898"/>
            <a:ext cx="914400" cy="22753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25033" y="5273749"/>
            <a:ext cx="572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2015: Résultats similaires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62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Supervision directe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2163792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499658"/>
              </p:ext>
            </p:extLst>
          </p:nvPr>
        </p:nvGraphicFramePr>
        <p:xfrm>
          <a:off x="5256030" y="2316156"/>
          <a:ext cx="6982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2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58%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320210"/>
              </p:ext>
            </p:extLst>
          </p:nvPr>
        </p:nvGraphicFramePr>
        <p:xfrm>
          <a:off x="8183528" y="2316156"/>
          <a:ext cx="6982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2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12057"/>
            <a:ext cx="9144000" cy="2278834"/>
          </a:xfrm>
          <a:prstGeom prst="rect">
            <a:avLst/>
          </a:prstGeom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942926"/>
              </p:ext>
            </p:extLst>
          </p:nvPr>
        </p:nvGraphicFramePr>
        <p:xfrm>
          <a:off x="5174514" y="4999105"/>
          <a:ext cx="6982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2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630384"/>
              </p:ext>
            </p:extLst>
          </p:nvPr>
        </p:nvGraphicFramePr>
        <p:xfrm>
          <a:off x="8155175" y="4999105"/>
          <a:ext cx="6982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2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28%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68301"/>
            <a:ext cx="7620000" cy="4800600"/>
          </a:xfrm>
        </p:spPr>
        <p:txBody>
          <a:bodyPr/>
          <a:lstStyle/>
          <a:p>
            <a:r>
              <a:rPr lang="fr-FR" dirty="0" smtClean="0"/>
              <a:t>Connaître les ressources professionnelles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Connaître les ressources communautaires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Avez-vous référé des PA à des ressources communautaires?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52965"/>
              </p:ext>
            </p:extLst>
          </p:nvPr>
        </p:nvGraphicFramePr>
        <p:xfrm>
          <a:off x="1311349" y="218380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 </a:t>
                      </a:r>
                      <a:r>
                        <a:rPr lang="mr-IN" dirty="0" smtClean="0"/>
                        <a:t>–</a:t>
                      </a:r>
                      <a:r>
                        <a:rPr lang="fr-FR" dirty="0" smtClean="0"/>
                        <a:t> Peu ou pas du tout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4-9%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4-9%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589448"/>
              </p:ext>
            </p:extLst>
          </p:nvPr>
        </p:nvGraphicFramePr>
        <p:xfrm>
          <a:off x="1219200" y="380350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 </a:t>
                      </a:r>
                      <a:r>
                        <a:rPr lang="mr-IN" dirty="0" smtClean="0"/>
                        <a:t>–</a:t>
                      </a:r>
                      <a:r>
                        <a:rPr lang="fr-FR" dirty="0" smtClean="0"/>
                        <a:t> Peu ou pas du tout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922196"/>
              </p:ext>
            </p:extLst>
          </p:nvPr>
        </p:nvGraphicFramePr>
        <p:xfrm>
          <a:off x="1219200" y="543648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 </a:t>
                      </a:r>
                      <a:r>
                        <a:rPr lang="mr-IN" dirty="0" smtClean="0"/>
                        <a:t>–</a:t>
                      </a:r>
                      <a:r>
                        <a:rPr lang="fr-FR" dirty="0" smtClean="0"/>
                        <a:t> Jamais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0.79%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Approche adaptée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286089"/>
              </p:ext>
            </p:extLst>
          </p:nvPr>
        </p:nvGraphicFramePr>
        <p:xfrm>
          <a:off x="457200" y="2280684"/>
          <a:ext cx="76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87.3%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12.7%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37953" y="1765005"/>
            <a:ext cx="700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Connaissez-vous l’approche adaptée PA en milieu hospitalier et urgence?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37953" y="3810000"/>
            <a:ext cx="3072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Si oui, savez-vous l’appliquer?</a:t>
            </a:r>
            <a:endParaRPr lang="fr-FR" dirty="0"/>
          </a:p>
        </p:txBody>
      </p:sp>
      <p:graphicFrame>
        <p:nvGraphicFramePr>
          <p:cNvPr id="9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896229"/>
              </p:ext>
            </p:extLst>
          </p:nvPr>
        </p:nvGraphicFramePr>
        <p:xfrm>
          <a:off x="457200" y="4345628"/>
          <a:ext cx="76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Oui (très</a:t>
                      </a:r>
                      <a:r>
                        <a:rPr lang="fr-FR" baseline="0" dirty="0" smtClean="0"/>
                        <a:t> ou assez)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87%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Peu/Pas</a:t>
                      </a:r>
                      <a:r>
                        <a:rPr lang="fr-FR" baseline="0" dirty="0" smtClean="0"/>
                        <a:t> du tout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2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Appréciation de la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Bureau</a:t>
            </a:r>
          </a:p>
          <a:p>
            <a:pPr lvl="1"/>
            <a:r>
              <a:rPr lang="fr-FR" dirty="0" smtClean="0"/>
              <a:t>De bon à excellent pour la majorité des points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SAD</a:t>
            </a:r>
          </a:p>
          <a:p>
            <a:pPr lvl="1"/>
            <a:r>
              <a:rPr lang="fr-FR" dirty="0"/>
              <a:t>De bon à excellent pour la majorité des </a:t>
            </a:r>
            <a:r>
              <a:rPr lang="fr-FR" dirty="0" smtClean="0"/>
              <a:t>points</a:t>
            </a:r>
          </a:p>
          <a:p>
            <a:pPr lvl="1"/>
            <a:r>
              <a:rPr lang="fr-FR" dirty="0" smtClean="0"/>
              <a:t>Disponibilité des trousses de matériel</a:t>
            </a:r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 smtClean="0"/>
              <a:t>Supervision sur place par les superviseurs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312667"/>
              </p:ext>
            </p:extLst>
          </p:nvPr>
        </p:nvGraphicFramePr>
        <p:xfrm>
          <a:off x="1513368" y="40005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r>
                        <a:rPr lang="fr-FR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fr-FR" baseline="0" dirty="0" smtClean="0"/>
                        <a:t> Passable/Inadéquat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59667"/>
              </p:ext>
            </p:extLst>
          </p:nvPr>
        </p:nvGraphicFramePr>
        <p:xfrm>
          <a:off x="1513368" y="547133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r>
                        <a:rPr lang="fr-FR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fr-FR" baseline="0" dirty="0" smtClean="0"/>
                        <a:t> Passable/Inadéquat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21%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03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7048"/>
            <a:ext cx="7620000" cy="1143000"/>
          </a:xfrm>
        </p:spPr>
        <p:txBody>
          <a:bodyPr/>
          <a:lstStyle/>
          <a:p>
            <a:r>
              <a:rPr lang="fr-FR" sz="4000" dirty="0" smtClean="0"/>
              <a:t>Appréciation formation - CHSLD</a:t>
            </a:r>
            <a:endParaRPr lang="fr-FR" sz="4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463753"/>
              </p:ext>
            </p:extLst>
          </p:nvPr>
        </p:nvGraphicFramePr>
        <p:xfrm>
          <a:off x="457200" y="1600200"/>
          <a:ext cx="76200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874"/>
                <a:gridCol w="2443126"/>
                <a:gridCol w="25400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 (Bon</a:t>
                      </a:r>
                      <a:r>
                        <a:rPr lang="fr-FR" baseline="0" dirty="0" smtClean="0"/>
                        <a:t> à excellent)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Nb patients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80%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Variété des cas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77%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Complexité</a:t>
                      </a:r>
                      <a:r>
                        <a:rPr lang="fr-FR" baseline="0" dirty="0" smtClean="0"/>
                        <a:t> des cas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80%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79%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Équilibre enseignement</a:t>
                      </a:r>
                      <a:r>
                        <a:rPr lang="fr-FR" baseline="0" dirty="0" smtClean="0"/>
                        <a:t> / clinique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81%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Ratio R / superviseurs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91%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94%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Disponibilité</a:t>
                      </a:r>
                      <a:r>
                        <a:rPr lang="fr-FR" baseline="0" dirty="0" smtClean="0"/>
                        <a:t> superviseurs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89%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Expertise superviseurs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91%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Pertinence activités cliniques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78%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Supervision sur</a:t>
                      </a:r>
                      <a:r>
                        <a:rPr lang="fr-FR" baseline="0" dirty="0" smtClean="0"/>
                        <a:t> place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90%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40242" y="6315740"/>
            <a:ext cx="4441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*Pour ceux qui en ont été exposés seulement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63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Questionnaire 2016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Globalement</a:t>
            </a:r>
          </a:p>
          <a:p>
            <a:pPr lvl="1"/>
            <a:r>
              <a:rPr lang="fr-FR" dirty="0" smtClean="0"/>
              <a:t>Amélioration!</a:t>
            </a:r>
          </a:p>
          <a:p>
            <a:pPr lvl="1"/>
            <a:r>
              <a:rPr lang="fr-FR" dirty="0" smtClean="0"/>
              <a:t>Appréciation de la formation offerte</a:t>
            </a:r>
          </a:p>
          <a:p>
            <a:pPr lvl="1"/>
            <a:r>
              <a:rPr lang="fr-FR" u="sng" dirty="0" smtClean="0"/>
              <a:t>Demandes des résidents intimement en lien avec les améliorations souhaitées et en cours</a:t>
            </a:r>
            <a:br>
              <a:rPr lang="fr-FR" u="sng" dirty="0" smtClean="0"/>
            </a:br>
            <a:endParaRPr lang="fr-FR" u="sng" dirty="0" smtClean="0"/>
          </a:p>
          <a:p>
            <a:r>
              <a:rPr lang="fr-FR" u="sng" dirty="0" smtClean="0"/>
              <a:t>ON S’EN VA DANS LA BONNE DIRECTION!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19338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350</TotalTime>
  <Words>337</Words>
  <Application>Microsoft Macintosh PowerPoint</Application>
  <PresentationFormat>Présentation à l'écran (4:3)</PresentationFormat>
  <Paragraphs>152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Mangal</vt:lpstr>
      <vt:lpstr>Ajdacency</vt:lpstr>
      <vt:lpstr>SAPA Questionnaire et recommandations</vt:lpstr>
      <vt:lpstr>Questionnaires regroupés SAPA 2016</vt:lpstr>
      <vt:lpstr>Exposition suffisante?</vt:lpstr>
      <vt:lpstr>Supervision directe</vt:lpstr>
      <vt:lpstr>Ressources</vt:lpstr>
      <vt:lpstr>Approche adaptée</vt:lpstr>
      <vt:lpstr>Appréciation de la formation</vt:lpstr>
      <vt:lpstr>Appréciation formation - CHSLD</vt:lpstr>
      <vt:lpstr>Questionnaire 2016 </vt:lpstr>
      <vt:lpstr>Commentaires des résidents</vt:lpstr>
      <vt:lpstr>Recommandations 2016</vt:lpstr>
      <vt:lpstr>Exigences souhaitées - suite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SAPA Mise à jour</dc:title>
  <dc:creator>Hugues De Lachevrotière</dc:creator>
  <cp:lastModifiedBy>Hugues De Lachevrotière</cp:lastModifiedBy>
  <cp:revision>25</cp:revision>
  <dcterms:created xsi:type="dcterms:W3CDTF">2016-09-16T15:25:56Z</dcterms:created>
  <dcterms:modified xsi:type="dcterms:W3CDTF">2016-12-01T20:10:54Z</dcterms:modified>
</cp:coreProperties>
</file>