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0" r:id="rId1"/>
  </p:sldMasterIdLst>
  <p:notesMasterIdLst>
    <p:notesMasterId r:id="rId12"/>
  </p:notes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75" d="100"/>
          <a:sy n="75" d="100"/>
        </p:scale>
        <p:origin x="-1224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34F18A-7972-DC41-918A-D74F57C40C2E}" type="datetimeFigureOut">
              <a:rPr lang="fr-FR" smtClean="0"/>
              <a:t>21/09/2016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472519-7D37-0C4C-BAD5-CA1ADDA52BF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144644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CISSS ont été</a:t>
            </a:r>
            <a:r>
              <a:rPr lang="fr-FR" baseline="0" dirty="0" smtClean="0"/>
              <a:t> ciblés suite à réponse favorable à table </a:t>
            </a:r>
            <a:r>
              <a:rPr lang="fr-FR" baseline="0" dirty="0" err="1" smtClean="0"/>
              <a:t>pdg</a:t>
            </a:r>
            <a:r>
              <a:rPr lang="fr-FR" baseline="0" dirty="0" smtClean="0"/>
              <a:t> du RUIS Mtl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72519-7D37-0C4C-BAD5-CA1ADDA52BFF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788118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Ex AIS: révision médication, SCPD, PII, </a:t>
            </a:r>
            <a:r>
              <a:rPr lang="fr-FR" dirty="0" err="1" smtClean="0"/>
              <a:t>tx</a:t>
            </a:r>
            <a:r>
              <a:rPr lang="fr-FR" dirty="0" smtClean="0"/>
              <a:t> décompensation</a:t>
            </a:r>
            <a:r>
              <a:rPr lang="fr-FR" baseline="0" dirty="0" smtClean="0"/>
              <a:t> aigue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72519-7D37-0C4C-BAD5-CA1ADDA52BFF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645815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Importance de rendre l’exposition intéressante et utile</a:t>
            </a:r>
            <a:r>
              <a:rPr lang="fr-FR" baseline="0" dirty="0" smtClean="0"/>
              <a:t> pour les résidents.  Certains milieux ont le nb de jours, mais pas intéressant..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72519-7D37-0C4C-BAD5-CA1ADDA52BFF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211084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fr-CA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CA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F466F-BDA4-4F18-9C7B-FF0A9A1B0E80}" type="datetime1">
              <a:rPr lang="en-US" smtClean="0"/>
              <a:pPr/>
              <a:t>9/21/2016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B4290-6522-4139-852E-05BD9E7F0D2E}" type="datetime1">
              <a:rPr lang="en-US" smtClean="0"/>
              <a:pPr/>
              <a:t>9/21/2016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fr-CA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955F9-81EA-47C5-8059-9E5C2B437C70}" type="datetime1">
              <a:rPr lang="en-US" smtClean="0"/>
              <a:pPr/>
              <a:t>9/21/2016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607B-A47E-422C-9BEF-122CCDB7C526}" type="datetime1">
              <a:rPr lang="en-US" smtClean="0"/>
              <a:pPr/>
              <a:t>9/21/2016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fr-CA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9A7CB-BEE6-4F99-898E-913F06E8E125}" type="datetime1">
              <a:rPr lang="en-US" smtClean="0"/>
              <a:pPr/>
              <a:t>9/21/2016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E300C-6FC5-4FC3-AF1A-075E4F50620D}" type="datetime1">
              <a:rPr lang="en-US" smtClean="0"/>
              <a:pPr/>
              <a:t>9/21/2016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CA" smtClean="0"/>
              <a:t>Cliquez et modifiez le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D295D-4A77-4DEB-B04C-9F4282A8BC04}" type="datetime1">
              <a:rPr lang="en-US" smtClean="0"/>
              <a:pPr/>
              <a:t>9/21/2016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28685-4D0C-42D5-8013-B5904CD1FCBC}" type="datetime1">
              <a:rPr lang="en-US" smtClean="0"/>
              <a:pPr/>
              <a:t>9/21/2016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226C0-9885-4BA9-BBFA-A52CBFEBB775}" type="datetime1">
              <a:rPr lang="en-US" smtClean="0"/>
              <a:pPr/>
              <a:t>9/21/2016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fr-CA" smtClean="0"/>
              <a:t>Cliquez et modifiez le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E1B38-C5EB-4D66-9137-0AFE9CDEDE8F}" type="datetime1">
              <a:rPr lang="en-US" smtClean="0"/>
              <a:pPr/>
              <a:t>9/21/2016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fr-CA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CA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B613C-1AD7-49D3-885D-F654C5CDBAA6}" type="datetime1">
              <a:rPr lang="en-US" smtClean="0"/>
              <a:pPr/>
              <a:t>9/21/2016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r-CA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6E2D2B3B-882E-40F3-A32F-6DD516915044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327B613C-1AD7-49D3-885D-F654C5CDBAA6}" type="datetime1">
              <a:rPr lang="en-US" smtClean="0"/>
              <a:pPr/>
              <a:t>9/21/2016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1" r:id="rId1"/>
    <p:sldLayoutId id="2147483952" r:id="rId2"/>
    <p:sldLayoutId id="2147483953" r:id="rId3"/>
    <p:sldLayoutId id="2147483954" r:id="rId4"/>
    <p:sldLayoutId id="2147483955" r:id="rId5"/>
    <p:sldLayoutId id="2147483956" r:id="rId6"/>
    <p:sldLayoutId id="2147483957" r:id="rId7"/>
    <p:sldLayoutId id="2147483958" r:id="rId8"/>
    <p:sldLayoutId id="2147483959" r:id="rId9"/>
    <p:sldLayoutId id="2147483960" r:id="rId10"/>
    <p:sldLayoutId id="214748396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SAPA</a:t>
            </a:r>
            <a:br>
              <a:rPr lang="fr-FR" dirty="0" smtClean="0"/>
            </a:br>
            <a:r>
              <a:rPr lang="fr-FR" dirty="0" smtClean="0"/>
              <a:t>Mise à jour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Comité de programme</a:t>
            </a:r>
          </a:p>
          <a:p>
            <a:r>
              <a:rPr lang="fr-FR" dirty="0" smtClean="0"/>
              <a:t>22 septembre 2016</a:t>
            </a: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131144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À venir</a:t>
            </a:r>
            <a:r>
              <a:rPr lang="is-IS" dirty="0" smtClean="0"/>
              <a:t>…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Présentation aux directions SAPA de l’ensemble de CISSS/</a:t>
            </a:r>
            <a:br>
              <a:rPr lang="fr-FR" dirty="0" smtClean="0"/>
            </a:br>
            <a:r>
              <a:rPr lang="fr-FR" dirty="0" smtClean="0"/>
              <a:t>CIUSSS lors de la table nationale SAPA</a:t>
            </a:r>
          </a:p>
          <a:p>
            <a:pPr lvl="1"/>
            <a:r>
              <a:rPr lang="fr-FR" dirty="0" smtClean="0"/>
              <a:t>Novembre</a:t>
            </a:r>
          </a:p>
          <a:p>
            <a:pPr lvl="1"/>
            <a:endParaRPr lang="fr-FR" dirty="0"/>
          </a:p>
          <a:p>
            <a:r>
              <a:rPr lang="fr-FR" dirty="0" smtClean="0"/>
              <a:t>Appui facultaire et du RUIS</a:t>
            </a:r>
            <a:br>
              <a:rPr lang="fr-FR" dirty="0" smtClean="0"/>
            </a:br>
            <a:endParaRPr lang="fr-FR" dirty="0" smtClean="0"/>
          </a:p>
          <a:p>
            <a:r>
              <a:rPr lang="fr-FR" dirty="0" smtClean="0"/>
              <a:t>Recherche</a:t>
            </a:r>
            <a:r>
              <a:rPr lang="fr-FR" dirty="0"/>
              <a:t> </a:t>
            </a:r>
            <a:r>
              <a:rPr lang="fr-FR" dirty="0" smtClean="0"/>
              <a:t>avec appui MSSS</a:t>
            </a:r>
            <a:br>
              <a:rPr lang="fr-FR" dirty="0" smtClean="0"/>
            </a:br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373854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Formation 28 octobre 2016</a:t>
            </a:r>
            <a:endParaRPr lang="fr-FR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 smtClean="0"/>
              <a:t>Comité SAPA jumelé à journée de formation professorale</a:t>
            </a:r>
            <a:br>
              <a:rPr lang="fr-FR" dirty="0" smtClean="0"/>
            </a:br>
            <a:endParaRPr lang="fr-FR" dirty="0" smtClean="0"/>
          </a:p>
          <a:p>
            <a:r>
              <a:rPr lang="fr-FR" dirty="0" smtClean="0"/>
              <a:t>But: Transfert des formations professorales vers UMF</a:t>
            </a:r>
            <a:br>
              <a:rPr lang="fr-FR" dirty="0" smtClean="0"/>
            </a:br>
            <a:endParaRPr lang="fr-FR" dirty="0" smtClean="0"/>
          </a:p>
          <a:p>
            <a:r>
              <a:rPr lang="fr-FR" dirty="0" smtClean="0"/>
              <a:t>Thèmes</a:t>
            </a:r>
          </a:p>
          <a:p>
            <a:pPr lvl="1"/>
            <a:r>
              <a:rPr lang="fr-FR" dirty="0" smtClean="0"/>
              <a:t>Supervision clinique en contexte de SAD et CHSLD</a:t>
            </a:r>
          </a:p>
          <a:p>
            <a:pPr lvl="1"/>
            <a:r>
              <a:rPr lang="fr-FR" dirty="0" smtClean="0"/>
              <a:t>Supervision des activités d’apprentissage interprofessionnelle en stage clinique</a:t>
            </a:r>
          </a:p>
          <a:p>
            <a:pPr lvl="1"/>
            <a:r>
              <a:rPr lang="fr-FR" dirty="0" smtClean="0"/>
              <a:t>Plan d’action de transfert de connaissance</a:t>
            </a:r>
            <a:br>
              <a:rPr lang="fr-FR" dirty="0" smtClean="0"/>
            </a:br>
            <a:endParaRPr lang="fr-FR" dirty="0" smtClean="0"/>
          </a:p>
          <a:p>
            <a:r>
              <a:rPr lang="fr-FR" dirty="0" smtClean="0"/>
              <a:t>Idéalement 2 représentants par UMF</a:t>
            </a:r>
            <a:br>
              <a:rPr lang="fr-FR" dirty="0" smtClean="0"/>
            </a:br>
            <a:endParaRPr lang="fr-FR" dirty="0" smtClean="0"/>
          </a:p>
          <a:p>
            <a:r>
              <a:rPr lang="fr-FR" dirty="0" smtClean="0"/>
              <a:t>2</a:t>
            </a:r>
            <a:r>
              <a:rPr lang="fr-FR" baseline="30000" dirty="0" smtClean="0"/>
              <a:t>e</a:t>
            </a:r>
            <a:r>
              <a:rPr lang="fr-FR" dirty="0" smtClean="0"/>
              <a:t> journée au printemps 2017</a:t>
            </a:r>
          </a:p>
          <a:p>
            <a:r>
              <a:rPr lang="fr-FR" dirty="0" smtClean="0"/>
              <a:t>3</a:t>
            </a:r>
            <a:r>
              <a:rPr lang="fr-FR" baseline="30000" dirty="0" smtClean="0"/>
              <a:t>e</a:t>
            </a:r>
            <a:r>
              <a:rPr lang="fr-FR" dirty="0" smtClean="0"/>
              <a:t> journée à l’automne 2017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323611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Unités de formation clinique interprofessionnelle</a:t>
            </a:r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Projets en cours,</a:t>
            </a:r>
            <a:r>
              <a:rPr lang="fr-FR" dirty="0"/>
              <a:t> </a:t>
            </a:r>
            <a:r>
              <a:rPr lang="fr-FR" dirty="0" smtClean="0"/>
              <a:t>la suite et les exigences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844241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Plan déploiement actuel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Financement MSSS qui permet d’engager une chargée de projet ad décembre 2017</a:t>
            </a:r>
          </a:p>
          <a:p>
            <a:pPr lvl="1"/>
            <a:r>
              <a:rPr lang="fr-FR" dirty="0" smtClean="0"/>
              <a:t>Permet les liens entre directions SAPA, enseignement, UMF et </a:t>
            </a:r>
            <a:r>
              <a:rPr lang="fr-FR" dirty="0" err="1" smtClean="0"/>
              <a:t>cie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 smtClean="0"/>
          </a:p>
          <a:p>
            <a:r>
              <a:rPr lang="fr-FR" dirty="0" smtClean="0"/>
              <a:t>Déploiement en cours ou à venir dans 4 CISSS/CIUSSS et les UMF attachés actuellement</a:t>
            </a:r>
          </a:p>
          <a:p>
            <a:pPr lvl="1"/>
            <a:r>
              <a:rPr lang="fr-FR" dirty="0" smtClean="0"/>
              <a:t>Laurentides (Mont-Laurier, St-Eustache, St-Jérôme)</a:t>
            </a:r>
          </a:p>
          <a:p>
            <a:pPr lvl="1"/>
            <a:r>
              <a:rPr lang="fr-FR" dirty="0" smtClean="0"/>
              <a:t>Lanaudière</a:t>
            </a:r>
          </a:p>
          <a:p>
            <a:pPr lvl="1"/>
            <a:r>
              <a:rPr lang="fr-FR" dirty="0" smtClean="0"/>
              <a:t>Centre-Sud (Verdun, Notre-Dame, Faubourgs, IUGM)</a:t>
            </a:r>
          </a:p>
          <a:p>
            <a:pPr lvl="1"/>
            <a:r>
              <a:rPr lang="fr-FR" dirty="0" smtClean="0"/>
              <a:t>Mauricie (TR pour l’instant)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746521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Volet pédagogique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dirty="0" smtClean="0"/>
              <a:t>Comité </a:t>
            </a:r>
            <a:r>
              <a:rPr lang="fr-FR" dirty="0" err="1" smtClean="0"/>
              <a:t>interfacultaire</a:t>
            </a:r>
            <a:endParaRPr lang="fr-FR" dirty="0" smtClean="0"/>
          </a:p>
          <a:p>
            <a:pPr lvl="1"/>
            <a:r>
              <a:rPr lang="fr-FR" dirty="0" smtClean="0"/>
              <a:t>Piloté par </a:t>
            </a:r>
            <a:r>
              <a:rPr lang="fr-FR" dirty="0" err="1" smtClean="0"/>
              <a:t>P.Lebel</a:t>
            </a:r>
            <a:endParaRPr lang="fr-FR" dirty="0" smtClean="0"/>
          </a:p>
          <a:p>
            <a:pPr lvl="1"/>
            <a:r>
              <a:rPr lang="fr-FR" dirty="0" smtClean="0"/>
              <a:t>Regroupe </a:t>
            </a:r>
          </a:p>
          <a:p>
            <a:pPr lvl="2"/>
            <a:r>
              <a:rPr lang="fr-FR" dirty="0" smtClean="0"/>
              <a:t>Représentants </a:t>
            </a:r>
            <a:r>
              <a:rPr lang="fr-FR" dirty="0" err="1" smtClean="0"/>
              <a:t>med</a:t>
            </a:r>
            <a:r>
              <a:rPr lang="fr-FR" dirty="0" smtClean="0"/>
              <a:t> </a:t>
            </a:r>
            <a:r>
              <a:rPr lang="fr-FR" dirty="0" err="1" smtClean="0"/>
              <a:t>fam</a:t>
            </a:r>
            <a:r>
              <a:rPr lang="fr-FR" dirty="0" smtClean="0"/>
              <a:t>, sc. </a:t>
            </a:r>
            <a:r>
              <a:rPr lang="fr-FR" dirty="0" err="1" smtClean="0"/>
              <a:t>Inf</a:t>
            </a:r>
            <a:r>
              <a:rPr lang="fr-FR" dirty="0" smtClean="0"/>
              <a:t>, pharmacie, service social, nutrition, ergothérapie</a:t>
            </a:r>
          </a:p>
          <a:p>
            <a:pPr lvl="2"/>
            <a:r>
              <a:rPr lang="fr-FR" dirty="0" smtClean="0"/>
              <a:t>Représentants des CISSS/CIUSSS (</a:t>
            </a:r>
            <a:r>
              <a:rPr lang="fr-FR" dirty="0" err="1" smtClean="0"/>
              <a:t>dir</a:t>
            </a:r>
            <a:r>
              <a:rPr lang="fr-FR" dirty="0" smtClean="0"/>
              <a:t> SAPA, enseignement, soins </a:t>
            </a:r>
            <a:r>
              <a:rPr lang="fr-FR" dirty="0" err="1" smtClean="0"/>
              <a:t>inf</a:t>
            </a:r>
            <a:r>
              <a:rPr lang="fr-FR" dirty="0" smtClean="0"/>
              <a:t>, services multi)</a:t>
            </a:r>
          </a:p>
          <a:p>
            <a:pPr lvl="2"/>
            <a:r>
              <a:rPr lang="fr-FR" dirty="0" smtClean="0"/>
              <a:t>Représentants divers milieux cliniques (UMF, IUGM, superviseurs de stage)</a:t>
            </a:r>
          </a:p>
          <a:p>
            <a:pPr lvl="2"/>
            <a:r>
              <a:rPr lang="fr-FR" dirty="0" smtClean="0"/>
              <a:t>Patient partenaire</a:t>
            </a:r>
            <a:br>
              <a:rPr lang="fr-FR" dirty="0" smtClean="0"/>
            </a:br>
            <a:endParaRPr lang="fr-FR" dirty="0" smtClean="0"/>
          </a:p>
          <a:p>
            <a:r>
              <a:rPr lang="fr-FR" dirty="0" smtClean="0"/>
              <a:t>But:</a:t>
            </a:r>
          </a:p>
          <a:p>
            <a:pPr lvl="1"/>
            <a:r>
              <a:rPr lang="fr-FR" dirty="0" smtClean="0"/>
              <a:t>Favoriser conditions propices à la formation, coaching et supervision interprofessionnelle</a:t>
            </a:r>
          </a:p>
          <a:p>
            <a:pPr lvl="1"/>
            <a:r>
              <a:rPr lang="fr-FR" dirty="0" smtClean="0"/>
              <a:t>Travail conjoint </a:t>
            </a:r>
            <a:r>
              <a:rPr lang="fr-FR" dirty="0" err="1" smtClean="0"/>
              <a:t>dir</a:t>
            </a:r>
            <a:r>
              <a:rPr lang="fr-FR" dirty="0" smtClean="0"/>
              <a:t> enseignement et milieux cliniques pour la répartition des stagiaires</a:t>
            </a:r>
          </a:p>
          <a:p>
            <a:pPr lvl="1"/>
            <a:r>
              <a:rPr lang="fr-FR" dirty="0" smtClean="0"/>
              <a:t>Développement d’activités </a:t>
            </a:r>
            <a:r>
              <a:rPr lang="fr-FR" smtClean="0"/>
              <a:t>d’apprentissage </a:t>
            </a:r>
            <a:r>
              <a:rPr lang="fr-FR" smtClean="0"/>
              <a:t>interprofessionnelles </a:t>
            </a:r>
            <a:r>
              <a:rPr lang="fr-FR" dirty="0" smtClean="0"/>
              <a:t>en </a:t>
            </a:r>
            <a:r>
              <a:rPr lang="fr-FR" smtClean="0"/>
              <a:t>stage clinique </a:t>
            </a:r>
            <a:r>
              <a:rPr lang="fr-FR" dirty="0" smtClean="0"/>
              <a:t>(AIS)</a:t>
            </a:r>
          </a:p>
        </p:txBody>
      </p:sp>
    </p:spTree>
    <p:extLst>
      <p:ext uri="{BB962C8B-B14F-4D97-AF65-F5344CB8AC3E}">
        <p14:creationId xmlns:p14="http://schemas.microsoft.com/office/powerpoint/2010/main" val="2168750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Comité de gouvernance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Piloté </a:t>
            </a:r>
            <a:r>
              <a:rPr lang="fr-FR" dirty="0" err="1" smtClean="0"/>
              <a:t>P.Lebel</a:t>
            </a:r>
            <a:endParaRPr lang="fr-FR" dirty="0" smtClean="0"/>
          </a:p>
          <a:p>
            <a:r>
              <a:rPr lang="fr-FR" dirty="0" smtClean="0"/>
              <a:t>Regroupe</a:t>
            </a:r>
          </a:p>
          <a:p>
            <a:pPr lvl="1"/>
            <a:r>
              <a:rPr lang="fr-FR" dirty="0" smtClean="0"/>
              <a:t>Représentants SAD et CHSLD des directions SAPA des CISSS/CIUSSS participants ainsi que </a:t>
            </a:r>
            <a:r>
              <a:rPr lang="fr-FR" dirty="0" err="1" smtClean="0"/>
              <a:t>dir</a:t>
            </a:r>
            <a:r>
              <a:rPr lang="fr-FR" dirty="0" smtClean="0"/>
              <a:t> enseignement/recherche</a:t>
            </a:r>
          </a:p>
          <a:p>
            <a:pPr lvl="1"/>
            <a:r>
              <a:rPr lang="fr-FR" dirty="0" smtClean="0"/>
              <a:t>Responsable SAPA des UMF participantes</a:t>
            </a:r>
          </a:p>
          <a:p>
            <a:pPr lvl="1"/>
            <a:r>
              <a:rPr lang="fr-FR" dirty="0" smtClean="0"/>
              <a:t>Représentant DMFMU</a:t>
            </a:r>
          </a:p>
          <a:p>
            <a:pPr lvl="1"/>
            <a:r>
              <a:rPr lang="fr-FR" dirty="0" smtClean="0"/>
              <a:t>Représentant MSSS</a:t>
            </a:r>
            <a:br>
              <a:rPr lang="fr-FR" dirty="0" smtClean="0"/>
            </a:br>
            <a:r>
              <a:rPr lang="fr-FR" dirty="0" smtClean="0"/>
              <a:t>	</a:t>
            </a:r>
          </a:p>
          <a:p>
            <a:r>
              <a:rPr lang="fr-FR" dirty="0" smtClean="0"/>
              <a:t>But</a:t>
            </a:r>
          </a:p>
          <a:p>
            <a:pPr lvl="1"/>
            <a:r>
              <a:rPr lang="fr-FR" dirty="0" smtClean="0"/>
              <a:t>Planification et monitoring de l’implantation</a:t>
            </a:r>
          </a:p>
          <a:p>
            <a:pPr lvl="1"/>
            <a:r>
              <a:rPr lang="fr-FR" dirty="0" smtClean="0"/>
              <a:t>Identification des facilitateurs et des obstacles</a:t>
            </a:r>
          </a:p>
          <a:p>
            <a:pPr lvl="1"/>
            <a:r>
              <a:rPr lang="fr-FR" dirty="0" smtClean="0"/>
              <a:t>Développement des indicateurs </a:t>
            </a:r>
          </a:p>
          <a:p>
            <a:pPr lvl="1"/>
            <a:r>
              <a:rPr lang="fr-FR" dirty="0" smtClean="0"/>
              <a:t>Recommandations pour la pérennisation</a:t>
            </a:r>
          </a:p>
          <a:p>
            <a:pPr lvl="1"/>
            <a:endParaRPr lang="fr-FR" dirty="0" smtClean="0"/>
          </a:p>
          <a:p>
            <a:pPr lvl="1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523443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200" dirty="0" smtClean="0"/>
              <a:t>Unités de formation – Document de travail</a:t>
            </a:r>
            <a:endParaRPr 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Document élaboré dans une vision </a:t>
            </a:r>
            <a:r>
              <a:rPr lang="fr-FR" dirty="0" err="1" smtClean="0"/>
              <a:t>interfacultaire</a:t>
            </a:r>
            <a:r>
              <a:rPr lang="fr-FR" dirty="0" smtClean="0"/>
              <a:t> et interprofessionnelle</a:t>
            </a:r>
            <a:br>
              <a:rPr lang="fr-FR" dirty="0" smtClean="0"/>
            </a:br>
            <a:endParaRPr lang="fr-FR" dirty="0" smtClean="0"/>
          </a:p>
          <a:p>
            <a:r>
              <a:rPr lang="fr-FR" dirty="0" smtClean="0"/>
              <a:t>Définition:</a:t>
            </a:r>
          </a:p>
          <a:p>
            <a:pPr lvl="1"/>
            <a:r>
              <a:rPr lang="fr-FR" dirty="0" smtClean="0"/>
              <a:t>Groupe de médecins de famille et intervenants de diverses professions qui forme une équipe de superviseurs afin d’assurer les soins à un groupe de patients défini.</a:t>
            </a:r>
            <a:br>
              <a:rPr lang="fr-FR" dirty="0" smtClean="0"/>
            </a:br>
            <a:endParaRPr lang="fr-FR" dirty="0" smtClean="0"/>
          </a:p>
          <a:p>
            <a:pPr lvl="1"/>
            <a:r>
              <a:rPr lang="fr-FR" dirty="0" smtClean="0"/>
              <a:t>Partenariat avec les patients partenaires</a:t>
            </a:r>
            <a:br>
              <a:rPr lang="fr-FR" dirty="0" smtClean="0"/>
            </a:br>
            <a:endParaRPr lang="fr-FR" dirty="0" smtClean="0"/>
          </a:p>
          <a:p>
            <a:pPr lvl="1"/>
            <a:r>
              <a:rPr lang="fr-FR" dirty="0" smtClean="0"/>
              <a:t>Responsabilité partagée (autres facultés, CISSS et directions de l’enseignement)</a:t>
            </a:r>
          </a:p>
          <a:p>
            <a:pPr lvl="2"/>
            <a:r>
              <a:rPr lang="fr-FR" dirty="0"/>
              <a:t>N</a:t>
            </a:r>
            <a:r>
              <a:rPr lang="fr-FR" dirty="0" smtClean="0"/>
              <a:t>e repose pas uniquement sur les épaules des UMF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935898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Document de travail – suite</a:t>
            </a:r>
            <a:r>
              <a:rPr lang="is-IS" dirty="0" smtClean="0"/>
              <a:t>…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À terme:</a:t>
            </a:r>
          </a:p>
          <a:p>
            <a:pPr lvl="1"/>
            <a:r>
              <a:rPr lang="fr-FR" dirty="0"/>
              <a:t>Chaque UMF doit être associée à un CHSLD et équipe de SAD</a:t>
            </a:r>
          </a:p>
          <a:p>
            <a:pPr lvl="2"/>
            <a:r>
              <a:rPr lang="fr-FR" dirty="0"/>
              <a:t>Au moins 60 patients (CHSLD) et 75 patients (SAD)</a:t>
            </a:r>
          </a:p>
          <a:p>
            <a:pPr lvl="2"/>
            <a:r>
              <a:rPr lang="fr-FR" dirty="0"/>
              <a:t>Groupe de superviseurs de stage et de stagiaires avec intégration des AIS (dépend des autres facultés)</a:t>
            </a:r>
          </a:p>
          <a:p>
            <a:pPr lvl="2"/>
            <a:r>
              <a:rPr lang="fr-FR" dirty="0"/>
              <a:t>Modèles de rôle / Supervision directe</a:t>
            </a:r>
            <a:br>
              <a:rPr lang="fr-FR" dirty="0"/>
            </a:br>
            <a:endParaRPr lang="fr-FR" dirty="0"/>
          </a:p>
          <a:p>
            <a:pPr lvl="1"/>
            <a:r>
              <a:rPr lang="fr-FR" dirty="0"/>
              <a:t>Période initiale d’immersion (5 jours recommandés)</a:t>
            </a:r>
          </a:p>
          <a:p>
            <a:pPr lvl="1"/>
            <a:r>
              <a:rPr lang="fr-FR" dirty="0"/>
              <a:t>Exposition minimale sur 2 ans</a:t>
            </a:r>
          </a:p>
          <a:p>
            <a:pPr lvl="2"/>
            <a:r>
              <a:rPr lang="fr-FR" dirty="0"/>
              <a:t>10 jours en CHSLD</a:t>
            </a:r>
          </a:p>
          <a:p>
            <a:pPr lvl="2"/>
            <a:r>
              <a:rPr lang="fr-FR" dirty="0"/>
              <a:t>15 jours en </a:t>
            </a:r>
            <a:r>
              <a:rPr lang="fr-FR" dirty="0" smtClean="0"/>
              <a:t>SAD</a:t>
            </a:r>
            <a:br>
              <a:rPr lang="fr-FR" dirty="0" smtClean="0"/>
            </a:br>
            <a:endParaRPr lang="fr-FR" dirty="0" smtClean="0"/>
          </a:p>
          <a:p>
            <a:pPr lvl="1"/>
            <a:r>
              <a:rPr lang="fr-FR" dirty="0" smtClean="0"/>
              <a:t>Accès adapté / priorisation des patients</a:t>
            </a: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206411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Accompagnent autres UMF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Accompagnement offert aux autres UMF qui désirent débuté le projet</a:t>
            </a:r>
          </a:p>
          <a:p>
            <a:pPr lvl="1"/>
            <a:r>
              <a:rPr lang="fr-FR" dirty="0" smtClean="0"/>
              <a:t>Guide d’implantation qui explique les différentes étapes et les intervenants concernés</a:t>
            </a:r>
          </a:p>
          <a:p>
            <a:pPr lvl="1"/>
            <a:r>
              <a:rPr lang="fr-FR" dirty="0" smtClean="0"/>
              <a:t>Présence à la rencontre avec la direction SAPA de l’établissement</a:t>
            </a:r>
          </a:p>
          <a:p>
            <a:pPr lvl="1"/>
            <a:r>
              <a:rPr lang="fr-FR" dirty="0" smtClean="0"/>
              <a:t>Suivi et accompagnement par la suite</a:t>
            </a:r>
            <a:br>
              <a:rPr lang="fr-FR" dirty="0" smtClean="0"/>
            </a:br>
            <a:endParaRPr lang="fr-FR" dirty="0" smtClean="0"/>
          </a:p>
          <a:p>
            <a:r>
              <a:rPr lang="fr-FR" dirty="0" smtClean="0"/>
              <a:t>Importance de saisir l’opportunité</a:t>
            </a:r>
          </a:p>
          <a:p>
            <a:r>
              <a:rPr lang="fr-FR" dirty="0" smtClean="0"/>
              <a:t>Transfert des connaissances et des acquis des UMF qui ont débutés le projet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7790604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jdacency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Ajdacency.thmx</Template>
  <TotalTime>98</TotalTime>
  <Words>321</Words>
  <Application>Microsoft Office PowerPoint</Application>
  <PresentationFormat>Affichage à l'écran (4:3)</PresentationFormat>
  <Paragraphs>86</Paragraphs>
  <Slides>10</Slides>
  <Notes>3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1" baseType="lpstr">
      <vt:lpstr>Ajdacency</vt:lpstr>
      <vt:lpstr>SAPA Mise à jour</vt:lpstr>
      <vt:lpstr>Formation 28 octobre 2016</vt:lpstr>
      <vt:lpstr>Unités de formation clinique interprofessionnelle</vt:lpstr>
      <vt:lpstr>Plan déploiement actuel</vt:lpstr>
      <vt:lpstr>Volet pédagogique</vt:lpstr>
      <vt:lpstr>Comité de gouvernance</vt:lpstr>
      <vt:lpstr>Unités de formation – Document de travail</vt:lpstr>
      <vt:lpstr>Document de travail – suite…</vt:lpstr>
      <vt:lpstr>Accompagnent autres UMF</vt:lpstr>
      <vt:lpstr>À venir…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SAPA Mise à jour</dc:title>
  <dc:creator>Hugues De Lachevrotière</dc:creator>
  <cp:lastModifiedBy>De La Chevrotière Hugues</cp:lastModifiedBy>
  <cp:revision>8</cp:revision>
  <dcterms:created xsi:type="dcterms:W3CDTF">2016-09-16T15:25:56Z</dcterms:created>
  <dcterms:modified xsi:type="dcterms:W3CDTF">2016-09-21T19:46:47Z</dcterms:modified>
</cp:coreProperties>
</file>