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15" r:id="rId4"/>
    <p:sldId id="298" r:id="rId5"/>
    <p:sldId id="317" r:id="rId6"/>
    <p:sldId id="299" r:id="rId7"/>
    <p:sldId id="301" r:id="rId8"/>
    <p:sldId id="309" r:id="rId9"/>
    <p:sldId id="268" r:id="rId10"/>
    <p:sldId id="310" r:id="rId11"/>
    <p:sldId id="258" r:id="rId12"/>
    <p:sldId id="259" r:id="rId13"/>
    <p:sldId id="260" r:id="rId14"/>
    <p:sldId id="261" r:id="rId15"/>
    <p:sldId id="262" r:id="rId16"/>
    <p:sldId id="264" r:id="rId17"/>
    <p:sldId id="265" r:id="rId18"/>
    <p:sldId id="266" r:id="rId19"/>
    <p:sldId id="311" r:id="rId20"/>
    <p:sldId id="269" r:id="rId21"/>
    <p:sldId id="270" r:id="rId22"/>
    <p:sldId id="271" r:id="rId23"/>
    <p:sldId id="272" r:id="rId24"/>
    <p:sldId id="274" r:id="rId25"/>
    <p:sldId id="306" r:id="rId26"/>
    <p:sldId id="307" r:id="rId27"/>
    <p:sldId id="312" r:id="rId28"/>
    <p:sldId id="275" r:id="rId29"/>
    <p:sldId id="277" r:id="rId30"/>
    <p:sldId id="278" r:id="rId31"/>
    <p:sldId id="280" r:id="rId32"/>
    <p:sldId id="281" r:id="rId33"/>
    <p:sldId id="282" r:id="rId34"/>
    <p:sldId id="285" r:id="rId35"/>
    <p:sldId id="313" r:id="rId36"/>
    <p:sldId id="289" r:id="rId37"/>
    <p:sldId id="286" r:id="rId38"/>
    <p:sldId id="287" r:id="rId39"/>
    <p:sldId id="288" r:id="rId40"/>
    <p:sldId id="290" r:id="rId41"/>
    <p:sldId id="291" r:id="rId42"/>
    <p:sldId id="314" r:id="rId43"/>
    <p:sldId id="292" r:id="rId44"/>
    <p:sldId id="293" r:id="rId45"/>
    <p:sldId id="294" r:id="rId46"/>
    <p:sldId id="295" r:id="rId47"/>
    <p:sldId id="296" r:id="rId48"/>
    <p:sldId id="297" r:id="rId49"/>
    <p:sldId id="316" r:id="rId50"/>
    <p:sldId id="304" r:id="rId51"/>
    <p:sldId id="305" r:id="rId52"/>
    <p:sldId id="308" r:id="rId5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EEB5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967E6E-69C2-41ED-AC51-91F407E69DED}" type="datetimeFigureOut">
              <a:rPr lang="fr-CA"/>
              <a:pPr>
                <a:defRPr/>
              </a:pPr>
              <a:t>2012-06-20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C8BC4D-E308-4153-95E0-96D39D6B588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699CA9-2F67-4971-B80D-A0470F101A79}" type="datetimeFigureOut">
              <a:rPr lang="fr-CA"/>
              <a:pPr>
                <a:defRPr/>
              </a:pPr>
              <a:t>2012-06-20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A37404-6F29-4F71-9BCA-3F4F9AC590D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smtClean="0"/>
              <a:t>Pour causes fréquentes de choc (hypovol et septique)</a:t>
            </a:r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87DF5C-0AFC-4D18-9EB2-A686B0F9368A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smtClean="0"/>
              <a:t>Efficacité épinéphrine influencée par hypoxie, acidose…</a:t>
            </a:r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E5F54-9542-4891-9B73-5EB77EBDE2C1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Connecteur droit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7A7A-DAD9-4607-B088-B4DAF694D351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92FEF5-0C1C-438E-B1BA-F7D2013639CB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4158-F481-455C-A573-F39016F10CCF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2940-E227-4A31-8373-F21A0AFA304B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Connecteur droit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Ellipse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Ellipse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A986-F0EB-49A6-B8E6-DCFF2DD9DA5C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A8D3-65B1-4CD2-871E-71978156B625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70EE-832C-4ED9-A1B0-BFB6300E167F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D5293-8762-4DE8-BCA4-63E0717A71D5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e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0CCA-7686-4767-BAEC-FCA58B6427B3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88F155A-0228-4242-9F03-6636F4724645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3091-A4A0-4812-8381-365A8211197E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9DFB-B878-45BD-8456-5E3EA2B38B77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Connecteur droit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lipse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FB9E-8978-4C3D-9015-3A04479AA4C5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F86C88A-2F31-4F26-AA04-AEB47AFE6DB6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283B9-BAA7-4E29-9774-A55A70E18D46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92AE-BCD0-466D-BA0E-2CD45E45CBDF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86A7-8441-4A09-8FA2-76F0677B2F92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BDB49B-5899-41F3-8BA1-2BF8EC93557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6422A1-D735-470A-B79B-83AFBEFA8757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B46F-4FD4-4EF0-AFA9-E7F0388DF1E0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B4DE5-7A74-4C92-942B-7F900F06C9F8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3036-9777-4EC0-8226-274B93EE4447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E03458D-72EF-48E5-9E27-1F25499A2F11}" type="datetimeFigureOut">
              <a:rPr lang="fr-CA"/>
              <a:pPr>
                <a:defRPr/>
              </a:pPr>
              <a:t>2012-06-20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3E9A89-F8CE-46B0-ABAF-93A4347DCAD0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CA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CA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CA" sz="2400" dirty="0" smtClean="0"/>
              <a:t>Ou comment survivre à un code rose...</a:t>
            </a:r>
            <a:endParaRPr lang="fr-CA" sz="24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/>
              <a:t>Cours avancé en réanimation pédiatrique </a:t>
            </a:r>
            <a:br>
              <a:rPr lang="fr-CA" dirty="0" smtClean="0"/>
            </a:br>
            <a:r>
              <a:rPr lang="fr-CA" dirty="0" smtClean="0"/>
              <a:t>inspiré du PALS</a:t>
            </a:r>
            <a:endParaRPr lang="fr-CA" dirty="0"/>
          </a:p>
        </p:txBody>
      </p:sp>
      <p:sp>
        <p:nvSpPr>
          <p:cNvPr id="15363" name="ZoneTexte 4"/>
          <p:cNvSpPr txBox="1">
            <a:spLocks noChangeArrowheads="1"/>
          </p:cNvSpPr>
          <p:nvPr/>
        </p:nvSpPr>
        <p:spPr bwMode="auto">
          <a:xfrm>
            <a:off x="6103938" y="5445125"/>
            <a:ext cx="2847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CA">
                <a:latin typeface="Georgia" pitchFamily="18" charset="0"/>
              </a:rPr>
              <a:t>Dre Véronic Thibault, MD</a:t>
            </a:r>
          </a:p>
          <a:p>
            <a:pPr algn="r"/>
            <a:r>
              <a:rPr lang="fr-CA">
                <a:latin typeface="Georgia" pitchFamily="18" charset="0"/>
              </a:rPr>
              <a:t>Hôpital Pierre LeGardeur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58888" y="404813"/>
            <a:ext cx="6400800" cy="1752600"/>
          </a:xfrm>
        </p:spPr>
        <p:txBody>
          <a:bodyPr>
            <a:norm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CA" sz="2400" dirty="0" smtClean="0"/>
              <a:t>L’évaluation structurée de l’enfant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2"/>
            </a:pPr>
            <a:r>
              <a:rPr lang="fr-CA" smtClean="0">
                <a:solidFill>
                  <a:srgbClr val="7B9899"/>
                </a:solidFill>
              </a:rPr>
              <a:t>L’évaluation structurée de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fr-CA" smtClean="0"/>
          </a:p>
          <a:p>
            <a:endParaRPr lang="fr-CA" smtClean="0"/>
          </a:p>
          <a:p>
            <a:r>
              <a:rPr lang="fr-CA" smtClean="0"/>
              <a:t>Évaluation générale</a:t>
            </a:r>
          </a:p>
          <a:p>
            <a:r>
              <a:rPr lang="fr-CA" smtClean="0"/>
              <a:t>L’évaluation primaire (le ABCDE)</a:t>
            </a:r>
          </a:p>
          <a:p>
            <a:r>
              <a:rPr lang="fr-CA" smtClean="0"/>
              <a:t>L’évaluation secondaire (le SAMPLE)</a:t>
            </a:r>
          </a:p>
          <a:p>
            <a:r>
              <a:rPr lang="fr-CA" smtClean="0"/>
              <a:t>L’évaluation tertiaire (les labos et examens)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2"/>
            </a:pPr>
            <a:r>
              <a:rPr lang="fr-CA" smtClean="0">
                <a:solidFill>
                  <a:srgbClr val="7B9899"/>
                </a:solidFill>
              </a:rPr>
              <a:t>L’évaluation structurée de l’enfant</a:t>
            </a:r>
          </a:p>
        </p:txBody>
      </p:sp>
      <p:sp>
        <p:nvSpPr>
          <p:cNvPr id="2662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fr-CA" smtClean="0"/>
          </a:p>
          <a:p>
            <a:r>
              <a:rPr lang="fr-CA" smtClean="0"/>
              <a:t>Évaluation générale (« quick look »)</a:t>
            </a:r>
          </a:p>
          <a:p>
            <a:pPr lvl="1">
              <a:buFont typeface="Wingdings" pitchFamily="2" charset="2"/>
              <a:buNone/>
            </a:pPr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2"/>
            </a:pPr>
            <a:r>
              <a:rPr lang="fr-CA" smtClean="0">
                <a:solidFill>
                  <a:srgbClr val="7B9899"/>
                </a:solidFill>
              </a:rPr>
              <a:t>L’évaluation structurée de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fr-CA" smtClean="0"/>
          </a:p>
          <a:p>
            <a:r>
              <a:rPr lang="fr-CA" smtClean="0"/>
              <a:t>Évaluation générale</a:t>
            </a:r>
          </a:p>
          <a:p>
            <a:pPr lvl="1"/>
            <a:r>
              <a:rPr lang="fr-CA" b="1" smtClean="0"/>
              <a:t>Apparence</a:t>
            </a:r>
          </a:p>
          <a:p>
            <a:pPr lvl="2"/>
            <a:r>
              <a:rPr lang="fr-CA" smtClean="0"/>
              <a:t>Tonus</a:t>
            </a:r>
          </a:p>
          <a:p>
            <a:pPr lvl="2"/>
            <a:r>
              <a:rPr lang="fr-CA" smtClean="0"/>
              <a:t>Interaction</a:t>
            </a:r>
          </a:p>
          <a:p>
            <a:pPr lvl="2"/>
            <a:r>
              <a:rPr lang="fr-CA" smtClean="0"/>
              <a:t>Consolable?</a:t>
            </a:r>
          </a:p>
          <a:p>
            <a:pPr lvl="2"/>
            <a:r>
              <a:rPr lang="fr-CA" smtClean="0"/>
              <a:t>Parole/pleurs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2"/>
            </a:pPr>
            <a:r>
              <a:rPr lang="fr-CA" smtClean="0">
                <a:solidFill>
                  <a:srgbClr val="7B9899"/>
                </a:solidFill>
              </a:rPr>
              <a:t>L’évaluation structurée de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A/B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b="1" dirty="0" smtClean="0"/>
              <a:t>Respiration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Effort augmenté</a:t>
            </a:r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CA" dirty="0" err="1" smtClean="0"/>
              <a:t>Tachypnée</a:t>
            </a:r>
            <a:r>
              <a:rPr lang="fr-CA" dirty="0" smtClean="0"/>
              <a:t>, tirage, battement ailes nez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Effort « diminué » (central ou par épuisement)</a:t>
            </a:r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CA" dirty="0" err="1" smtClean="0"/>
              <a:t>Bradypnée</a:t>
            </a:r>
            <a:r>
              <a:rPr lang="fr-CA" dirty="0" smtClean="0"/>
              <a:t>, apnée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Rythme respiratoire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Saturation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Bruits respiratoire</a:t>
            </a:r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CA" dirty="0" err="1" smtClean="0"/>
              <a:t>Grunting</a:t>
            </a:r>
            <a:r>
              <a:rPr lang="fr-CA" dirty="0" smtClean="0"/>
              <a:t>, stridor, </a:t>
            </a:r>
            <a:r>
              <a:rPr lang="fr-CA" dirty="0" err="1" smtClean="0"/>
              <a:t>sibilances</a:t>
            </a:r>
            <a:r>
              <a:rPr lang="fr-CA" dirty="0" smtClean="0"/>
              <a:t>, respiration agonale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b="1" dirty="0" err="1" smtClean="0"/>
              <a:t>Inhalo</a:t>
            </a:r>
            <a:r>
              <a:rPr lang="fr-CA" b="1" dirty="0" smtClean="0"/>
              <a:t>/o2 PRN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2"/>
            </a:pPr>
            <a:r>
              <a:rPr lang="fr-CA" smtClean="0">
                <a:solidFill>
                  <a:srgbClr val="7B9899"/>
                </a:solidFill>
              </a:rPr>
              <a:t>L’évaluation structurée de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C</a:t>
            </a:r>
          </a:p>
          <a:p>
            <a:pPr lvl="1"/>
            <a:r>
              <a:rPr lang="fr-CA" b="1" smtClean="0"/>
              <a:t>Circulation</a:t>
            </a:r>
          </a:p>
          <a:p>
            <a:pPr lvl="2"/>
            <a:r>
              <a:rPr lang="fr-CA" smtClean="0"/>
              <a:t>Coloration</a:t>
            </a:r>
          </a:p>
          <a:p>
            <a:pPr lvl="2"/>
            <a:r>
              <a:rPr lang="fr-CA" smtClean="0"/>
              <a:t>Refill capillaire</a:t>
            </a:r>
          </a:p>
          <a:p>
            <a:pPr lvl="2"/>
            <a:r>
              <a:rPr lang="fr-CA" smtClean="0"/>
              <a:t>Saignement</a:t>
            </a:r>
          </a:p>
          <a:p>
            <a:pPr lvl="2"/>
            <a:endParaRPr lang="fr-CA" smtClean="0"/>
          </a:p>
          <a:p>
            <a:pPr lvl="2"/>
            <a:r>
              <a:rPr lang="fr-CA" smtClean="0"/>
              <a:t>Pouls /moniteur/ECG</a:t>
            </a:r>
          </a:p>
          <a:p>
            <a:pPr lvl="2"/>
            <a:r>
              <a:rPr lang="fr-CA" smtClean="0"/>
              <a:t>TA</a:t>
            </a:r>
          </a:p>
          <a:p>
            <a:pPr lvl="2"/>
            <a:endParaRPr lang="fr-CA" smtClean="0"/>
          </a:p>
          <a:p>
            <a:pPr lvl="2"/>
            <a:r>
              <a:rPr lang="fr-CA" smtClean="0"/>
              <a:t>Voies IV…ou IO PRN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2"/>
            </a:pPr>
            <a:r>
              <a:rPr lang="fr-CA" smtClean="0">
                <a:solidFill>
                  <a:srgbClr val="7B9899"/>
                </a:solidFill>
              </a:rPr>
              <a:t>L’évaluation structurée de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D</a:t>
            </a:r>
          </a:p>
          <a:p>
            <a:pPr marL="548640" lvl="2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CA" dirty="0" err="1" smtClean="0"/>
              <a:t>Disability</a:t>
            </a:r>
            <a:r>
              <a:rPr lang="fr-CA" dirty="0" smtClean="0"/>
              <a:t> (</a:t>
            </a:r>
            <a:r>
              <a:rPr lang="fr-CA" dirty="0" err="1" smtClean="0"/>
              <a:t>neuro</a:t>
            </a:r>
            <a:r>
              <a:rPr lang="fr-CA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CA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E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Environnement/température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Le tenir au chaud PRN 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Soulager la fièvre PRN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2"/>
            </a:pPr>
            <a:r>
              <a:rPr lang="fr-CA" smtClean="0">
                <a:solidFill>
                  <a:srgbClr val="7B9899"/>
                </a:solidFill>
              </a:rPr>
              <a:t>L’évaluation structurée de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Évaluation générale</a:t>
            </a:r>
          </a:p>
          <a:p>
            <a:r>
              <a:rPr lang="fr-CA" smtClean="0"/>
              <a:t>L’évaluation primaire (le ABCDE)</a:t>
            </a:r>
          </a:p>
          <a:p>
            <a:r>
              <a:rPr lang="fr-CA" smtClean="0"/>
              <a:t>L’évaluation secondaire (le SAMPLE)</a:t>
            </a:r>
          </a:p>
          <a:p>
            <a:pPr lvl="1"/>
            <a:r>
              <a:rPr lang="fr-CA" smtClean="0"/>
              <a:t>Signes et symptômes</a:t>
            </a:r>
          </a:p>
          <a:p>
            <a:pPr lvl="1"/>
            <a:r>
              <a:rPr lang="fr-CA" smtClean="0"/>
              <a:t>Allergies</a:t>
            </a:r>
          </a:p>
          <a:p>
            <a:pPr lvl="1"/>
            <a:r>
              <a:rPr lang="fr-CA" smtClean="0"/>
              <a:t>Médicaments</a:t>
            </a:r>
          </a:p>
          <a:p>
            <a:pPr lvl="1"/>
            <a:r>
              <a:rPr lang="fr-CA" smtClean="0"/>
              <a:t>Passé médical (antécédents)</a:t>
            </a:r>
          </a:p>
          <a:p>
            <a:pPr lvl="1"/>
            <a:r>
              <a:rPr lang="fr-CA" smtClean="0"/>
              <a:t>Last meal</a:t>
            </a:r>
          </a:p>
          <a:p>
            <a:pPr lvl="1"/>
            <a:r>
              <a:rPr lang="fr-CA" smtClean="0"/>
              <a:t>Évènements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323850" y="222250"/>
            <a:ext cx="8534400" cy="758825"/>
          </a:xfrm>
        </p:spPr>
        <p:txBody>
          <a:bodyPr/>
          <a:lstStyle/>
          <a:p>
            <a:pPr marL="514350" indent="-514350">
              <a:buFont typeface="Georgia" pitchFamily="18" charset="0"/>
              <a:buAutoNum type="arabicPeriod" startAt="2"/>
            </a:pPr>
            <a:r>
              <a:rPr lang="fr-CA" smtClean="0">
                <a:solidFill>
                  <a:srgbClr val="7B9899"/>
                </a:solidFill>
              </a:rPr>
              <a:t>L’évaluation structurée de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Évaluation générale</a:t>
            </a:r>
          </a:p>
          <a:p>
            <a:r>
              <a:rPr lang="fr-CA" smtClean="0"/>
              <a:t>L’évaluation primaire (le ABCDE)</a:t>
            </a:r>
          </a:p>
          <a:p>
            <a:r>
              <a:rPr lang="fr-CA" smtClean="0"/>
              <a:t>L’évaluation secondaire (le SAMPLE)</a:t>
            </a:r>
          </a:p>
          <a:p>
            <a:r>
              <a:rPr lang="fr-CA" smtClean="0"/>
              <a:t>L’évaluation tertiaire (les labos et examens)</a:t>
            </a:r>
          </a:p>
          <a:p>
            <a:pPr lvl="1"/>
            <a:r>
              <a:rPr lang="fr-CA" smtClean="0"/>
              <a:t>FSC, biochimie de base</a:t>
            </a:r>
          </a:p>
          <a:p>
            <a:pPr lvl="1"/>
            <a:r>
              <a:rPr lang="fr-CA" smtClean="0"/>
              <a:t>Gaz veineux/artériel</a:t>
            </a:r>
          </a:p>
          <a:p>
            <a:pPr lvl="1"/>
            <a:r>
              <a:rPr lang="fr-CA" smtClean="0"/>
              <a:t>Lactates</a:t>
            </a:r>
          </a:p>
          <a:p>
            <a:pPr lvl="1"/>
            <a:r>
              <a:rPr lang="fr-CA" smtClean="0"/>
              <a:t>Radiographies</a:t>
            </a:r>
          </a:p>
          <a:p>
            <a:pPr lvl="1"/>
            <a:r>
              <a:rPr lang="fr-CA" smtClean="0"/>
              <a:t>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58888" y="404813"/>
            <a:ext cx="6400800" cy="1752600"/>
          </a:xfrm>
        </p:spPr>
        <p:txBody>
          <a:bodyPr anchor="ctr">
            <a:norm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CA" sz="2400" dirty="0" smtClean="0"/>
              <a:t>Les détresses respiratoires</a:t>
            </a:r>
            <a:endParaRPr lang="fr-CA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>
                <a:solidFill>
                  <a:srgbClr val="7B9899"/>
                </a:solidFill>
              </a:rPr>
              <a:t>Contenu de la présentation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>
              <a:buFont typeface="Georgia" pitchFamily="18" charset="0"/>
              <a:buAutoNum type="arabicPeriod"/>
            </a:pPr>
            <a:endParaRPr lang="fr-CA" smtClean="0"/>
          </a:p>
          <a:p>
            <a:pPr marL="514350" indent="-514350">
              <a:buFont typeface="Georgia" pitchFamily="18" charset="0"/>
              <a:buAutoNum type="arabicPeriod"/>
            </a:pPr>
            <a:endParaRPr lang="fr-CA" smtClean="0"/>
          </a:p>
          <a:p>
            <a:pPr marL="514350" indent="-514350">
              <a:buFont typeface="Georgia" pitchFamily="18" charset="0"/>
              <a:buAutoNum type="arabicPeriod"/>
            </a:pPr>
            <a:r>
              <a:rPr lang="fr-CA" smtClean="0"/>
              <a:t>L’échelle de Broselow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fr-CA" smtClean="0"/>
              <a:t>Évaluation structurée de l’enfant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fr-CA" smtClean="0"/>
              <a:t>Les détresses respiratoires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fr-CA" smtClean="0"/>
              <a:t>Le choc chez l’enfant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fr-CA" smtClean="0"/>
              <a:t>Les arythmies (brady/tachy)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fr-CA" smtClean="0"/>
              <a:t>L’algorithme de l’arrêt cardiaque pédiatrique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3"/>
            </a:pPr>
            <a:r>
              <a:rPr lang="fr-CA" smtClean="0">
                <a:solidFill>
                  <a:srgbClr val="7B9899"/>
                </a:solidFill>
              </a:rPr>
              <a:t>Les détresses respiratoires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Une des particularités des enfants :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Consommation O2 = 6-8 </a:t>
            </a:r>
            <a:r>
              <a:rPr lang="fr-CA" dirty="0" err="1" smtClean="0"/>
              <a:t>mL</a:t>
            </a:r>
            <a:r>
              <a:rPr lang="fr-CA" dirty="0" smtClean="0"/>
              <a:t>/kg/min (vs 4 </a:t>
            </a:r>
            <a:r>
              <a:rPr lang="fr-CA" dirty="0" err="1" smtClean="0"/>
              <a:t>mL</a:t>
            </a:r>
            <a:r>
              <a:rPr lang="fr-CA" dirty="0" smtClean="0"/>
              <a:t>/kg/min)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Donc, décompensation plus rapide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CA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L’évolution :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fr-CA" dirty="0" smtClean="0"/>
              <a:t>détresse respiratoire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fr-CA" dirty="0" smtClean="0">
              <a:sym typeface="Wingdings" pitchFamily="2" charset="2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fr-CA" dirty="0" smtClean="0">
                <a:sym typeface="Wingdings" pitchFamily="2" charset="2"/>
              </a:rPr>
              <a:t>insuffisance / défaillance respiratoire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fr-CA" dirty="0" smtClean="0">
              <a:sym typeface="Wingdings" pitchFamily="2" charset="2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fr-CA" dirty="0" smtClean="0">
                <a:sym typeface="Wingdings" pitchFamily="2" charset="2"/>
              </a:rPr>
              <a:t>arrêt cardio-respiratoire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fr-CA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CA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** Cause #1 des code rose! **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500563" y="3644900"/>
            <a:ext cx="0" cy="28892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500563" y="4437063"/>
            <a:ext cx="0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3"/>
            </a:pPr>
            <a:r>
              <a:rPr lang="fr-CA" smtClean="0">
                <a:solidFill>
                  <a:srgbClr val="7B9899"/>
                </a:solidFill>
              </a:rPr>
              <a:t>Les détresses respiratoires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z="2200" smtClean="0"/>
              <a:t>Mécanisme de compensation et manifestations :</a:t>
            </a:r>
          </a:p>
          <a:p>
            <a:pPr>
              <a:buFont typeface="Wingdings 2" pitchFamily="18" charset="2"/>
              <a:buNone/>
            </a:pPr>
            <a:endParaRPr lang="fr-CA" sz="1100" smtClean="0"/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Tachypnée / augmentation effort respiratoire</a:t>
            </a:r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Tachycardie</a:t>
            </a:r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Pâleur</a:t>
            </a:r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Battement ailes nez / Tirage</a:t>
            </a:r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Agitation / anxiété</a:t>
            </a:r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Cyanose</a:t>
            </a:r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Altération de l’état mental</a:t>
            </a:r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Fatigue</a:t>
            </a:r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Bradypnée / apnée</a:t>
            </a:r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Bradycardie</a:t>
            </a:r>
          </a:p>
          <a:p>
            <a:pPr algn="ctr">
              <a:buFont typeface="Wingdings 2" pitchFamily="18" charset="2"/>
              <a:buNone/>
            </a:pPr>
            <a:r>
              <a:rPr lang="fr-CA" sz="2100" smtClean="0"/>
              <a:t>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67400" y="4868863"/>
            <a:ext cx="2859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Attention!! C’est un piège!</a:t>
            </a:r>
            <a:endParaRPr lang="fr-CA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9" name="Connecteur droit avec flèche 8"/>
          <p:cNvCxnSpPr>
            <a:stCxn id="7" idx="1"/>
          </p:cNvCxnSpPr>
          <p:nvPr/>
        </p:nvCxnSpPr>
        <p:spPr>
          <a:xfrm flipH="1" flipV="1">
            <a:off x="5219700" y="5013325"/>
            <a:ext cx="647700" cy="41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3"/>
            </a:pPr>
            <a:r>
              <a:rPr lang="fr-CA" smtClean="0">
                <a:solidFill>
                  <a:srgbClr val="7B9899"/>
                </a:solidFill>
              </a:rPr>
              <a:t>Les détresses respiratoires</a:t>
            </a:r>
          </a:p>
        </p:txBody>
      </p:sp>
      <p:sp>
        <p:nvSpPr>
          <p:cNvPr id="3686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z="2100" smtClean="0"/>
              <a:t>« Docteur! Je vous ai rentré un enfant en détresse respiratoire en réa… »</a:t>
            </a:r>
          </a:p>
          <a:p>
            <a:endParaRPr lang="fr-CA" sz="2100" smtClean="0"/>
          </a:p>
          <a:p>
            <a:endParaRPr lang="fr-CA" sz="210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3409950" y="5445125"/>
            <a:ext cx="2241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fait-on?!?!</a:t>
            </a:r>
            <a:endParaRPr lang="fr-CA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80063" y="5805488"/>
            <a:ext cx="33258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 reste systématique.</a:t>
            </a:r>
            <a:endParaRPr lang="fr-C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3" name="Connecteur droit avec flèche 12"/>
          <p:cNvCxnSpPr>
            <a:stCxn id="10" idx="2"/>
            <a:endCxn id="11" idx="1"/>
          </p:cNvCxnSpPr>
          <p:nvPr/>
        </p:nvCxnSpPr>
        <p:spPr>
          <a:xfrm>
            <a:off x="4530725" y="5907088"/>
            <a:ext cx="1049338" cy="12858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3"/>
            </a:pPr>
            <a:r>
              <a:rPr lang="fr-CA" smtClean="0">
                <a:solidFill>
                  <a:srgbClr val="7B9899"/>
                </a:solidFill>
              </a:rPr>
              <a:t>Les détresses respiratoires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Évaluation générale (« quick look »)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Évaluation primaire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err="1" smtClean="0"/>
              <a:t>Airway</a:t>
            </a: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err="1" smtClean="0"/>
              <a:t>Breathing</a:t>
            </a: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Circulation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fr-CA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Où est le problème?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Obstruction voies respiratoire hautes (ex : corps étranger)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Obstruction voies respiratoires basses (ex : bronchospasme)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Pathologie parenchyme pulmonaire (ex : pneumonie)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Étiologie centrale (ex : hémorragie cérébrale, drogues)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3"/>
            </a:pPr>
            <a:r>
              <a:rPr lang="fr-CA" smtClean="0">
                <a:solidFill>
                  <a:srgbClr val="7B9899"/>
                </a:solidFill>
              </a:rPr>
              <a:t>Les détresses respiratoires</a:t>
            </a:r>
          </a:p>
        </p:txBody>
      </p:sp>
      <p:sp>
        <p:nvSpPr>
          <p:cNvPr id="38914" name="Espace réservé du contenu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Status </a:t>
            </a:r>
          </a:p>
          <a:p>
            <a:pPr>
              <a:buFont typeface="Wingdings 2" pitchFamily="18" charset="2"/>
              <a:buNone/>
            </a:pPr>
            <a:r>
              <a:rPr lang="fr-CA" smtClean="0"/>
              <a:t>   asthmaticus :</a:t>
            </a:r>
          </a:p>
          <a:p>
            <a:endParaRPr lang="fr-CA" smtClean="0"/>
          </a:p>
          <a:p>
            <a:pPr lvl="1"/>
            <a:endParaRPr lang="fr-CA" smtClean="0"/>
          </a:p>
        </p:txBody>
      </p:sp>
      <p:pic>
        <p:nvPicPr>
          <p:cNvPr id="1026" name="Picture 2" descr="C:\Users\Véronic\Desktop\Présentation PALS\algorithme status asthmati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663" y="144463"/>
            <a:ext cx="5640387" cy="666908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3"/>
            </a:pPr>
            <a:r>
              <a:rPr lang="fr-CA" smtClean="0">
                <a:solidFill>
                  <a:srgbClr val="7B9899"/>
                </a:solidFill>
              </a:rPr>
              <a:t>Les détresses respiratoires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Management des voies respiratoires chez l’enfant</a:t>
            </a:r>
          </a:p>
          <a:p>
            <a:pPr lvl="1"/>
            <a:r>
              <a:rPr lang="fr-CA" smtClean="0"/>
              <a:t>O2 via lunette nasale = max 4L</a:t>
            </a:r>
          </a:p>
          <a:p>
            <a:pPr lvl="1"/>
            <a:r>
              <a:rPr lang="fr-CA" smtClean="0"/>
              <a:t>Masque</a:t>
            </a:r>
          </a:p>
          <a:p>
            <a:pPr lvl="1"/>
            <a:r>
              <a:rPr lang="fr-CA" smtClean="0"/>
              <a:t>Trompette nasale</a:t>
            </a:r>
          </a:p>
          <a:p>
            <a:pPr lvl="2"/>
            <a:r>
              <a:rPr lang="fr-CA" smtClean="0"/>
              <a:t>Enfant conscient/subconscient (il a probablement un gag)</a:t>
            </a:r>
          </a:p>
          <a:p>
            <a:pPr lvl="2"/>
            <a:r>
              <a:rPr lang="fr-CA" smtClean="0"/>
              <a:t>Grosseur : bout du nez à tragus (petit doigt?)</a:t>
            </a:r>
          </a:p>
          <a:p>
            <a:pPr lvl="1"/>
            <a:r>
              <a:rPr lang="fr-CA" smtClean="0"/>
              <a:t>Guédelle</a:t>
            </a:r>
          </a:p>
          <a:p>
            <a:pPr lvl="2"/>
            <a:r>
              <a:rPr lang="fr-CA" smtClean="0"/>
              <a:t>Enfant inconscient qui n’a pas de gag</a:t>
            </a:r>
          </a:p>
          <a:p>
            <a:pPr lvl="2"/>
            <a:r>
              <a:rPr lang="fr-CA" smtClean="0"/>
              <a:t>Grosseur : commissure labiale à angle du mandibule</a:t>
            </a:r>
          </a:p>
          <a:p>
            <a:pPr lvl="2"/>
            <a:r>
              <a:rPr lang="fr-CA" smtClean="0"/>
              <a:t>Succionner, mais pas plus de 10 secondes à la fois</a:t>
            </a:r>
          </a:p>
          <a:p>
            <a:pPr lvl="2"/>
            <a:endParaRPr lang="fr-CA" smtClean="0"/>
          </a:p>
          <a:p>
            <a:endParaRPr lang="fr-CA" smtClean="0"/>
          </a:p>
          <a:p>
            <a:pPr lvl="1"/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3"/>
            </a:pPr>
            <a:r>
              <a:rPr lang="fr-CA" smtClean="0">
                <a:solidFill>
                  <a:srgbClr val="7B9899"/>
                </a:solidFill>
              </a:rPr>
              <a:t>Les détresses respiratoires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Management des voies respiratoires chez l’enfant</a:t>
            </a:r>
          </a:p>
          <a:p>
            <a:pPr lvl="1"/>
            <a:r>
              <a:rPr lang="fr-CA" smtClean="0"/>
              <a:t>Tube endotrachéal</a:t>
            </a:r>
          </a:p>
          <a:p>
            <a:pPr lvl="2"/>
            <a:r>
              <a:rPr lang="fr-CA" smtClean="0"/>
              <a:t>Grosseur du tube (1 à 10 ans) (sans  ballonnet) =                    mm</a:t>
            </a:r>
          </a:p>
          <a:p>
            <a:pPr lvl="1"/>
            <a:r>
              <a:rPr lang="fr-CA" smtClean="0"/>
              <a:t>Agents pharmacologiques</a:t>
            </a:r>
          </a:p>
          <a:p>
            <a:pPr lvl="2"/>
            <a:r>
              <a:rPr lang="fr-CA" smtClean="0"/>
              <a:t>Idem adulte</a:t>
            </a:r>
          </a:p>
          <a:p>
            <a:pPr lvl="3"/>
            <a:r>
              <a:rPr lang="fr-CA" smtClean="0"/>
              <a:t>Versed</a:t>
            </a:r>
          </a:p>
          <a:p>
            <a:pPr lvl="3"/>
            <a:r>
              <a:rPr lang="fr-CA" smtClean="0"/>
              <a:t>Etomidate (attention à insuffisance surrénalienne)</a:t>
            </a:r>
          </a:p>
          <a:p>
            <a:pPr lvl="3"/>
            <a:r>
              <a:rPr lang="fr-CA" smtClean="0"/>
              <a:t>Propofol</a:t>
            </a:r>
          </a:p>
          <a:p>
            <a:pPr lvl="3"/>
            <a:r>
              <a:rPr lang="fr-CA" smtClean="0"/>
              <a:t>Thiopental (surtout si dommage cérébral/HTIC)</a:t>
            </a:r>
          </a:p>
          <a:p>
            <a:pPr lvl="3"/>
            <a:r>
              <a:rPr lang="fr-CA" smtClean="0"/>
              <a:t>Kétamine très bien tolérée (utile pour bronchospasme)</a:t>
            </a:r>
          </a:p>
          <a:p>
            <a:pPr lvl="2"/>
            <a:r>
              <a:rPr lang="fr-CA" smtClean="0"/>
              <a:t>Atropine en prémédication pour contrer effet vagal et sécrétoire (moins de 5 ans)</a:t>
            </a:r>
          </a:p>
          <a:p>
            <a:endParaRPr lang="fr-CA" smtClean="0"/>
          </a:p>
          <a:p>
            <a:pPr lvl="1"/>
            <a:endParaRPr lang="fr-CA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659563" y="2276475"/>
            <a:ext cx="649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i="1">
                <a:latin typeface="Georgia" pitchFamily="18" charset="0"/>
              </a:rPr>
              <a:t>x</a:t>
            </a:r>
            <a:r>
              <a:rPr lang="fr-CA">
                <a:latin typeface="Georgia" pitchFamily="18" charset="0"/>
              </a:rPr>
              <a:t> an </a:t>
            </a:r>
          </a:p>
          <a:p>
            <a:pPr algn="ctr"/>
            <a:r>
              <a:rPr lang="fr-CA">
                <a:latin typeface="Georgia" pitchFamily="18" charset="0"/>
              </a:rPr>
              <a:t>4</a:t>
            </a:r>
          </a:p>
        </p:txBody>
      </p:sp>
      <p:cxnSp>
        <p:nvCxnSpPr>
          <p:cNvPr id="7" name="Connecteur droit 6"/>
          <p:cNvCxnSpPr>
            <a:stCxn id="6" idx="1"/>
            <a:endCxn id="6" idx="3"/>
          </p:cNvCxnSpPr>
          <p:nvPr/>
        </p:nvCxnSpPr>
        <p:spPr>
          <a:xfrm>
            <a:off x="6659563" y="2600325"/>
            <a:ext cx="6492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308850" y="2411413"/>
            <a:ext cx="519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>
                <a:latin typeface="Georgia" pitchFamily="18" charset="0"/>
              </a:rPr>
              <a:t>+ 4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58888" y="404813"/>
            <a:ext cx="6400800" cy="1752600"/>
          </a:xfrm>
        </p:spPr>
        <p:txBody>
          <a:bodyPr anchor="ctr">
            <a:norm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CA" sz="2400" dirty="0" smtClean="0"/>
              <a:t>Le choc chez l’enfant</a:t>
            </a:r>
            <a:endParaRPr lang="fr-CA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4"/>
            </a:pPr>
            <a:r>
              <a:rPr lang="fr-CA" smtClean="0">
                <a:solidFill>
                  <a:srgbClr val="7B9899"/>
                </a:solidFill>
              </a:rPr>
              <a:t>Le choc chez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Une T.A. normale pour l’âge n’élimine pas un choc.</a:t>
            </a:r>
          </a:p>
          <a:p>
            <a:pPr lvl="1"/>
            <a:r>
              <a:rPr lang="fr-CA" smtClean="0"/>
              <a:t>Chercher :</a:t>
            </a:r>
          </a:p>
          <a:p>
            <a:pPr lvl="2"/>
            <a:r>
              <a:rPr lang="fr-CA" u="sng" smtClean="0"/>
              <a:t>Tachycardie</a:t>
            </a:r>
          </a:p>
          <a:p>
            <a:pPr lvl="2"/>
            <a:r>
              <a:rPr lang="fr-CA" u="sng" smtClean="0"/>
              <a:t>Peau froide, moite, pâle</a:t>
            </a:r>
          </a:p>
          <a:p>
            <a:pPr lvl="2"/>
            <a:r>
              <a:rPr lang="fr-CA" u="sng" smtClean="0"/>
              <a:t>Remplissage capillaire augmenté</a:t>
            </a:r>
          </a:p>
          <a:p>
            <a:pPr lvl="2"/>
            <a:r>
              <a:rPr lang="fr-CA" smtClean="0"/>
              <a:t>Pouls périphériques diminués</a:t>
            </a:r>
          </a:p>
          <a:p>
            <a:pPr lvl="2"/>
            <a:r>
              <a:rPr lang="fr-CA" smtClean="0"/>
              <a:t>Absence de larmes</a:t>
            </a:r>
          </a:p>
          <a:p>
            <a:pPr lvl="2"/>
            <a:r>
              <a:rPr lang="fr-CA" smtClean="0"/>
              <a:t>Signe du pli cutané</a:t>
            </a:r>
          </a:p>
          <a:p>
            <a:pPr lvl="2"/>
            <a:r>
              <a:rPr lang="fr-CA" smtClean="0"/>
              <a:t>Fontanelle déprimée</a:t>
            </a:r>
          </a:p>
          <a:p>
            <a:pPr lvl="2"/>
            <a:r>
              <a:rPr lang="fr-CA" smtClean="0"/>
              <a:t>Oligurie</a:t>
            </a:r>
          </a:p>
          <a:p>
            <a:pPr lvl="2"/>
            <a:r>
              <a:rPr lang="fr-CA" smtClean="0"/>
              <a:t>Iléus (vomissements)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4"/>
            </a:pPr>
            <a:r>
              <a:rPr lang="fr-CA" smtClean="0">
                <a:solidFill>
                  <a:srgbClr val="7B9899"/>
                </a:solidFill>
              </a:rPr>
              <a:t>Le choc chez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À retenir…</a:t>
            </a:r>
          </a:p>
          <a:p>
            <a:pPr lvl="1"/>
            <a:r>
              <a:rPr lang="fr-CA" smtClean="0"/>
              <a:t>Un enfant peut compenser son choc longtemps, mais lorsqu’il décompense… il « crashe 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58888" y="404813"/>
            <a:ext cx="6400800" cy="1752600"/>
          </a:xfrm>
        </p:spPr>
        <p:txBody>
          <a:bodyPr anchor="ctr">
            <a:norm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CA" sz="2400" dirty="0" smtClean="0"/>
              <a:t>UN cas clinique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4"/>
            </a:pPr>
            <a:r>
              <a:rPr lang="fr-CA" smtClean="0">
                <a:solidFill>
                  <a:srgbClr val="7B9899"/>
                </a:solidFill>
              </a:rPr>
              <a:t>Le choc chez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Types de choc</a:t>
            </a:r>
          </a:p>
          <a:p>
            <a:pPr lvl="1"/>
            <a:r>
              <a:rPr lang="fr-CA" smtClean="0"/>
              <a:t>Hypovolémique </a:t>
            </a:r>
          </a:p>
          <a:p>
            <a:pPr lvl="2"/>
            <a:r>
              <a:rPr lang="fr-CA" smtClean="0"/>
              <a:t>Hémorragie, déshydratation (ex : diarrhée, diurèse osmotique, brûlure…)</a:t>
            </a:r>
          </a:p>
          <a:p>
            <a:pPr lvl="1"/>
            <a:r>
              <a:rPr lang="fr-CA" smtClean="0"/>
              <a:t>Distributif </a:t>
            </a:r>
          </a:p>
          <a:p>
            <a:pPr lvl="2"/>
            <a:r>
              <a:rPr lang="fr-CA" smtClean="0"/>
              <a:t>Choc septique, anaphylactique, neurogénique</a:t>
            </a:r>
          </a:p>
          <a:p>
            <a:pPr lvl="1"/>
            <a:r>
              <a:rPr lang="fr-CA" smtClean="0"/>
              <a:t>Cardiogénique</a:t>
            </a:r>
          </a:p>
          <a:p>
            <a:pPr lvl="1"/>
            <a:r>
              <a:rPr lang="fr-CA" smtClean="0"/>
              <a:t>Obstructif </a:t>
            </a:r>
          </a:p>
          <a:p>
            <a:pPr lvl="2"/>
            <a:r>
              <a:rPr lang="fr-CA" smtClean="0"/>
              <a:t>Embolie pulmonaire, pneumothorax, tamponnade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4"/>
            </a:pPr>
            <a:r>
              <a:rPr lang="fr-CA" smtClean="0">
                <a:solidFill>
                  <a:srgbClr val="7B9899"/>
                </a:solidFill>
              </a:rPr>
              <a:t>Le choc chez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Traitement à initier rapidement :</a:t>
            </a:r>
          </a:p>
          <a:p>
            <a:pPr lvl="1"/>
            <a:r>
              <a:rPr lang="fr-CA" smtClean="0"/>
              <a:t>Réplétion volémique</a:t>
            </a:r>
          </a:p>
          <a:p>
            <a:pPr lvl="2"/>
            <a:r>
              <a:rPr lang="fr-CA" smtClean="0"/>
              <a:t>20 mL/kg en 5-20 minutes</a:t>
            </a:r>
          </a:p>
          <a:p>
            <a:pPr lvl="2"/>
            <a:r>
              <a:rPr lang="fr-CA" smtClean="0"/>
              <a:t>À répéter au besoin</a:t>
            </a:r>
          </a:p>
          <a:p>
            <a:pPr lvl="1"/>
            <a:r>
              <a:rPr lang="fr-CA" smtClean="0"/>
              <a:t>Traiter la cause autant que possible</a:t>
            </a:r>
          </a:p>
          <a:p>
            <a:pPr lvl="2"/>
            <a:r>
              <a:rPr lang="fr-CA" smtClean="0"/>
              <a:t>Antibiotiques RAPIDES si septique</a:t>
            </a:r>
          </a:p>
          <a:p>
            <a:pPr lvl="2"/>
            <a:r>
              <a:rPr lang="fr-CA" smtClean="0"/>
              <a:t>Transfusions</a:t>
            </a:r>
          </a:p>
          <a:p>
            <a:pPr lvl="2"/>
            <a:r>
              <a:rPr lang="fr-CA" smtClean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4"/>
            </a:pPr>
            <a:r>
              <a:rPr lang="fr-CA" smtClean="0">
                <a:solidFill>
                  <a:srgbClr val="7B9899"/>
                </a:solidFill>
              </a:rPr>
              <a:t>Le choc chez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Ne pas oublier les « </a:t>
            </a:r>
            <a:r>
              <a:rPr lang="fr-CA" dirty="0" err="1" smtClean="0"/>
              <a:t>co</a:t>
            </a:r>
            <a:r>
              <a:rPr lang="fr-CA" dirty="0" smtClean="0"/>
              <a:t>-morbidités »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Anémie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Hypo/hyperglycémie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Pour hypo, </a:t>
            </a:r>
            <a:r>
              <a:rPr lang="fr-CA" dirty="0" err="1" smtClean="0"/>
              <a:t>répléter</a:t>
            </a:r>
            <a:r>
              <a:rPr lang="fr-CA" dirty="0" smtClean="0"/>
              <a:t> avec D25W 2-4 </a:t>
            </a:r>
            <a:r>
              <a:rPr lang="fr-CA" dirty="0" err="1" smtClean="0"/>
              <a:t>mL</a:t>
            </a:r>
            <a:r>
              <a:rPr lang="fr-CA" dirty="0" smtClean="0"/>
              <a:t>/kg ou D10W 5-10 </a:t>
            </a:r>
            <a:r>
              <a:rPr lang="fr-CA" dirty="0" err="1" smtClean="0"/>
              <a:t>mL</a:t>
            </a:r>
            <a:r>
              <a:rPr lang="fr-CA" dirty="0" smtClean="0"/>
              <a:t>/kg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Hypo/hyperkaliémie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Hypocalcémie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Lactates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Penser à glycémie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Corriger l’acidose PRN (mais pas de routine)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Désordre acido-basique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err="1" smtClean="0"/>
              <a:t>Coagulopathies</a:t>
            </a: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Insuffisance surrénalienne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2mg/kg </a:t>
            </a:r>
            <a:r>
              <a:rPr lang="fr-CA" dirty="0" err="1" smtClean="0"/>
              <a:t>bolus</a:t>
            </a:r>
            <a:r>
              <a:rPr lang="fr-CA" dirty="0" smtClean="0"/>
              <a:t> (max 100mg)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4"/>
            </a:pPr>
            <a:r>
              <a:rPr lang="fr-CA" smtClean="0">
                <a:solidFill>
                  <a:srgbClr val="7B9899"/>
                </a:solidFill>
              </a:rPr>
              <a:t>Le choc chez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0704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Réanimation liquidienne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Toujours débuter avec volume ++ (sauf si </a:t>
            </a:r>
            <a:r>
              <a:rPr lang="fr-CA" dirty="0" err="1" smtClean="0"/>
              <a:t>cardiogénique</a:t>
            </a:r>
            <a:r>
              <a:rPr lang="fr-CA" dirty="0" smtClean="0"/>
              <a:t>)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On peut donner facilement ad 40-80 </a:t>
            </a:r>
            <a:r>
              <a:rPr lang="fr-CA" dirty="0" err="1" smtClean="0"/>
              <a:t>mL</a:t>
            </a:r>
            <a:r>
              <a:rPr lang="fr-CA" dirty="0" smtClean="0"/>
              <a:t>/kg dans la/les première(s) heure(s)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Après 20-60 </a:t>
            </a:r>
            <a:r>
              <a:rPr lang="fr-CA" dirty="0" err="1" smtClean="0"/>
              <a:t>mL</a:t>
            </a:r>
            <a:r>
              <a:rPr lang="fr-CA" dirty="0" smtClean="0"/>
              <a:t>/kg de cristalloïdes, envisager colloïdes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Agents </a:t>
            </a:r>
            <a:r>
              <a:rPr lang="fr-CA" dirty="0" err="1" smtClean="0"/>
              <a:t>vaso</a:t>
            </a:r>
            <a:r>
              <a:rPr lang="fr-CA" dirty="0" smtClean="0"/>
              <a:t>-actifs APRÈS réplétion </a:t>
            </a:r>
            <a:r>
              <a:rPr lang="fr-CA" dirty="0" err="1" smtClean="0"/>
              <a:t>volémique</a:t>
            </a:r>
            <a:r>
              <a:rPr lang="fr-CA" dirty="0" smtClean="0"/>
              <a:t> appropriée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Si hémorragie significative, penser à culots (10 </a:t>
            </a:r>
            <a:r>
              <a:rPr lang="fr-CA" dirty="0" err="1" smtClean="0"/>
              <a:t>mL</a:t>
            </a:r>
            <a:r>
              <a:rPr lang="fr-CA" dirty="0" smtClean="0"/>
              <a:t>/kg)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fr-CA" dirty="0" smtClean="0"/>
          </a:p>
          <a:p>
            <a:pPr marL="822960" lvl="2" algn="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sz="1800" dirty="0" smtClean="0"/>
              <a:t>Attention à l’hypothermie!</a:t>
            </a:r>
          </a:p>
          <a:p>
            <a:pPr marL="822960" lvl="2" algn="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sz="1800" dirty="0" smtClean="0"/>
              <a:t>Attention à la dysfonction myocardique!</a:t>
            </a:r>
          </a:p>
          <a:p>
            <a:pPr marL="822960" lvl="2" algn="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sz="1800" dirty="0" smtClean="0"/>
              <a:t>Attention à l’hypocalcémie! (donner PRN empiriquement pendant transfusion rapide)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0704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Agents pharmacologiques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Choc « froid » (ex : </a:t>
            </a:r>
            <a:r>
              <a:rPr lang="fr-CA" dirty="0" err="1" smtClean="0"/>
              <a:t>hypovolémique</a:t>
            </a:r>
            <a:r>
              <a:rPr lang="fr-CA" dirty="0" smtClean="0"/>
              <a:t>)</a:t>
            </a:r>
          </a:p>
          <a:p>
            <a:pPr marL="1051560" lvl="2" indent="-45720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fr-CA" dirty="0" err="1" smtClean="0"/>
              <a:t>Épinéphrine</a:t>
            </a:r>
            <a:r>
              <a:rPr lang="fr-CA" dirty="0" smtClean="0"/>
              <a:t> = 18 </a:t>
            </a:r>
            <a:r>
              <a:rPr lang="fr-CA" dirty="0" err="1" smtClean="0"/>
              <a:t>mcg</a:t>
            </a:r>
            <a:r>
              <a:rPr lang="fr-CA" dirty="0" smtClean="0"/>
              <a:t>/kg/h</a:t>
            </a:r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CA" dirty="0" err="1" smtClean="0"/>
              <a:t>Inotrope</a:t>
            </a:r>
            <a:r>
              <a:rPr lang="fr-CA" dirty="0" smtClean="0"/>
              <a:t> +</a:t>
            </a:r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CA" dirty="0" smtClean="0">
                <a:solidFill>
                  <a:schemeClr val="bg2">
                    <a:lumMod val="50000"/>
                  </a:schemeClr>
                </a:solidFill>
              </a:rPr>
              <a:t>↑ résistance vasculaire périphérique</a:t>
            </a:r>
          </a:p>
          <a:p>
            <a:pPr marL="1051560" lvl="2" indent="-45720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fr-CA" dirty="0" err="1" smtClean="0"/>
              <a:t>Dobutamine</a:t>
            </a:r>
            <a:r>
              <a:rPr lang="fr-CA" dirty="0" smtClean="0"/>
              <a:t> + </a:t>
            </a:r>
            <a:r>
              <a:rPr lang="fr-CA" dirty="0" err="1" smtClean="0"/>
              <a:t>norépinéphrine</a:t>
            </a: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Choc « chaud » (ex : septique)</a:t>
            </a:r>
          </a:p>
          <a:p>
            <a:pPr marL="1051560" lvl="2" indent="-45720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fr-CA" dirty="0" err="1" smtClean="0"/>
              <a:t>Norépinéphrine</a:t>
            </a:r>
            <a:endParaRPr lang="fr-CA" dirty="0" smtClean="0"/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CA" dirty="0" smtClean="0">
                <a:solidFill>
                  <a:schemeClr val="bg2">
                    <a:lumMod val="50000"/>
                  </a:schemeClr>
                </a:solidFill>
              </a:rPr>
              <a:t>↑ résistance vasculaire périphérique</a:t>
            </a:r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CA" dirty="0" smtClean="0"/>
              <a:t>Un peu </a:t>
            </a:r>
            <a:r>
              <a:rPr lang="fr-CA" dirty="0" err="1" smtClean="0"/>
              <a:t>inotrope</a:t>
            </a:r>
            <a:r>
              <a:rPr lang="fr-CA" dirty="0" smtClean="0"/>
              <a:t> +</a:t>
            </a:r>
          </a:p>
          <a:p>
            <a:pPr marL="1051560" lvl="2" indent="-45720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fr-CA" dirty="0" smtClean="0"/>
              <a:t>Vasopressine</a:t>
            </a:r>
          </a:p>
          <a:p>
            <a:pPr marL="1325880" lvl="3" indent="-457200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CA" dirty="0" smtClean="0"/>
              <a:t>Si réfractaire à </a:t>
            </a:r>
            <a:r>
              <a:rPr lang="fr-CA" dirty="0" err="1" smtClean="0"/>
              <a:t>norépinéphrine</a:t>
            </a:r>
            <a:endParaRPr lang="fr-CA" dirty="0" smtClean="0"/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fr-CA" dirty="0" smtClean="0"/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dirty="0"/>
          </a:p>
        </p:txBody>
      </p:sp>
      <p:sp>
        <p:nvSpPr>
          <p:cNvPr id="501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4"/>
            </a:pPr>
            <a:r>
              <a:rPr lang="fr-CA" smtClean="0">
                <a:solidFill>
                  <a:srgbClr val="7B9899"/>
                </a:solidFill>
              </a:rPr>
              <a:t>Le choc chez l’enfant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58888" y="404813"/>
            <a:ext cx="6400800" cy="1752600"/>
          </a:xfrm>
        </p:spPr>
        <p:txBody>
          <a:bodyPr anchor="ctr">
            <a:norm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CA" sz="2400" dirty="0" smtClean="0"/>
              <a:t>Les arythmies (</a:t>
            </a:r>
            <a:r>
              <a:rPr lang="fr-CA" sz="2400" dirty="0" err="1" smtClean="0"/>
              <a:t>brady</a:t>
            </a:r>
            <a:r>
              <a:rPr lang="fr-CA" sz="2400" dirty="0" smtClean="0"/>
              <a:t>/</a:t>
            </a:r>
            <a:r>
              <a:rPr lang="fr-CA" sz="2400" dirty="0" err="1" smtClean="0"/>
              <a:t>tachy</a:t>
            </a:r>
            <a:r>
              <a:rPr lang="fr-CA" sz="2400" dirty="0" smtClean="0"/>
              <a:t>)</a:t>
            </a:r>
            <a:endParaRPr lang="fr-CA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5"/>
            </a:pPr>
            <a:r>
              <a:rPr lang="fr-CA" smtClean="0">
                <a:solidFill>
                  <a:srgbClr val="7B9899"/>
                </a:solidFill>
              </a:rPr>
              <a:t>Les arythmies (brady/tachy)</a:t>
            </a:r>
          </a:p>
        </p:txBody>
      </p:sp>
      <p:sp>
        <p:nvSpPr>
          <p:cNvPr id="5222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La définition = selon la normale de l’âge du patient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84213" y="2276475"/>
          <a:ext cx="7416800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Âge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Pouls</a:t>
                      </a:r>
                      <a:r>
                        <a:rPr lang="fr-CA" baseline="0" dirty="0" smtClean="0"/>
                        <a:t> à l’éveil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Pouls au sommeil</a:t>
                      </a:r>
                      <a:endParaRPr lang="fr-CA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CA" dirty="0" smtClean="0"/>
                        <a:t>Nouveau-né à 3 mois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85-205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80-160</a:t>
                      </a:r>
                      <a:endParaRPr lang="fr-CA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CA" dirty="0" smtClean="0"/>
                        <a:t>3 mois à 2 ans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100-190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75-160</a:t>
                      </a:r>
                      <a:endParaRPr lang="fr-CA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CA" dirty="0" smtClean="0"/>
                        <a:t>2 à 10 ans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60-140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60-90</a:t>
                      </a:r>
                      <a:endParaRPr lang="fr-CA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CA" dirty="0" smtClean="0"/>
                        <a:t>&gt;10 ans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60-100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50-90</a:t>
                      </a:r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5"/>
            </a:pPr>
            <a:r>
              <a:rPr lang="fr-CA" smtClean="0">
                <a:solidFill>
                  <a:srgbClr val="7B9899"/>
                </a:solidFill>
              </a:rPr>
              <a:t>Les arythmies (brady/tachy)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Bradycardie</a:t>
            </a:r>
          </a:p>
          <a:p>
            <a:pPr lvl="1"/>
            <a:r>
              <a:rPr lang="fr-CA" smtClean="0"/>
              <a:t>Survient souvent dans la phase « pré-arrêt cardiaque »</a:t>
            </a:r>
          </a:p>
          <a:p>
            <a:pPr lvl="1"/>
            <a:r>
              <a:rPr lang="fr-CA" smtClean="0"/>
              <a:t>Souvent concomitant avec :</a:t>
            </a:r>
          </a:p>
          <a:p>
            <a:pPr lvl="2"/>
            <a:r>
              <a:rPr lang="fr-CA" smtClean="0"/>
              <a:t>Hypoxémie</a:t>
            </a:r>
          </a:p>
          <a:p>
            <a:pPr lvl="2"/>
            <a:r>
              <a:rPr lang="fr-CA" smtClean="0"/>
              <a:t>Hypotension</a:t>
            </a:r>
          </a:p>
          <a:p>
            <a:pPr lvl="2"/>
            <a:r>
              <a:rPr lang="fr-CA" smtClean="0"/>
              <a:t>Acidose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5"/>
            </a:pPr>
            <a:r>
              <a:rPr lang="fr-CA" smtClean="0">
                <a:solidFill>
                  <a:srgbClr val="7B9899"/>
                </a:solidFill>
              </a:rPr>
              <a:t>Les arythmies (brady/tachy)</a:t>
            </a:r>
          </a:p>
        </p:txBody>
      </p:sp>
      <p:pic>
        <p:nvPicPr>
          <p:cNvPr id="4098" name="Picture 2" descr="C:\Users\Véronic\Desktop\Présentation PALS\PALS - Brad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0750" y="0"/>
            <a:ext cx="4249738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4572000" y="2708275"/>
            <a:ext cx="792163" cy="3603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156325" y="4292600"/>
            <a:ext cx="298767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CA" sz="1300">
                <a:latin typeface="Georgia" pitchFamily="18" charset="0"/>
              </a:rPr>
              <a:t>Pour brady persistante, considérer  :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CA" sz="1300">
                <a:latin typeface="Georgia" pitchFamily="18" charset="0"/>
              </a:rPr>
              <a:t> perf d’épi (6 - 18 mcg/kg/h) ou </a:t>
            </a:r>
          </a:p>
          <a:p>
            <a:pPr>
              <a:buFont typeface="Arial" charset="0"/>
              <a:buChar char="•"/>
            </a:pPr>
            <a:r>
              <a:rPr lang="fr-CA" sz="1300">
                <a:latin typeface="Georgia" pitchFamily="18" charset="0"/>
              </a:rPr>
              <a:t> perf de dopa (120 -1200 mcg/kg/h) </a:t>
            </a:r>
          </a:p>
          <a:p>
            <a:r>
              <a:rPr lang="fr-CA" sz="1300">
                <a:latin typeface="Georgia" pitchFamily="18" charset="0"/>
              </a:rPr>
              <a:t>  et titrer selon effet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5"/>
            </a:pPr>
            <a:r>
              <a:rPr lang="fr-CA" smtClean="0">
                <a:solidFill>
                  <a:srgbClr val="7B9899"/>
                </a:solidFill>
              </a:rPr>
              <a:t>Les arythmies (brady/tachy)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dirty="0" smtClean="0"/>
              <a:t>Tachycardie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Sinusale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Est plus un signe clinique (conséquence) qu’une arythmie pure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QRS fin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Supra-ventriculaire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Par réentrée</a:t>
            </a:r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CA" dirty="0" smtClean="0"/>
              <a:t>Voie accessoire (ex : WPW)</a:t>
            </a:r>
          </a:p>
          <a:p>
            <a:pPr marL="1097280" lvl="3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CA" dirty="0" smtClean="0"/>
              <a:t>Nodale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Foyer ectopique auriculaire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Flutter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Ventriculaire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TV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CA" dirty="0" smtClean="0"/>
              <a:t>Torsade de pointes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rgbClr val="7B98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CA" smtClean="0"/>
              <a:t>Garçon de 8 ans</a:t>
            </a:r>
          </a:p>
          <a:p>
            <a:pPr>
              <a:buFont typeface="Wingdings 2" pitchFamily="18" charset="2"/>
              <a:buNone/>
            </a:pPr>
            <a:endParaRPr lang="fr-CA" smtClean="0"/>
          </a:p>
          <a:p>
            <a:pPr lvl="1"/>
            <a:r>
              <a:rPr lang="fr-CA" smtClean="0"/>
              <a:t>Emmené à l’urgence car gastro-entérite x 5 jours</a:t>
            </a:r>
          </a:p>
          <a:p>
            <a:pPr lvl="1"/>
            <a:endParaRPr lang="fr-CA" smtClean="0"/>
          </a:p>
          <a:p>
            <a:pPr lvl="1"/>
            <a:r>
              <a:rPr lang="fr-CA" smtClean="0"/>
              <a:t>Devient stuporeux, puis inconscient dans la salle de triage…</a:t>
            </a:r>
          </a:p>
          <a:p>
            <a:pPr lvl="1"/>
            <a:endParaRPr lang="fr-CA" smtClean="0"/>
          </a:p>
          <a:p>
            <a:pPr lvl="1"/>
            <a:r>
              <a:rPr lang="fr-CA" smtClean="0"/>
              <a:t>Emmené en réa… On l’installe rapidement sur civière et moniteur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5"/>
            </a:pPr>
            <a:r>
              <a:rPr lang="fr-CA" smtClean="0">
                <a:solidFill>
                  <a:srgbClr val="7B9899"/>
                </a:solidFill>
              </a:rPr>
              <a:t>Les arythmies (brady/tachy)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179388" y="1268413"/>
          <a:ext cx="8785225" cy="542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/>
                <a:gridCol w="3240360"/>
                <a:gridCol w="3744416"/>
              </a:tblGrid>
              <a:tr h="771514"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Caractéristiques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Tachycardie</a:t>
                      </a:r>
                      <a:r>
                        <a:rPr lang="fr-CA" sz="1500" baseline="0" dirty="0" smtClean="0"/>
                        <a:t> sinusale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Tachycardie</a:t>
                      </a:r>
                      <a:r>
                        <a:rPr lang="fr-CA" sz="1500" baseline="0" dirty="0" smtClean="0"/>
                        <a:t> supra-ventriculaire</a:t>
                      </a:r>
                      <a:endParaRPr lang="fr-CA" sz="1500" dirty="0"/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Histoire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Apparition progressive, histoire causale compatible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Apparition/arrêt subit. Peut</a:t>
                      </a:r>
                      <a:r>
                        <a:rPr lang="fr-CA" sz="1500" baseline="0" dirty="0" smtClean="0"/>
                        <a:t> passer inaperçu longtemps et se présenter avec insuffisance </a:t>
                      </a:r>
                      <a:endParaRPr lang="fr-CA" sz="1500" dirty="0"/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Examen physique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Signes d’une cause de tachycardie (fièvre,</a:t>
                      </a:r>
                      <a:r>
                        <a:rPr lang="fr-CA" sz="1500" baseline="0" dirty="0" smtClean="0"/>
                        <a:t> </a:t>
                      </a:r>
                      <a:r>
                        <a:rPr lang="fr-CA" sz="1500" baseline="0" dirty="0" err="1" smtClean="0"/>
                        <a:t>hypovolémie</a:t>
                      </a:r>
                      <a:r>
                        <a:rPr lang="fr-CA" sz="1500" baseline="0" dirty="0" smtClean="0"/>
                        <a:t>, etc.)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Signes d’insuffisance</a:t>
                      </a:r>
                      <a:r>
                        <a:rPr lang="fr-CA" sz="1500" baseline="0" dirty="0" smtClean="0"/>
                        <a:t> cardiaque (</a:t>
                      </a:r>
                      <a:r>
                        <a:rPr lang="fr-CA" sz="1500" baseline="0" dirty="0" err="1" smtClean="0"/>
                        <a:t>crépitants</a:t>
                      </a:r>
                      <a:r>
                        <a:rPr lang="fr-CA" sz="1500" baseline="0" dirty="0" smtClean="0"/>
                        <a:t>, HSM, OMI)</a:t>
                      </a:r>
                      <a:endParaRPr lang="fr-CA" sz="1500" dirty="0"/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Rythme cardiaque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Bébé</a:t>
                      </a:r>
                      <a:r>
                        <a:rPr lang="fr-CA" sz="1500" baseline="0" dirty="0" smtClean="0"/>
                        <a:t> : habituellement &lt; 220/min</a:t>
                      </a:r>
                    </a:p>
                    <a:p>
                      <a:r>
                        <a:rPr lang="fr-CA" sz="1500" baseline="0" dirty="0" smtClean="0"/>
                        <a:t>Enfant : habituellement &lt; 180/min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Bébé</a:t>
                      </a:r>
                      <a:r>
                        <a:rPr lang="fr-CA" sz="1500" baseline="0" dirty="0" smtClean="0"/>
                        <a:t> : habituellement &gt; 220/min</a:t>
                      </a:r>
                    </a:p>
                    <a:p>
                      <a:r>
                        <a:rPr lang="fr-CA" sz="1500" baseline="0" dirty="0" smtClean="0"/>
                        <a:t>Enfant : habituellement &gt; 180/min</a:t>
                      </a:r>
                      <a:endParaRPr lang="fr-CA" sz="1500" dirty="0" smtClean="0"/>
                    </a:p>
                    <a:p>
                      <a:endParaRPr lang="fr-CA" sz="1500" dirty="0"/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Moniteur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Variabilité</a:t>
                      </a:r>
                      <a:r>
                        <a:rPr lang="fr-CA" sz="1500" baseline="0" dirty="0" smtClean="0"/>
                        <a:t> selon l’activité/la stimulation, amélioration avec le traitement de la cause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Peu de variabilité</a:t>
                      </a:r>
                      <a:endParaRPr lang="fr-CA" sz="1500" dirty="0"/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ECG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i="0" baseline="0" dirty="0" smtClean="0"/>
                        <a:t>Onde </a:t>
                      </a:r>
                      <a:r>
                        <a:rPr lang="fr-CA" sz="1500" i="1" baseline="0" dirty="0" smtClean="0"/>
                        <a:t>p</a:t>
                      </a:r>
                      <a:r>
                        <a:rPr lang="fr-CA" sz="1500" baseline="0" dirty="0" smtClean="0"/>
                        <a:t> présente (+ I et </a:t>
                      </a:r>
                      <a:r>
                        <a:rPr lang="fr-CA" sz="1500" baseline="0" dirty="0" err="1" smtClean="0"/>
                        <a:t>aVF</a:t>
                      </a:r>
                      <a:r>
                        <a:rPr lang="fr-CA" sz="1500" baseline="0" dirty="0" smtClean="0"/>
                        <a:t>)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Onde </a:t>
                      </a:r>
                      <a:r>
                        <a:rPr lang="fr-CA" sz="1500" i="1" dirty="0" smtClean="0"/>
                        <a:t>p</a:t>
                      </a:r>
                      <a:r>
                        <a:rPr lang="fr-CA" sz="1500" dirty="0" smtClean="0"/>
                        <a:t> absente ou</a:t>
                      </a:r>
                      <a:r>
                        <a:rPr lang="fr-CA" sz="1500" baseline="0" dirty="0" smtClean="0"/>
                        <a:t> anormale</a:t>
                      </a:r>
                      <a:endParaRPr lang="fr-CA" sz="1500" dirty="0"/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R-X poumons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N  en ce qui concerne</a:t>
                      </a:r>
                      <a:r>
                        <a:rPr lang="fr-CA" sz="1500" baseline="0" dirty="0" smtClean="0"/>
                        <a:t> le cœur. Pneumonie peut être présente selon le cas</a:t>
                      </a:r>
                      <a:endParaRPr lang="fr-CA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500" dirty="0" smtClean="0"/>
                        <a:t>Signes de</a:t>
                      </a:r>
                      <a:r>
                        <a:rPr lang="fr-CA" sz="1500" baseline="0" dirty="0" smtClean="0"/>
                        <a:t> défaillance cardiaque possible (ex : surcharge, cardiomégalie)</a:t>
                      </a:r>
                      <a:endParaRPr lang="fr-CA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œur 4"/>
          <p:cNvSpPr/>
          <p:nvPr/>
        </p:nvSpPr>
        <p:spPr>
          <a:xfrm>
            <a:off x="6372225" y="2565400"/>
            <a:ext cx="215900" cy="215900"/>
          </a:xfrm>
          <a:prstGeom prst="hea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5"/>
            </a:pPr>
            <a:r>
              <a:rPr lang="fr-CA" smtClean="0">
                <a:solidFill>
                  <a:srgbClr val="7B9899"/>
                </a:solidFill>
              </a:rPr>
              <a:t>Les arythmies (brady/tachy)</a:t>
            </a:r>
          </a:p>
        </p:txBody>
      </p:sp>
      <p:pic>
        <p:nvPicPr>
          <p:cNvPr id="5122" name="Picture 2" descr="C:\Users\Véronic\Desktop\Présentation PALS\PALS - Tach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85725"/>
            <a:ext cx="4103687" cy="6692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516688" y="3789363"/>
            <a:ext cx="2376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u="sng">
                <a:latin typeface="Georgia" pitchFamily="18" charset="0"/>
              </a:rPr>
              <a:t>Lidocaïne</a:t>
            </a:r>
            <a:r>
              <a:rPr lang="fr-CA" sz="1400">
                <a:latin typeface="Georgia" pitchFamily="18" charset="0"/>
              </a:rPr>
              <a:t>  : traitement alternatif pour TV stable</a:t>
            </a:r>
          </a:p>
          <a:p>
            <a:r>
              <a:rPr lang="fr-CA" sz="1400">
                <a:latin typeface="Georgia" pitchFamily="18" charset="0"/>
              </a:rPr>
              <a:t>(1 mg/kg bolus puis </a:t>
            </a:r>
          </a:p>
          <a:p>
            <a:r>
              <a:rPr lang="fr-CA" sz="1400">
                <a:latin typeface="Georgia" pitchFamily="18" charset="0"/>
              </a:rPr>
              <a:t>perf  1,2-3 mg/kg/h)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443663" y="5013325"/>
            <a:ext cx="2520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u="sng">
                <a:latin typeface="Georgia" pitchFamily="18" charset="0"/>
              </a:rPr>
              <a:t>Sulfate de magnésium  </a:t>
            </a:r>
            <a:r>
              <a:rPr lang="fr-CA" sz="1400">
                <a:latin typeface="Georgia" pitchFamily="18" charset="0"/>
              </a:rPr>
              <a:t>: pour torsades de pointes ou TV avec hypoMg </a:t>
            </a:r>
          </a:p>
          <a:p>
            <a:r>
              <a:rPr lang="fr-CA" sz="1400">
                <a:latin typeface="Georgia" pitchFamily="18" charset="0"/>
              </a:rPr>
              <a:t>(25-50 mg/kg (max 2g))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79388" y="3789363"/>
            <a:ext cx="19446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u="sng">
                <a:latin typeface="Georgia" pitchFamily="18" charset="0"/>
              </a:rPr>
              <a:t>Manœuvres vagales </a:t>
            </a:r>
            <a:r>
              <a:rPr lang="fr-CA" sz="1400">
                <a:latin typeface="Georgia" pitchFamily="18" charset="0"/>
              </a:rPr>
              <a:t>:</a:t>
            </a:r>
          </a:p>
          <a:p>
            <a:r>
              <a:rPr lang="fr-CA" sz="1400">
                <a:latin typeface="Georgia" pitchFamily="18" charset="0"/>
              </a:rPr>
              <a:t>Sac de glace sur les yeux et oreilles (bébé), valsalva, sinus carotidien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908175" y="4365625"/>
            <a:ext cx="1368425" cy="7143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5122" idx="3"/>
          </p:cNvCxnSpPr>
          <p:nvPr/>
        </p:nvCxnSpPr>
        <p:spPr>
          <a:xfrm>
            <a:off x="6372225" y="3432175"/>
            <a:ext cx="144463" cy="1581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6553200" y="2420938"/>
            <a:ext cx="2339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>
                <a:latin typeface="Georgia" pitchFamily="18" charset="0"/>
              </a:rPr>
              <a:t>Si TV stable persiste après Rx, attendre et discuter avec le pédiatre avant de cardioverser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58888" y="404813"/>
            <a:ext cx="6400800" cy="1752600"/>
          </a:xfrm>
        </p:spPr>
        <p:txBody>
          <a:bodyPr anchor="ctr">
            <a:norm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CA" sz="2400" dirty="0" smtClean="0"/>
              <a:t>L’algorithme de l’arrêt cardiaque pédiatrique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fr-CA" dirty="0" smtClean="0"/>
              <a:t>L’algorithme de l’arrêt cardiaque pédiatrique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Arrêt cardiaque subit chez l’enfant = rare</a:t>
            </a:r>
          </a:p>
          <a:p>
            <a:pPr lvl="1"/>
            <a:r>
              <a:rPr lang="fr-CA" smtClean="0"/>
              <a:t>Souvent la conséquence d’une détresse respiratoire</a:t>
            </a:r>
          </a:p>
          <a:p>
            <a:pPr lvl="1"/>
            <a:r>
              <a:rPr lang="fr-CA" smtClean="0"/>
              <a:t>Sinon, les pathologies les plus fréquentes</a:t>
            </a:r>
          </a:p>
          <a:p>
            <a:pPr lvl="2"/>
            <a:r>
              <a:rPr lang="fr-CA" smtClean="0"/>
              <a:t>CMP hypertrophique</a:t>
            </a:r>
          </a:p>
          <a:p>
            <a:pPr lvl="2"/>
            <a:r>
              <a:rPr lang="fr-CA" smtClean="0"/>
              <a:t>Anomalie des coronaires</a:t>
            </a:r>
          </a:p>
          <a:p>
            <a:pPr lvl="2"/>
            <a:r>
              <a:rPr lang="fr-CA" smtClean="0"/>
              <a:t>QT long</a:t>
            </a:r>
          </a:p>
          <a:p>
            <a:pPr lvl="2"/>
            <a:r>
              <a:rPr lang="fr-CA" smtClean="0"/>
              <a:t>Myocardite</a:t>
            </a:r>
          </a:p>
          <a:p>
            <a:pPr lvl="2"/>
            <a:r>
              <a:rPr lang="fr-CA" smtClean="0"/>
              <a:t>Intoxication Rx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fr-CA" dirty="0" smtClean="0"/>
              <a:t>L’algorithme de l’arrêt cardiaque pédiatrique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Évaluation de l’enfant </a:t>
            </a:r>
          </a:p>
          <a:p>
            <a:pPr lvl="1"/>
            <a:r>
              <a:rPr lang="fr-CA" smtClean="0"/>
              <a:t>Prise de pouls… = 35% d’erreur!</a:t>
            </a:r>
          </a:p>
          <a:p>
            <a:pPr lvl="1"/>
            <a:r>
              <a:rPr lang="fr-CA" smtClean="0"/>
              <a:t>Convenons de dire arrêt cardio-respiratoire si :</a:t>
            </a:r>
          </a:p>
          <a:p>
            <a:pPr lvl="2"/>
            <a:r>
              <a:rPr lang="fr-CA" smtClean="0"/>
              <a:t>Pas de réponse à la stimulation</a:t>
            </a:r>
          </a:p>
          <a:p>
            <a:pPr lvl="2"/>
            <a:r>
              <a:rPr lang="fr-CA" smtClean="0"/>
              <a:t>Pas de respiration</a:t>
            </a:r>
          </a:p>
          <a:p>
            <a:pPr lvl="3"/>
            <a:r>
              <a:rPr lang="fr-CA" smtClean="0"/>
              <a:t>À noter que la respiration agonale n’engendre aucun échange gazeux donc = arrêt respiratoire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fr-CA" dirty="0" smtClean="0"/>
              <a:t>L’algorithme de l’arrêt cardiaque pédiatrique</a:t>
            </a:r>
          </a:p>
        </p:txBody>
      </p:sp>
      <p:sp>
        <p:nvSpPr>
          <p:cNvPr id="6246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Le BLS</a:t>
            </a:r>
          </a:p>
          <a:p>
            <a:endParaRPr lang="fr-CA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950" y="1628775"/>
          <a:ext cx="892175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448272"/>
                <a:gridCol w="2537936"/>
                <a:gridCol w="2424269"/>
              </a:tblGrid>
              <a:tr h="792087">
                <a:tc>
                  <a:txBody>
                    <a:bodyPr/>
                    <a:lstStyle/>
                    <a:p>
                      <a:r>
                        <a:rPr lang="fr-CA" dirty="0" smtClean="0"/>
                        <a:t>Manœuvre</a:t>
                      </a:r>
                      <a:r>
                        <a:rPr lang="fr-CA" baseline="0" dirty="0" smtClean="0"/>
                        <a:t> 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Adulte</a:t>
                      </a:r>
                    </a:p>
                    <a:p>
                      <a:pPr algn="ctr"/>
                      <a:r>
                        <a:rPr lang="fr-CA" dirty="0" smtClean="0"/>
                        <a:t>(adolescent)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Enfant</a:t>
                      </a:r>
                    </a:p>
                    <a:p>
                      <a:pPr algn="ctr"/>
                      <a:r>
                        <a:rPr lang="fr-CA" dirty="0" smtClean="0"/>
                        <a:t>(1</a:t>
                      </a:r>
                      <a:r>
                        <a:rPr lang="fr-CA" baseline="0" dirty="0" smtClean="0"/>
                        <a:t> an à ado)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Bébé</a:t>
                      </a:r>
                    </a:p>
                    <a:p>
                      <a:pPr algn="ctr"/>
                      <a:r>
                        <a:rPr lang="fr-CA" dirty="0" smtClean="0"/>
                        <a:t>(moins de 1 an)</a:t>
                      </a:r>
                      <a:endParaRPr lang="fr-CA" dirty="0"/>
                    </a:p>
                  </a:txBody>
                  <a:tcPr anchor="ctr"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CA" dirty="0" smtClean="0"/>
                        <a:t>Appel des secours</a:t>
                      </a:r>
                      <a:endParaRPr lang="fr-CA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1400" baseline="0" dirty="0" smtClean="0"/>
                        <a:t>Pas de témoins, hors de l’hôpital : présumer cause hypoxique.  </a:t>
                      </a:r>
                    </a:p>
                    <a:p>
                      <a:pPr algn="ctr"/>
                      <a:r>
                        <a:rPr lang="fr-CA" sz="1400" baseline="0" dirty="0" smtClean="0"/>
                        <a:t>Donc : débuter RCR x 2 minutes (5 cycles) puis appeler les secours.</a:t>
                      </a:r>
                    </a:p>
                    <a:p>
                      <a:pPr algn="ctr"/>
                      <a:r>
                        <a:rPr lang="fr-CA" sz="1400" baseline="0" dirty="0" smtClean="0"/>
                        <a:t>Si arrêt cardiaque subit avec témoins, appeler les secours (pour avoir DEA rapidement) puis débuter le RCR.</a:t>
                      </a:r>
                      <a:endParaRPr lang="fr-C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49528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Airway</a:t>
                      </a:r>
                      <a:endParaRPr lang="fr-CA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Chin-lift ou </a:t>
                      </a:r>
                      <a:r>
                        <a:rPr lang="fr-CA" sz="1400" dirty="0" err="1" smtClean="0"/>
                        <a:t>jaw</a:t>
                      </a:r>
                      <a:r>
                        <a:rPr lang="fr-CA" sz="1400" dirty="0" smtClean="0"/>
                        <a:t>-</a:t>
                      </a:r>
                      <a:r>
                        <a:rPr lang="fr-CA" sz="1400" dirty="0" err="1" smtClean="0"/>
                        <a:t>thrust</a:t>
                      </a:r>
                      <a:r>
                        <a:rPr lang="fr-CA" sz="1400" baseline="0" dirty="0" smtClean="0"/>
                        <a:t> si trauma cervical suspecté</a:t>
                      </a:r>
                      <a:endParaRPr lang="fr-C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Breathing</a:t>
                      </a:r>
                      <a:endParaRPr lang="fr-CA" dirty="0" smtClean="0"/>
                    </a:p>
                    <a:p>
                      <a:r>
                        <a:rPr lang="fr-CA" sz="1200" dirty="0" smtClean="0"/>
                        <a:t>  initial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2 insufflations d’une seconde</a:t>
                      </a:r>
                      <a:endParaRPr lang="fr-C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Breathing</a:t>
                      </a:r>
                      <a:endParaRPr lang="fr-CA" dirty="0" smtClean="0"/>
                    </a:p>
                    <a:p>
                      <a:r>
                        <a:rPr lang="fr-CA" dirty="0" smtClean="0"/>
                        <a:t>  </a:t>
                      </a:r>
                      <a:r>
                        <a:rPr lang="fr-CA" sz="1200" dirty="0" smtClean="0"/>
                        <a:t>ventilation sans</a:t>
                      </a:r>
                      <a:r>
                        <a:rPr lang="fr-CA" sz="1200" baseline="0" dirty="0" smtClean="0"/>
                        <a:t> </a:t>
                      </a:r>
                    </a:p>
                    <a:p>
                      <a:r>
                        <a:rPr lang="fr-CA" sz="1200" baseline="0" dirty="0" smtClean="0"/>
                        <a:t>   compressions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10-12 insufflations</a:t>
                      </a:r>
                      <a:r>
                        <a:rPr lang="fr-CA" sz="1400" baseline="0" dirty="0" smtClean="0"/>
                        <a:t> /minute </a:t>
                      </a:r>
                    </a:p>
                    <a:p>
                      <a:pPr algn="ctr"/>
                      <a:r>
                        <a:rPr lang="fr-CA" sz="1400" baseline="0" dirty="0" smtClean="0"/>
                        <a:t>(~ 1 q 5-6 secondes)</a:t>
                      </a:r>
                      <a:endParaRPr lang="fr-CA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12-20 insufflations</a:t>
                      </a:r>
                      <a:r>
                        <a:rPr lang="fr-CA" sz="1400" baseline="0" dirty="0" smtClean="0"/>
                        <a:t> / minute</a:t>
                      </a:r>
                    </a:p>
                    <a:p>
                      <a:pPr algn="ctr"/>
                      <a:r>
                        <a:rPr lang="fr-CA" sz="1400" baseline="0" dirty="0" smtClean="0"/>
                        <a:t>(~ 1 q 3-5 secondes)</a:t>
                      </a:r>
                      <a:endParaRPr lang="fr-C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720081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Breathing</a:t>
                      </a:r>
                      <a:endParaRPr lang="fr-CA" dirty="0" smtClean="0"/>
                    </a:p>
                    <a:p>
                      <a:r>
                        <a:rPr lang="fr-CA" dirty="0" smtClean="0"/>
                        <a:t>   </a:t>
                      </a:r>
                      <a:r>
                        <a:rPr lang="fr-CA" sz="1200" dirty="0" smtClean="0"/>
                        <a:t>intubé</a:t>
                      </a:r>
                      <a:endParaRPr lang="fr-CA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8-10 insufflations /minute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aseline="0" dirty="0" smtClean="0"/>
                        <a:t>(~ 1 q 6-8 secondes)</a:t>
                      </a:r>
                      <a:endParaRPr lang="fr-CA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76876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Breathing</a:t>
                      </a:r>
                      <a:endParaRPr lang="fr-CA" dirty="0" smtClean="0"/>
                    </a:p>
                    <a:p>
                      <a:r>
                        <a:rPr lang="fr-CA" sz="1200" baseline="0" dirty="0" smtClean="0"/>
                        <a:t>   corps étranger</a:t>
                      </a:r>
                      <a:endParaRPr lang="fr-CA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Poussées abdominales</a:t>
                      </a:r>
                      <a:endParaRPr lang="fr-C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Poussées dorsales et pressions thoraciques</a:t>
                      </a:r>
                      <a:endParaRPr lang="fr-CA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fr-CA" dirty="0" smtClean="0"/>
              <a:t>L’algorithme de l’arrêt cardiaque pédiatrique</a:t>
            </a:r>
          </a:p>
        </p:txBody>
      </p:sp>
      <p:sp>
        <p:nvSpPr>
          <p:cNvPr id="63490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Le BLS</a:t>
            </a:r>
          </a:p>
          <a:p>
            <a:endParaRPr lang="fr-CA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950" y="1628775"/>
          <a:ext cx="892810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448272"/>
                <a:gridCol w="2592288"/>
                <a:gridCol w="2376264"/>
              </a:tblGrid>
              <a:tr h="792087">
                <a:tc>
                  <a:txBody>
                    <a:bodyPr/>
                    <a:lstStyle/>
                    <a:p>
                      <a:r>
                        <a:rPr lang="fr-CA" dirty="0" smtClean="0"/>
                        <a:t>Manœuvre</a:t>
                      </a:r>
                      <a:r>
                        <a:rPr lang="fr-CA" baseline="0" dirty="0" smtClean="0"/>
                        <a:t> 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Adulte</a:t>
                      </a:r>
                    </a:p>
                    <a:p>
                      <a:pPr algn="ctr"/>
                      <a:r>
                        <a:rPr lang="fr-CA" dirty="0" smtClean="0"/>
                        <a:t>(adolescent)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Enfant</a:t>
                      </a:r>
                    </a:p>
                    <a:p>
                      <a:pPr algn="ctr"/>
                      <a:r>
                        <a:rPr lang="fr-CA" dirty="0" smtClean="0"/>
                        <a:t>(1</a:t>
                      </a:r>
                      <a:r>
                        <a:rPr lang="fr-CA" baseline="0" dirty="0" smtClean="0"/>
                        <a:t> an à ado)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Bébé</a:t>
                      </a:r>
                    </a:p>
                    <a:p>
                      <a:pPr algn="ctr"/>
                      <a:r>
                        <a:rPr lang="fr-CA" dirty="0" smtClean="0"/>
                        <a:t>(moins de 1 an)</a:t>
                      </a:r>
                      <a:endParaRPr lang="fr-CA" dirty="0"/>
                    </a:p>
                  </a:txBody>
                  <a:tcPr anchor="ctr"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CA" dirty="0" smtClean="0"/>
                        <a:t>Circulation</a:t>
                      </a:r>
                    </a:p>
                    <a:p>
                      <a:r>
                        <a:rPr lang="fr-CA" sz="1200" dirty="0" smtClean="0"/>
                        <a:t>Prise pouls</a:t>
                      </a:r>
                      <a:r>
                        <a:rPr lang="fr-CA" sz="1200" baseline="0" dirty="0" smtClean="0"/>
                        <a:t> &lt;10 sec.</a:t>
                      </a:r>
                      <a:r>
                        <a:rPr lang="fr-CA" dirty="0" smtClean="0"/>
                        <a:t>  </a:t>
                      </a:r>
                      <a:endParaRPr lang="fr-CA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Carotidien</a:t>
                      </a:r>
                      <a:r>
                        <a:rPr lang="fr-CA" sz="1400" baseline="0" dirty="0" smtClean="0"/>
                        <a:t> ou fémoral</a:t>
                      </a:r>
                      <a:endParaRPr lang="fr-C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Brachial</a:t>
                      </a:r>
                      <a:r>
                        <a:rPr lang="fr-CA" sz="1400" baseline="0" dirty="0" smtClean="0"/>
                        <a:t> ou fémoral</a:t>
                      </a:r>
                      <a:endParaRPr lang="fr-CA" sz="1400" dirty="0"/>
                    </a:p>
                  </a:txBody>
                  <a:tcPr anchor="ctr"/>
                </a:tc>
              </a:tr>
              <a:tr h="676876">
                <a:tc rowSpan="5">
                  <a:txBody>
                    <a:bodyPr/>
                    <a:lstStyle/>
                    <a:p>
                      <a:r>
                        <a:rPr lang="fr-CA" dirty="0" smtClean="0"/>
                        <a:t>Circulation</a:t>
                      </a:r>
                    </a:p>
                    <a:p>
                      <a:r>
                        <a:rPr lang="fr-CA" sz="1200" dirty="0" smtClean="0"/>
                        <a:t>Compressions</a:t>
                      </a:r>
                      <a:endParaRPr lang="fr-CA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Centre de la poitrine,</a:t>
                      </a:r>
                      <a:r>
                        <a:rPr lang="fr-CA" sz="1400" baseline="0" dirty="0" smtClean="0"/>
                        <a:t> entre les mamelons</a:t>
                      </a:r>
                      <a:endParaRPr lang="fr-C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Juste</a:t>
                      </a:r>
                      <a:r>
                        <a:rPr lang="fr-CA" sz="1400" baseline="0" dirty="0" smtClean="0"/>
                        <a:t> sous la ligne des mamelons</a:t>
                      </a:r>
                      <a:endParaRPr lang="fr-CA" sz="1400" dirty="0"/>
                    </a:p>
                  </a:txBody>
                  <a:tcPr anchor="ctr"/>
                </a:tc>
              </a:tr>
              <a:tr h="720080">
                <a:tc vMerge="1">
                  <a:txBody>
                    <a:bodyPr/>
                    <a:lstStyle/>
                    <a:p>
                      <a:endParaRPr lang="fr-CA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À 2 mains, l’une par-dessus</a:t>
                      </a:r>
                      <a:r>
                        <a:rPr lang="fr-CA" sz="1400" baseline="0" dirty="0" smtClean="0"/>
                        <a:t> l’autre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À 2 mains ou à une 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2 doigts ou 2 pouces</a:t>
                      </a:r>
                      <a:r>
                        <a:rPr lang="fr-CA" sz="1400" baseline="0" dirty="0" smtClean="0"/>
                        <a:t> en encerclant le thorax</a:t>
                      </a:r>
                      <a:endParaRPr lang="fr-CA" sz="1400" dirty="0"/>
                    </a:p>
                  </a:txBody>
                  <a:tcPr anchor="ctr"/>
                </a:tc>
              </a:tr>
              <a:tr h="72008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1-1½ pouce de profondeur</a:t>
                      </a:r>
                      <a:endParaRPr lang="fr-CA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1/3 </a:t>
                      </a:r>
                      <a:r>
                        <a:rPr lang="fr-CA" sz="1400" baseline="0" dirty="0" smtClean="0"/>
                        <a:t> à  ½ de la profondeur de la cage thoracique</a:t>
                      </a:r>
                      <a:endParaRPr lang="fr-C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~ 100 compressions /minute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76876">
                <a:tc vMerge="1">
                  <a:txBody>
                    <a:bodyPr/>
                    <a:lstStyle/>
                    <a:p>
                      <a:endParaRPr lang="fr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Ratio </a:t>
                      </a:r>
                      <a:r>
                        <a:rPr lang="fr-CA" sz="1400" dirty="0" err="1" smtClean="0"/>
                        <a:t>compr</a:t>
                      </a:r>
                      <a:r>
                        <a:rPr lang="fr-CA" sz="1400" dirty="0" smtClean="0"/>
                        <a:t>./</a:t>
                      </a:r>
                      <a:r>
                        <a:rPr lang="fr-CA" sz="1400" dirty="0" err="1" smtClean="0"/>
                        <a:t>insuffl</a:t>
                      </a:r>
                      <a:r>
                        <a:rPr lang="fr-CA" sz="1400" dirty="0" smtClean="0"/>
                        <a:t>.</a:t>
                      </a:r>
                    </a:p>
                    <a:p>
                      <a:pPr algn="ctr"/>
                      <a:r>
                        <a:rPr lang="fr-CA" sz="1400" dirty="0" smtClean="0"/>
                        <a:t>30</a:t>
                      </a:r>
                      <a:r>
                        <a:rPr lang="fr-CA" sz="1400" baseline="0" dirty="0" smtClean="0"/>
                        <a:t> : 2</a:t>
                      </a:r>
                      <a:endParaRPr lang="fr-CA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Ratio </a:t>
                      </a:r>
                      <a:r>
                        <a:rPr lang="fr-CA" sz="1400" dirty="0" err="1" smtClean="0"/>
                        <a:t>compr</a:t>
                      </a:r>
                      <a:r>
                        <a:rPr lang="fr-CA" sz="1400" dirty="0" smtClean="0"/>
                        <a:t>./</a:t>
                      </a:r>
                      <a:r>
                        <a:rPr lang="fr-CA" sz="1400" dirty="0" err="1" smtClean="0"/>
                        <a:t>insuffl</a:t>
                      </a:r>
                      <a:r>
                        <a:rPr lang="fr-CA" sz="1400" dirty="0" smtClean="0"/>
                        <a:t>.</a:t>
                      </a:r>
                    </a:p>
                    <a:p>
                      <a:pPr algn="ctr"/>
                      <a:r>
                        <a:rPr lang="fr-CA" sz="1400" dirty="0" smtClean="0"/>
                        <a:t>30 : 2</a:t>
                      </a:r>
                      <a:r>
                        <a:rPr lang="fr-CA" sz="1400" baseline="0" dirty="0" smtClean="0"/>
                        <a:t> (personne seule)      15 : 2 (2 personnes)</a:t>
                      </a:r>
                      <a:endParaRPr lang="fr-CA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fr-CA" dirty="0" smtClean="0"/>
              <a:t>L’algorithme de l’arrêt cardiaque pédiatrique</a:t>
            </a:r>
          </a:p>
        </p:txBody>
      </p:sp>
      <p:sp>
        <p:nvSpPr>
          <p:cNvPr id="6451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fr-CA" smtClean="0"/>
              <a:t>Le BLS</a:t>
            </a:r>
          </a:p>
          <a:p>
            <a:endParaRPr lang="fr-CA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950" y="1628775"/>
          <a:ext cx="8937625" cy="169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376264"/>
                <a:gridCol w="2601116"/>
                <a:gridCol w="2376264"/>
              </a:tblGrid>
              <a:tr h="792087">
                <a:tc>
                  <a:txBody>
                    <a:bodyPr/>
                    <a:lstStyle/>
                    <a:p>
                      <a:r>
                        <a:rPr lang="fr-CA" dirty="0" smtClean="0"/>
                        <a:t>Manœuvre</a:t>
                      </a:r>
                      <a:r>
                        <a:rPr lang="fr-CA" baseline="0" dirty="0" smtClean="0"/>
                        <a:t> 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Adulte</a:t>
                      </a:r>
                    </a:p>
                    <a:p>
                      <a:pPr algn="ctr"/>
                      <a:r>
                        <a:rPr lang="fr-CA" dirty="0" smtClean="0"/>
                        <a:t>(adolescent)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Enfant</a:t>
                      </a:r>
                    </a:p>
                    <a:p>
                      <a:pPr algn="ctr"/>
                      <a:r>
                        <a:rPr lang="fr-CA" dirty="0" smtClean="0"/>
                        <a:t>(1</a:t>
                      </a:r>
                      <a:r>
                        <a:rPr lang="fr-CA" baseline="0" dirty="0" smtClean="0"/>
                        <a:t> an à ado)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Bébé</a:t>
                      </a:r>
                    </a:p>
                    <a:p>
                      <a:pPr algn="ctr"/>
                      <a:r>
                        <a:rPr lang="fr-CA" dirty="0" smtClean="0"/>
                        <a:t>(moins de 1 an)</a:t>
                      </a:r>
                      <a:endParaRPr lang="fr-CA" dirty="0"/>
                    </a:p>
                  </a:txBody>
                  <a:tcPr anchor="ctr"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CA" dirty="0" smtClean="0"/>
                        <a:t>Défibrillation  </a:t>
                      </a:r>
                      <a:endParaRPr lang="fr-CA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1-8 ans : pads enfants</a:t>
                      </a:r>
                    </a:p>
                    <a:p>
                      <a:pPr algn="ctr"/>
                      <a:r>
                        <a:rPr lang="fr-CA" sz="1400" dirty="0" smtClean="0"/>
                        <a:t>8 ans et plus : pads</a:t>
                      </a:r>
                      <a:r>
                        <a:rPr lang="fr-CA" sz="1400" baseline="0" dirty="0" smtClean="0"/>
                        <a:t> adultes</a:t>
                      </a:r>
                      <a:endParaRPr lang="fr-C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Non recommandé</a:t>
                      </a:r>
                      <a:endParaRPr lang="fr-CA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fr-CA" dirty="0" smtClean="0"/>
              <a:t>L’algorithme de l’arrêt cardiaque pédiatrique</a:t>
            </a:r>
          </a:p>
        </p:txBody>
      </p:sp>
      <p:pic>
        <p:nvPicPr>
          <p:cNvPr id="65538" name="Picture 2" descr="C:\Users\Véronic\Desktop\Présentation PALS\PALS - Arrêt sans poul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4538" y="-654050"/>
            <a:ext cx="4357687" cy="7454900"/>
          </a:xfr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23850" y="2924175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600">
                <a:latin typeface="Georgia" pitchFamily="18" charset="0"/>
              </a:rPr>
              <a:t>Pas de place pour la vasopressine contrairement à l’adulte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58888" y="404813"/>
            <a:ext cx="6400800" cy="1752600"/>
          </a:xfrm>
        </p:spPr>
        <p:txBody>
          <a:bodyPr anchor="ctr">
            <a:norm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CA" sz="2400" dirty="0" smtClean="0"/>
              <a:t>En conclusion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rgbClr val="7B98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fr-CA" smtClean="0"/>
          </a:p>
          <a:p>
            <a:pPr lvl="1"/>
            <a:r>
              <a:rPr lang="fr-CA" smtClean="0"/>
              <a:t>Que fait-on?</a:t>
            </a:r>
          </a:p>
          <a:p>
            <a:pPr lvl="2"/>
            <a:r>
              <a:rPr lang="fr-CA" smtClean="0"/>
              <a:t>On reste systématique!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fr-CA" smtClean="0">
                <a:solidFill>
                  <a:srgbClr val="7B9899"/>
                </a:solidFill>
              </a:rPr>
              <a:t>En conclusion…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850" y="1412875"/>
            <a:ext cx="8504238" cy="4572000"/>
          </a:xfrm>
        </p:spPr>
        <p:txBody>
          <a:bodyPr/>
          <a:lstStyle/>
          <a:p>
            <a:r>
              <a:rPr lang="fr-CA" sz="2000" smtClean="0"/>
              <a:t>On reste systématique… comme chez l’adulte</a:t>
            </a:r>
          </a:p>
          <a:p>
            <a:endParaRPr lang="fr-CA" sz="2000" smtClean="0"/>
          </a:p>
          <a:p>
            <a:r>
              <a:rPr lang="fr-CA" sz="2000" smtClean="0"/>
              <a:t>L’arrêt cardio-respiratoire chez l’enfant a le plus souvent une cause hypoxique/respiratoire à la base</a:t>
            </a:r>
          </a:p>
          <a:p>
            <a:pPr lvl="1"/>
            <a:r>
              <a:rPr lang="fr-CA" sz="1600" smtClean="0"/>
              <a:t>débuter RCR avant d’appeler secours</a:t>
            </a:r>
          </a:p>
          <a:p>
            <a:pPr lvl="1"/>
            <a:r>
              <a:rPr lang="fr-CA" sz="1600" smtClean="0"/>
              <a:t>ne pas oublier les particularités du massage et du ratio compressions:insufflations chez  le jeune enfant</a:t>
            </a:r>
          </a:p>
          <a:p>
            <a:r>
              <a:rPr lang="fr-CA" sz="2000" smtClean="0"/>
              <a:t>Ne pas négliger une tachycardie sinusale ; ne pas oublier le volume… Quand l’enfant dépasse ses réserves, il « crash »</a:t>
            </a:r>
          </a:p>
          <a:p>
            <a:endParaRPr lang="fr-CA" sz="2000" smtClean="0"/>
          </a:p>
          <a:p>
            <a:r>
              <a:rPr lang="fr-CA" sz="2000" smtClean="0"/>
              <a:t>Un rythme cardiaque à &lt; 60 bpm, même chez l’enfant avec pouls, nécessite des compressions thoraciques</a:t>
            </a:r>
          </a:p>
          <a:p>
            <a:endParaRPr lang="fr-CA" sz="2000" smtClean="0"/>
          </a:p>
          <a:p>
            <a:r>
              <a:rPr lang="fr-CA" sz="2000" smtClean="0"/>
              <a:t>Pas de vasopressine dans l’algorithme de l’arrêt cardio-respiratoire chez l’enfant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 startAt="9"/>
            </a:pPr>
            <a:r>
              <a:rPr lang="fr-CA" smtClean="0">
                <a:solidFill>
                  <a:srgbClr val="7B9899"/>
                </a:solidFill>
              </a:rPr>
              <a:t>Références utiles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 fontScale="92500" lnSpcReduction="10000"/>
          </a:bodyPr>
          <a:lstStyle/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fr-CA" dirty="0" smtClean="0"/>
              <a:t>                  </a:t>
            </a:r>
            <a:r>
              <a:rPr lang="fr-CA" dirty="0" err="1" smtClean="0"/>
              <a:t>PediSTAT</a:t>
            </a:r>
            <a:r>
              <a:rPr lang="fr-CA" dirty="0" smtClean="0"/>
              <a:t> (2,99$)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PEDI </a:t>
            </a:r>
            <a:r>
              <a:rPr lang="fr-CA" dirty="0" err="1" smtClean="0"/>
              <a:t>slide</a:t>
            </a:r>
            <a:r>
              <a:rPr lang="fr-CA" dirty="0" smtClean="0"/>
              <a:t> </a:t>
            </a:r>
            <a:r>
              <a:rPr lang="fr-CA" dirty="0" err="1" smtClean="0"/>
              <a:t>chart</a:t>
            </a:r>
            <a:endParaRPr lang="fr-CA" dirty="0" smtClean="0"/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CA" dirty="0" smtClean="0">
                <a:solidFill>
                  <a:schemeClr val="bg2">
                    <a:lumMod val="50000"/>
                  </a:schemeClr>
                </a:solidFill>
              </a:rPr>
              <a:t>(17,95$ + envoi )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fr-CA" dirty="0" smtClean="0"/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fr-CA" dirty="0" smtClean="0"/>
              <a:t>                       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fr-CA" dirty="0" smtClean="0"/>
              <a:t>                               </a:t>
            </a:r>
            <a:r>
              <a:rPr lang="fr-CA" dirty="0" err="1" smtClean="0"/>
              <a:t>Pepid</a:t>
            </a:r>
            <a:r>
              <a:rPr lang="fr-CA" dirty="0" smtClean="0"/>
              <a:t> Online (254,95$)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CA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fr-CA" dirty="0" smtClean="0"/>
              <a:t>PALS plus (Ste-Justine)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fr-CA" dirty="0" smtClean="0"/>
              <a:t>     (725$)</a:t>
            </a:r>
          </a:p>
        </p:txBody>
      </p:sp>
      <p:pic>
        <p:nvPicPr>
          <p:cNvPr id="58370" name="Picture 2" descr="http://t3.gstatic.com/images?q=tbn:ANd9GcSxQcVMZNUW4sW_Y_U7pzPcJazLYi3JeDmH19tmBL9DCk6Y9-TP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http://t3.gstatic.com/images?q=tbn:ANd9GcQ6ZWlByRN1ChXH091S3GR2N81O2tjHOVR-rSHT6grVDYngBEQ8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5654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AutoShape 6" descr="data:image/jpeg;base64,/9j/4AAQSkZJRgABAQAAAQABAAD/2wCEAAkGBhQQERUUERQUFBIVEhUUFRcUEhQUFhMZGBwVGhkUFBYYHSYqHR4jHBcWHy8gJCcsLDgtFR49NTAqNSYvLSoBCQoKDgwOGg8PGiojHCQ1NS42NCksLS8qLi80NTMpMCwpKSwuMCwtKiwsLCwvLCksLCksKSwsKSwsLCkuLCwsLP/AABEIACoA0gMBIgACEQEDEQH/xAAcAAACAwEBAQEAAAAAAAAAAAADBgAFBwEEAgj/xABCEAABAgQEAwUDBwkJAAAAAAABAgMABBESBQYhMRNBUQciYXGRFIGxIzJCgqGywRUkJSZSYnN0khYzNDU2cqLC4v/EABkBAAIDAQAAAAAAAAAAAAAAAAACAQMFBP/EACgRAAEEAQIEBwEBAAAAAAAAAAEAAhESAwQhBTFBkSJRYXHB0fChE//aAAwDAQACEQMRAD8AzGyJbDtljJkvMSL03MvONIZdsIbbC6i1sg081090Hw3KuFzKw23iDqHFEJRxZe0FR2FfPTeNOwWYGFIVsS2HTD+z1RxT2CYXbopV6ADcAm5KgD1gk5gGFNOLbXOTNyFqQqksCKpJBofMQWCihSPbEthjxLDJK5pMo+86VuBK+IyG7QaCqep12hhx/JWGyLxZfnJgOBIUbZcKFFbaiCwRUrO7YlsPWKZAZMouaw+a9pba/vUqRYtA60+3br0iumMppThbc9eq9b5aKKC0AFYrXf6P2xIcCgtIStbEth+byTJtyMvNTUy837QDRKGQuhFdPQR9SeQpOc7shPhT9CQ0+0WyqnIHr5ViLtU0ckFLcNuTezl/ETcmjbANFOqBIrzCB9I/Z4x58Aym49PJlHAUL4hS51QE6qPoNPMRtOZJv2ZpqUlRZckJATpanYJHiTz845dXqRgZZdei0jtRkDUuo7NsJl+6+8txwb/KUp9VA0j4e7LcMmhSUfW25yF94PmhevoYc8KyWw2kcRIccpqVbA9EiA45k1soK5ccN1PeASTRVNaeB6ERmf76sC8D23n6WqNPoiaAu94EfcLC825Hfw5dryaoV8xxNbF+HgfAwuFuP0fIW4rJOMTOqh3SeYP0HB+8D8D1jLsp9nInJiZYecU0uX07qQampGteWgPvjU0+pblx3WTqtK7DlOPqkCyJZFnjWDOSj62HRRbaqHoRyUPAihHnFrN5VSjDGp29RW48poooLQAV6g7/AER6x17bLig7+iV7IlkNeZMoolZSTfS4pRmUFSklIARQJOhG+8LVkAg7hBkGCg2RLYasx5STKyUnMpcUpUygqUkpACKJB0I33i2zN2YGWkW5tlanElCFupKQLAsA3Cm4BND5wtm7JqO3Wf2RLYt8uYQJqaZYUopDrgQVAVIrzAMXmD5HQ/irsiXFJQ2p5IWEgqPD2qNtYkkDmoAJ5JMtiWw6vYLhKVKSZyaqlRSfzUbg0Pwimx6TlEWexvOvVrfxGuHbtSnWuvpACCgiFR2RINZEh6pZWpZIwlUzgc6ygoSpcyKFarUiiZc6q5bRVyHZY4lxKpiZlW2UqBWpL4KgARW3bXxrHswCn9n58aVMwNPqy8IHDhGscS6D1Tue0BsjotSw/HW5zMiHGTc2lpTYV+3ahVVDwqT6QvY7lOVVMvqOJS6SXnCUlt0lJKiSk0HLb3R8dlQpijJOndd3/wBpiwxjstnHZh5xPAtW84tNXgDRSiRXTxhSAx8TGycEvZMTulaZwhqXmGA1MtzILiSS2labKKTobhz/AAh+7SMhvTk8p1tyXSktoFHHghWgPKkKE/kx+QcYU/w6LeSBY4F7FJNekWPa8AcSURQ/JN+PKGizhU+aWYabDyVlLSTeDYfNpefacmZpsNpaaWF2iihU/wBRNSKaRXzw/Vtj+dX952Enhw8zv+nWBpX2xen1nYHY6xPUqG5LTHQLubU/oLDPNXwVCNhswpp5txBotDiVJI5EERqU1ll2fwaQQwW7kVUq9YTobhFZg3Z2JR1L+JPsNstqC7EuXqcI1CaU28BUmIY9oaQee6Z7HFwI5bJvYZSMwumlFGSSrzJoCfQCPTif+atV2o3T/l+MIMrnkKxj2tVUsqVwyDuGiLQT5aKjSc24UpxKJhjvLb17utU7hSetN/Ixj8SxOGNpjlB7La4VlYcjgTEyO/JNUSF/C85sOIHEUG1gd4K0FeqTAMdzi2lBRLq4jihQFNSE1515noBFZ1WIMvYfPZONFnL6VPx3Xhyb/iJm35v/AKVT8Yp3UhM3jRQaH2O6oNCFWKNQeRrDRl6QEjLLdfNpI4jlfopA0SfH8TGf5axP2j8sPK0Lsq4oA8gQ5QelIu4dic3D4v0mVVxPK1+o8J/AQvFijf5Zw8TCR+fSabHwN3WhUhwdSNT/AFeEAxIfq7Lfza/i5FFlTMC5CZS8jVPzXE/toO6fxHiIfO0aVYRhTPspBZXM8VAB2DgWogeAJOkarmlrg3pKx2uDml3WFTZ/H6Mwr+CfuojPwiNbxrKr2IYdhwYLdW2e9e4E7pTSnpCtO9mE4y2txfBtbQpaqPAmiQSaCmpoIbE9oEEqMrHEyAvbn0fojC/4avuJhixjNHsL2Hh3vSr0glt9B1BSbQF0/dqfcTFDnvXCcMGlQ2quv7qYH2oapkKcpJP/AFhAy0A+qcurJHovljKxkMblkp7zDjyXGF1qFINaCvMjY+484sspj9ZZj+JNfGPR2a4u3Npalpk/KyrgelVk62j5zdT0B26U/ZgOViBmOYNRTiTWtfGIdPiB5gKWx4SORKXZ7KMqXXCcTlwS4skcN3SqjptyigxrC22FhLUwiYSU1Km0qSEmpFpu56V98Ns32TzqnFqHAopxah8sNiSRy8Yosw5PfkLOPw+/W2xwL2pWvTeLmEExaVTkBAmsKgsjkeiyORfVc9l6bfSJw4LHYuhUyg2dI7r1PqYLHIKosUIpJ3J9YhRXfWCx2CEWKDw4hR6QaOQQiUIA9T6mOFuu8GiQVRYoSUQ/5K7SVSiQzMAuMjRKhqtsdNfnJ8NxCNEEV5MTXiCrMeVzDIW4DEMLm+/ezcdTVRaV9YaRxeOYZJVUlbV9NLCXV+7enqIxOIYzxw3Da0fwStE8TzFtZMe5jsmnO2fnJ/5NALcuDW2veWRsVkfD4wnFMFMSNFmNrBAWa/I55koHCiFHLlBokPCSxQgD1PqYhB6n1MFiQVRYoJRHSiu8FiQQixQQ3EsO9TWDRIIRYoWvU+piFJO5JgsSCqLFC4cSDRIIRK//2Q=="/>
          <p:cNvSpPr>
            <a:spLocks noChangeAspect="1" noChangeArrowheads="1"/>
          </p:cNvSpPr>
          <p:nvPr/>
        </p:nvSpPr>
        <p:spPr bwMode="auto">
          <a:xfrm>
            <a:off x="63500" y="-203200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CA">
              <a:latin typeface="Georgia" pitchFamily="18" charset="0"/>
            </a:endParaRPr>
          </a:p>
        </p:txBody>
      </p:sp>
      <p:sp>
        <p:nvSpPr>
          <p:cNvPr id="68614" name="AutoShape 8" descr="data:image/jpeg;base64,/9j/4AAQSkZJRgABAQAAAQABAAD/2wCEAAkGBhQQERUUERQUFBIVEhUUFRcUEhQUFhMZGBwVGhkUFBYYHSYqHR4jHBcWHy8gJCcsLDgtFR49NTAqNSYvLSoBCQoKDgwOGg8PGiojHCQ1NS42NCksLS8qLi80NTMpMCwpKSwuMCwtKiwsLCwvLCksLCksKSwsKSwsLCkuLCwsLP/AABEIACoA0gMBIgACEQEDEQH/xAAcAAACAwEBAQEAAAAAAAAAAAADBgAFBwEEAgj/xABCEAABAgQEAwUDBwkJAAAAAAABAgMABBESBQYhMRNBUQciYXGRFIGxIzJCgqGywRUkJSZSYnN0khYzNDU2cqLC4v/EABkBAAIDAQAAAAAAAAAAAAAAAAACAQMFBP/EACgRAAEEAQIEBwEBAAAAAAAAAAEAAhESAwQhBTFBkSJRYXHB0fChE//aAAwDAQACEQMRAD8AzGyJbDtljJkvMSL03MvONIZdsIbbC6i1sg081090Hw3KuFzKw23iDqHFEJRxZe0FR2FfPTeNOwWYGFIVsS2HTD+z1RxT2CYXbopV6ADcAm5KgD1gk5gGFNOLbXOTNyFqQqksCKpJBofMQWCihSPbEthjxLDJK5pMo+86VuBK+IyG7QaCqep12hhx/JWGyLxZfnJgOBIUbZcKFFbaiCwRUrO7YlsPWKZAZMouaw+a9pba/vUqRYtA60+3br0iumMppThbc9eq9b5aKKC0AFYrXf6P2xIcCgtIStbEth+byTJtyMvNTUy837QDRKGQuhFdPQR9SeQpOc7shPhT9CQ0+0WyqnIHr5ViLtU0ckFLcNuTezl/ETcmjbANFOqBIrzCB9I/Z4x58Aym49PJlHAUL4hS51QE6qPoNPMRtOZJv2ZpqUlRZckJATpanYJHiTz845dXqRgZZdei0jtRkDUuo7NsJl+6+8txwb/KUp9VA0j4e7LcMmhSUfW25yF94PmhevoYc8KyWw2kcRIccpqVbA9EiA45k1soK5ccN1PeASTRVNaeB6ERmf76sC8D23n6WqNPoiaAu94EfcLC825Hfw5dryaoV8xxNbF+HgfAwuFuP0fIW4rJOMTOqh3SeYP0HB+8D8D1jLsp9nInJiZYecU0uX07qQampGteWgPvjU0+pblx3WTqtK7DlOPqkCyJZFnjWDOSj62HRRbaqHoRyUPAihHnFrN5VSjDGp29RW48poooLQAV6g7/AER6x17bLig7+iV7IlkNeZMoolZSTfS4pRmUFSklIARQJOhG+8LVkAg7hBkGCg2RLYasx5STKyUnMpcUpUygqUkpACKJB0I33i2zN2YGWkW5tlanElCFupKQLAsA3Cm4BND5wtm7JqO3Wf2RLYt8uYQJqaZYUopDrgQVAVIrzAMXmD5HQ/irsiXFJQ2p5IWEgqPD2qNtYkkDmoAJ5JMtiWw6vYLhKVKSZyaqlRSfzUbg0Pwimx6TlEWexvOvVrfxGuHbtSnWuvpACCgiFR2RINZEh6pZWpZIwlUzgc6ygoSpcyKFarUiiZc6q5bRVyHZY4lxKpiZlW2UqBWpL4KgARW3bXxrHswCn9n58aVMwNPqy8IHDhGscS6D1Tue0BsjotSw/HW5zMiHGTc2lpTYV+3ahVVDwqT6QvY7lOVVMvqOJS6SXnCUlt0lJKiSk0HLb3R8dlQpijJOndd3/wBpiwxjstnHZh5xPAtW84tNXgDRSiRXTxhSAx8TGycEvZMTulaZwhqXmGA1MtzILiSS2labKKTobhz/AAh+7SMhvTk8p1tyXSktoFHHghWgPKkKE/kx+QcYU/w6LeSBY4F7FJNekWPa8AcSURQ/JN+PKGizhU+aWYabDyVlLSTeDYfNpefacmZpsNpaaWF2iihU/wBRNSKaRXzw/Vtj+dX952Enhw8zv+nWBpX2xen1nYHY6xPUqG5LTHQLubU/oLDPNXwVCNhswpp5txBotDiVJI5EERqU1ll2fwaQQwW7kVUq9YTobhFZg3Z2JR1L+JPsNstqC7EuXqcI1CaU28BUmIY9oaQee6Z7HFwI5bJvYZSMwumlFGSSrzJoCfQCPTif+atV2o3T/l+MIMrnkKxj2tVUsqVwyDuGiLQT5aKjSc24UpxKJhjvLb17utU7hSetN/Ixj8SxOGNpjlB7La4VlYcjgTEyO/JNUSF/C85sOIHEUG1gd4K0FeqTAMdzi2lBRLq4jihQFNSE1515noBFZ1WIMvYfPZONFnL6VPx3Xhyb/iJm35v/AKVT8Yp3UhM3jRQaH2O6oNCFWKNQeRrDRl6QEjLLdfNpI4jlfopA0SfH8TGf5axP2j8sPK0Lsq4oA8gQ5QelIu4dic3D4v0mVVxPK1+o8J/AQvFijf5Zw8TCR+fSabHwN3WhUhwdSNT/AFeEAxIfq7Lfza/i5FFlTMC5CZS8jVPzXE/toO6fxHiIfO0aVYRhTPspBZXM8VAB2DgWogeAJOkarmlrg3pKx2uDml3WFTZ/H6Mwr+CfuojPwiNbxrKr2IYdhwYLdW2e9e4E7pTSnpCtO9mE4y2txfBtbQpaqPAmiQSaCmpoIbE9oEEqMrHEyAvbn0fojC/4avuJhixjNHsL2Hh3vSr0glt9B1BSbQF0/dqfcTFDnvXCcMGlQ2quv7qYH2oapkKcpJP/AFhAy0A+qcurJHovljKxkMblkp7zDjyXGF1qFINaCvMjY+484sspj9ZZj+JNfGPR2a4u3Npalpk/KyrgelVk62j5zdT0B26U/ZgOViBmOYNRTiTWtfGIdPiB5gKWx4SORKXZ7KMqXXCcTlwS4skcN3SqjptyigxrC22FhLUwiYSU1Km0qSEmpFpu56V98Ns32TzqnFqHAopxah8sNiSRy8Yosw5PfkLOPw+/W2xwL2pWvTeLmEExaVTkBAmsKgsjkeiyORfVc9l6bfSJw4LHYuhUyg2dI7r1PqYLHIKosUIpJ3J9YhRXfWCx2CEWKDw4hR6QaOQQiUIA9T6mOFuu8GiQVRYoSUQ/5K7SVSiQzMAuMjRKhqtsdNfnJ8NxCNEEV5MTXiCrMeVzDIW4DEMLm+/ezcdTVRaV9YaRxeOYZJVUlbV9NLCXV+7enqIxOIYzxw3Da0fwStE8TzFtZMe5jsmnO2fnJ/5NALcuDW2veWRsVkfD4wnFMFMSNFmNrBAWa/I55koHCiFHLlBokPCSxQgD1PqYhB6n1MFiQVRYoJRHSiu8FiQQixQQ3EsO9TWDRIIRYoWvU+piFJO5JgsSCqLFC4cSDRIIRK//2Q=="/>
          <p:cNvSpPr>
            <a:spLocks noChangeAspect="1" noChangeArrowheads="1"/>
          </p:cNvSpPr>
          <p:nvPr/>
        </p:nvSpPr>
        <p:spPr bwMode="auto">
          <a:xfrm>
            <a:off x="63500" y="-203200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CA">
              <a:latin typeface="Georgia" pitchFamily="18" charset="0"/>
            </a:endParaRPr>
          </a:p>
        </p:txBody>
      </p:sp>
      <p:sp>
        <p:nvSpPr>
          <p:cNvPr id="68615" name="AutoShape 10" descr="data:image/jpeg;base64,/9j/4AAQSkZJRgABAQAAAQABAAD/2wCEAAkGBhQQERUUERQUFBIVEhUUFRcUEhQUFhMZGBwVGhkUFBYYHSYqHR4jHBcWHy8gJCcsLDgtFR49NTAqNSYvLSoBCQoKDgwOGg8PGiojHCQ1NS42NCksLS8qLi80NTMpMCwpKSwuMCwtKiwsLCwvLCksLCksKSwsKSwsLCkuLCwsLP/AABEIACoA0gMBIgACEQEDEQH/xAAcAAACAwEBAQEAAAAAAAAAAAADBgAFBwEEAgj/xABCEAABAgQEAwUDBwkJAAAAAAABAgMABBESBQYhMRNBUQciYXGRFIGxIzJCgqGywRUkJSZSYnN0khYzNDU2cqLC4v/EABkBAAIDAQAAAAAAAAAAAAAAAAACAQMFBP/EACgRAAEEAQIEBwEBAAAAAAAAAAEAAhESAwQhBTFBkSJRYXHB0fChE//aAAwDAQACEQMRAD8AzGyJbDtljJkvMSL03MvONIZdsIbbC6i1sg081090Hw3KuFzKw23iDqHFEJRxZe0FR2FfPTeNOwWYGFIVsS2HTD+z1RxT2CYXbopV6ADcAm5KgD1gk5gGFNOLbXOTNyFqQqksCKpJBofMQWCihSPbEthjxLDJK5pMo+86VuBK+IyG7QaCqep12hhx/JWGyLxZfnJgOBIUbZcKFFbaiCwRUrO7YlsPWKZAZMouaw+a9pba/vUqRYtA60+3br0iumMppThbc9eq9b5aKKC0AFYrXf6P2xIcCgtIStbEth+byTJtyMvNTUy837QDRKGQuhFdPQR9SeQpOc7shPhT9CQ0+0WyqnIHr5ViLtU0ckFLcNuTezl/ETcmjbANFOqBIrzCB9I/Z4x58Aym49PJlHAUL4hS51QE6qPoNPMRtOZJv2ZpqUlRZckJATpanYJHiTz845dXqRgZZdei0jtRkDUuo7NsJl+6+8txwb/KUp9VA0j4e7LcMmhSUfW25yF94PmhevoYc8KyWw2kcRIccpqVbA9EiA45k1soK5ccN1PeASTRVNaeB6ERmf76sC8D23n6WqNPoiaAu94EfcLC825Hfw5dryaoV8xxNbF+HgfAwuFuP0fIW4rJOMTOqh3SeYP0HB+8D8D1jLsp9nInJiZYecU0uX07qQampGteWgPvjU0+pblx3WTqtK7DlOPqkCyJZFnjWDOSj62HRRbaqHoRyUPAihHnFrN5VSjDGp29RW48poooLQAV6g7/AER6x17bLig7+iV7IlkNeZMoolZSTfS4pRmUFSklIARQJOhG+8LVkAg7hBkGCg2RLYasx5STKyUnMpcUpUygqUkpACKJB0I33i2zN2YGWkW5tlanElCFupKQLAsA3Cm4BND5wtm7JqO3Wf2RLYt8uYQJqaZYUopDrgQVAVIrzAMXmD5HQ/irsiXFJQ2p5IWEgqPD2qNtYkkDmoAJ5JMtiWw6vYLhKVKSZyaqlRSfzUbg0Pwimx6TlEWexvOvVrfxGuHbtSnWuvpACCgiFR2RINZEh6pZWpZIwlUzgc6ygoSpcyKFarUiiZc6q5bRVyHZY4lxKpiZlW2UqBWpL4KgARW3bXxrHswCn9n58aVMwNPqy8IHDhGscS6D1Tue0BsjotSw/HW5zMiHGTc2lpTYV+3ahVVDwqT6QvY7lOVVMvqOJS6SXnCUlt0lJKiSk0HLb3R8dlQpijJOndd3/wBpiwxjstnHZh5xPAtW84tNXgDRSiRXTxhSAx8TGycEvZMTulaZwhqXmGA1MtzILiSS2labKKTobhz/AAh+7SMhvTk8p1tyXSktoFHHghWgPKkKE/kx+QcYU/w6LeSBY4F7FJNekWPa8AcSURQ/JN+PKGizhU+aWYabDyVlLSTeDYfNpefacmZpsNpaaWF2iihU/wBRNSKaRXzw/Vtj+dX952Enhw8zv+nWBpX2xen1nYHY6xPUqG5LTHQLubU/oLDPNXwVCNhswpp5txBotDiVJI5EERqU1ll2fwaQQwW7kVUq9YTobhFZg3Z2JR1L+JPsNstqC7EuXqcI1CaU28BUmIY9oaQee6Z7HFwI5bJvYZSMwumlFGSSrzJoCfQCPTif+atV2o3T/l+MIMrnkKxj2tVUsqVwyDuGiLQT5aKjSc24UpxKJhjvLb17utU7hSetN/Ixj8SxOGNpjlB7La4VlYcjgTEyO/JNUSF/C85sOIHEUG1gd4K0FeqTAMdzi2lBRLq4jihQFNSE1515noBFZ1WIMvYfPZONFnL6VPx3Xhyb/iJm35v/AKVT8Yp3UhM3jRQaH2O6oNCFWKNQeRrDRl6QEjLLdfNpI4jlfopA0SfH8TGf5axP2j8sPK0Lsq4oA8gQ5QelIu4dic3D4v0mVVxPK1+o8J/AQvFijf5Zw8TCR+fSabHwN3WhUhwdSNT/AFeEAxIfq7Lfza/i5FFlTMC5CZS8jVPzXE/toO6fxHiIfO0aVYRhTPspBZXM8VAB2DgWogeAJOkarmlrg3pKx2uDml3WFTZ/H6Mwr+CfuojPwiNbxrKr2IYdhwYLdW2e9e4E7pTSnpCtO9mE4y2txfBtbQpaqPAmiQSaCmpoIbE9oEEqMrHEyAvbn0fojC/4avuJhixjNHsL2Hh3vSr0glt9B1BSbQF0/dqfcTFDnvXCcMGlQ2quv7qYH2oapkKcpJP/AFhAy0A+qcurJHovljKxkMblkp7zDjyXGF1qFINaCvMjY+484sspj9ZZj+JNfGPR2a4u3Npalpk/KyrgelVk62j5zdT0B26U/ZgOViBmOYNRTiTWtfGIdPiB5gKWx4SORKXZ7KMqXXCcTlwS4skcN3SqjptyigxrC22FhLUwiYSU1Km0qSEmpFpu56V98Ns32TzqnFqHAopxah8sNiSRy8Yosw5PfkLOPw+/W2xwL2pWvTeLmEExaVTkBAmsKgsjkeiyORfVc9l6bfSJw4LHYuhUyg2dI7r1PqYLHIKosUIpJ3J9YhRXfWCx2CEWKDw4hR6QaOQQiUIA9T6mOFuu8GiQVRYoSUQ/5K7SVSiQzMAuMjRKhqtsdNfnJ8NxCNEEV5MTXiCrMeVzDIW4DEMLm+/ezcdTVRaV9YaRxeOYZJVUlbV9NLCXV+7enqIxOIYzxw3Da0fwStE8TzFtZMe5jsmnO2fnJ/5NALcuDW2veWRsVkfD4wnFMFMSNFmNrBAWa/I55koHCiFHLlBokPCSxQgD1PqYhB6n1MFiQVRYoJRHSiu8FiQQixQQ3EsO9TWDRIIRYoWvU+piFJO5JgsSCqLFC4cSDRIIRK//2Q=="/>
          <p:cNvSpPr>
            <a:spLocks noChangeAspect="1" noChangeArrowheads="1"/>
          </p:cNvSpPr>
          <p:nvPr/>
        </p:nvSpPr>
        <p:spPr bwMode="auto">
          <a:xfrm>
            <a:off x="63500" y="-203200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CA">
              <a:latin typeface="Georgia" pitchFamily="18" charset="0"/>
            </a:endParaRPr>
          </a:p>
        </p:txBody>
      </p:sp>
      <p:sp>
        <p:nvSpPr>
          <p:cNvPr id="68616" name="AutoShape 12" descr="data:image/jpeg;base64,/9j/4AAQSkZJRgABAQAAAQABAAD/2wCEAAkGBhQQERUUExMWFRUVFRwZFRYWGB4aHBcVFBUXFxUUFx8XHCYeFx0nHxUaHy8hJCc1LDgsHR49NTAqNSYtLCkBCQoKDgwOGg8PGiolHyUuMSksLTUpKzYqNSw0KjQsLDAsLSkxLCwpKiwsKTIpLCwsLCwsLCwsLCksLDU0KSwsLP/AABEIAFYA2AMBIgACEQEDEQH/xAAcAAEAAgIDAQAAAAAAAAAAAAAABgcEBQECAwj/xABGEAACAQIDBAYFCAcGBwAAAAABAgMAEQQSIQUGMUEHEyJRYZEycXOBshQ1QlKSobHBIzNEYnKDwzZTVITR0hUWF2OCk+H/xAAZAQADAQEBAAAAAAAAAAAAAAAAAwQCAQX/xAAtEQADAAECAwYGAwEBAAAAAAAAAQIDESEEMXESE0FRYZEUIjNSwdE0QuGBMv/aAAwDAQACEQMRAD8Ane3t/sRgrtLs9wl7CQSqVOulyEOW/jWswHTC2IkEcWBd3bgqyi5tqfoVON4sIJcLOhFw0Tj35TY+djVL9EvznH7OT4KuxTjvHVOd16sgy1kjJMqtn6IsmXe/GqLnZMtvCZCfILesLC9MGGzlJ4ZoGBscy3yn94DtDyqe1EukTdFMbhncKOviUtGwGpCi5jPeDy8bUmKx09KnT/rHZJyStZrXql+CS4DaEc6CSJ1dG4MpuP8A4fCsivn/AKPN63wWKQFj1MrBZF5DNoJPAjTXuvX0BXM+F4q08DvD51mnXxFKUpBQKUpQApSlAClKUAKUpQApUQ6UtoTwYAtAWUl1DuuhVDe5BHDWwv41pehvauImSdZXeSNCuRnJYhjmzKCdSLAG19NO+nLC3jeTUQ8yWRY9CyaUpSR4pSlAClKUAKUpQApSlAGNtP8AUyezb4TVH9EvznH7OT4KvDaX6mT2bfCao/ol+c4/ZyfBV3D/AEsnQg4n6uPqXzXBFc1g7b2muFw8szcI0Lesgdke82HvqJLV6Iub0WrPmnGRhZHA4BmA9QJAr6XjxD9QrhTI/Vg5QQCxKg2udBXzru7shsbiooRc53Gc9yDV28r++1fSwFq9DjmvlR5vAS/mZA9rdK4wknVz4KeN7XsWTUHmCDYjTlWxwO+s88ayR7NnZHF1YPELjv1cGor05Ra4Vrf3oJ/9RA+81N9wvm7C+yH50q5hYptLn1HxdvLUN8uhqNq9I74UXn2fiY14ZiUK37syki/vqRbtbfXHYdZ0UoGJGVrXGViOWnKs7GYRJkaORQyOpVgeYOhFaDcHZLYTDNA4P6OeUKSCMyZro4vxBB5acaS3DjZaMcu2r3eqNptnaMsCho8O8/HMEZQRbho5Gb3VDIOmJHkES4OYyM2UJdb5ibZdTob99WJVHYmILvDYcPlin7WVj95pnDxF6qlyWoriLuNHL5vQsqfezERjM2zMTYccjRufJXuabA6RMJjHEas0cp0EcgyknuB4E+F71J6p3pl2IsM8WIjGUy3D207cdir+sg8f3a5imMr7LWjO5qvFPbT1XiWji9r9W5UoTbncag868v8AmAfUPmK1252NG0MBDLLq9irNwJZCVJ99r1xioxGxUpwOmp1HI0pzo3L5jVTaVLkz23l3sXBwJLJC0kL9lipU5SeAKsRcGxF/9ax90N8YsazJhsOyRRAZmOVFBa+UKqnW+U1hb54FsTssxxgZ+sXKL/Ve51PhesPox2Q+Ew+LEoAbOOBvcCIEaj+OmqY7pvxFOr71LwJYN4R9Q+YrvFtwMwAQ3JtxHOtOlibBLk8ACf8AWpDhNmpHqB2rcb3t32vwpL0Q9Ns0O8u+z4C7SYOVog1hKrIVN+F9br76wNi9JbY0sMPgZpMls1njAGa9r5mHGx8q3O/kOfZ2JH/aJ+zY/lUJ6DP2v+T/AF6oiYeJ3puupNd2syjXZ9CYPvRiV1bZmIt+68THyD144bpJwhfq5usw0n1cQhTj48B6zpUrrU7x7tQ46IxyqDocj/SRvrKfy4GkzUP/ANL2/wBH1NpfK/f/AA9tobUMaoyJ1gdgoIYAXYgLx4g3rEg3oV5khyMHaR0INuyI1Zg58GC9n39xqrt1duvszGHBYo5oVlA14Rve6TJfgpuCfA35VcS7MiDBhGuYG4a2oJvrf/ybzPfW8mNY9nv5MXiyPLutvNGVSlKnKTG2l+pk9m3wmqC6Ptp/JscknVSS2R7rEuZrFdWA5gcTV+7S/Uyezb4TVH9EvznH7OT4Ku4b6dnn8V9XHoWBN0wYJbgibMPomOxv3anSoht7b2M26whw0DrADcjkTyaV/RFuIUffVwTbOjc5njRiOBZQT5kV7KgAsBYdwpU5YjeZ39WOvDd7VW3oiLbi7iJs5CSQ87izvyA45Evy8efkKldKUi7dvVlEQoXZkq7px9DC/wAUn4R1Mtwvm7C+yH51DenH0ML/ABSfhHWZunujLLgoHXaGKjDRghEIyrx0HhVjSfDzq9NyKW1xFaLXZfgl+8u3PkkSvoWeWONQeZkcKeHctz7q21VTvXuNLA+HxBxUuIVcREGEupXPIoDLrbjYHTuq1qnuZmV2XqU47qqfaWgqkMd/aL/Np8KVd9UXtmVk2+zKhdhiUIQEAsQqdkFtAfXTuE510E8XynqXpVWdOGKGXDR/Su7eoWVR5knyNSLGdITpdV2djDJyQx6faW9x4i9R7A7i4raeK+VbRHVpplhB1Kj0Y9PQXvubm54XrmGe7rt3skGe+8nsRu2SfovwTRbNhDaF8z28HYlfusak88IdSpuL8xxHiK7IgUAAAACwA4ADgBXaprrtU6KYnsyp8iLb0KcLAZBd8iu1mPOwNrjh6JrC6NZnxWClkkazSzsTl5ABFAHcOzapJvJh+swk6aXaJ1W/1mUhfvIrTbg7EOFhCXuFFmPe5OY28Br50xNd2/PUW5fep+GhJMLhRGtrk+J4170pSR5pd9Pm/Fexf4agnQb+1/yf69TvfT5vxXsX+GoJ0G/tf8n+vVmP+PfVEWT+RHR/ktWlKVGWlJ9M2CCY1HA/WQi/iyMy/hlq0tzNoHEYHDyNqzRAMe8r2ST9m9Vz03OOvw45iNj5uLfganvR1EV2Zhgf7u/2mYj8auy74IZBh24i0iR0pSoS8xtp/qZPZt8Jqj+iX5zj9nJ8FWzvrt+PC4SYu4DtGyxrftM7KQLDjpe58KpPcbbC4THQyubICVc9yupUt7r3r0OGlvFfqedxVpZY9D6MpXlhsWkqho3V1IuCpBBHeCK9a889EUpSgCrunH0ML/FJ+EdTLcL5uwvsh+dQHpuxqNJh4wwLIsjMByDmMLfu9A1NOjfaCS7OgCsCyLkZb6qyk6Eff76ttP4eev7IcbXxNdP0SWfDrIuV1DC4NiLi6kEH3EA1xJikVlQsAz3yKTq2UXa3fYa11xeOjhUtI6oo4lmAA86gu7O2/wDiW1pZkuYcPCUiPDWRhd7Hhmyt7gKmiHSb8EU3kUtLxZYNUhjv7Rf5tPhSruJtVBY7bKf8bOIzAxjFqc3LIpVS3qsL1RwibddCfjGkp18y/rUrqjhgCCCDwI1BHhXaoy0UpSgDA20hMRtyIJ9QOta/cZj8iiBJLDNmJ43LsdfOt1iZsilrX8O8nQD3k1i7I2d1KW5nWw4DwHnWtfl0M6fNqZ9KUrJo0u+nzfivYv8ADUE6Df2v+T/XqYdIuOWLZ2IzMAXTIo5lmIFh386g/QljkSTExswDOsbKDpcRmQNbvPbFW40/h6IcjXxMdP2W7SvKbFIgzM6qBxLEAD3moTvDvy2IzYbZitPK2jTIOxGDoSGOhPjew7zwqWMbt7FV5JhbkH35lbaW1uph7VisKnkMpJkb1AlifUauzA4RYY0jX0UUKvqUAD8Kiu4W4C7PUySEPiHFmYcEB4qt+Pi3P8ZjTs+RVpE8kJ4fG51uubFKUqYqIhFuHs2V3Hye7obNmeS+vDXOb1wm4GzDIYxhrsou3bewvw+nWzkujmZBmIkKso+krWy+TUCsjyhTeTqb3HN7sTbz4eqm97f3P3Fdzj+1ex02fuJgsPIskUOR1NwQ78fEZrH31tzjRmdcrEooNrcb3tl114VqDP2GeORiMq5wAeyMwuxuSQ9r+VJ5EvP1bcYlIyseIzcPurDp1zZuZU7JG/Brxx2CWZDG4JVuNmKnzUgjzrVvOpYrIzLeNDGRe/DtZe9r10xGKtLfMQRMoNyb5ctiLDQJ+dcOvc18HR9s6Usfk2qsVbM8lyQAb+nrxph9wdn52VcMVZbXIeQcdRqJNa3+yz2pvan4VrCxUmuKsbHKtrG2oU8LVvvb+5+4vucf2r2MSXo42edWgvbm0kh/F6y929jYbC5vk0BiEgVi2pDgXy6sxt6R08a7JYMwzEqYAxuxPauddT3V1wzACANpGY+/QyWGjd2l7eNceSmtG2aWOE9Ul7GVtjd+HFgCZSwF7AO6jW17hGAbhzrU/wDTLZ3+GH25P99ZMKljErs1iZAO0RmQH9GTY93OuJhYSEM11nUKcx0U5L89edCyXOybOPHFPVpexk7J3Uw2EbNChTS1uscix/dZiv3VtWcDieJsPX3VpZpQhkW5y9ZHbtGwzAXzE3IXTWvJZFITMbhMQddbBWDW48BwtXG292bSUrRI30clyRYixtc89Abjw1rvWikmIMurZRMmbUmyELm8QL8ffXXFsR1mVjkzx5SGOhJ7YBHK1jWTpvZIwwIIuDWGdoqhZSHPVgFja9gb2Oh14Guuz9JJVBJAKkAm9rrra/jWFikZpJwh1ypdR9IANmUHkbH76AN3FIGAYG4IuD4Gu1aSbFJaKxyxWINwbBgBlV7EEc+POvOZiqqc5kCpwYlWIzmzp3nS1jyt30AdcduFgp3Lywl2JJJaSQ6sbm3bsPUK8B0Z7O/ww+3J/vrLxEpIl1IlV/0YvrbTIAOYOt/fTFYnL1oLEESoVFzopCXI8PS++mLJa/s/cW8WN/1XsecO4GAU3+TI1vrln+Mmt5h8MsYyoqqo5KAB5CtM4J+UMhYsp7FmJ0KC9hex5+Vdpp0yM0TMR2M9rkKubteOa3HW+lZdVXNmlMzyRvKVoidOxKGBkBAYEITkN0vckd/detns180SmxFxwJueJ58/XWTRlUpSgBalqUoA4tQClKAFqWpSgDmuLVzSgDi1CtKUAc2ri1KUALUtXNKAOLUC0pQAtS1c0oA4IoVpSgBalqUoA5tXAFKUAMo7q5pSgBSlKAP/2Q=="/>
          <p:cNvSpPr>
            <a:spLocks noChangeAspect="1" noChangeArrowheads="1"/>
          </p:cNvSpPr>
          <p:nvPr/>
        </p:nvSpPr>
        <p:spPr bwMode="auto">
          <a:xfrm>
            <a:off x="63500" y="-331788"/>
            <a:ext cx="1657350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CA">
              <a:latin typeface="Georgia" pitchFamily="18" charset="0"/>
            </a:endParaRPr>
          </a:p>
        </p:txBody>
      </p:sp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4292600"/>
            <a:ext cx="1847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5445125"/>
            <a:ext cx="16192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CA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CA" sz="2400" dirty="0" smtClean="0"/>
              <a:t>Et maintenant, survivrez vous aux codes roses?...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/>
              <a:t>Cours avancé en réanimation pédiatrique </a:t>
            </a:r>
            <a:br>
              <a:rPr lang="fr-CA" dirty="0" smtClean="0"/>
            </a:br>
            <a:r>
              <a:rPr lang="fr-CA" dirty="0" smtClean="0"/>
              <a:t>inspiré du PALS</a:t>
            </a:r>
            <a:endParaRPr lang="fr-CA" dirty="0"/>
          </a:p>
        </p:txBody>
      </p:sp>
      <p:sp>
        <p:nvSpPr>
          <p:cNvPr id="69635" name="ZoneTexte 3"/>
          <p:cNvSpPr txBox="1">
            <a:spLocks noChangeArrowheads="1"/>
          </p:cNvSpPr>
          <p:nvPr/>
        </p:nvSpPr>
        <p:spPr bwMode="auto">
          <a:xfrm>
            <a:off x="4824413" y="5373688"/>
            <a:ext cx="391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CA" sz="2400">
                <a:latin typeface="Georgia" pitchFamily="18" charset="0"/>
              </a:rPr>
              <a:t>Questions? Commentaires?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rgbClr val="7B98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3"/>
            <a:r>
              <a:rPr lang="fr-CA" smtClean="0"/>
              <a:t>Quick look </a:t>
            </a:r>
          </a:p>
          <a:p>
            <a:pPr lvl="4"/>
            <a:r>
              <a:rPr lang="fr-CA" smtClean="0"/>
              <a:t>Inconscient, pâle, pas un bruit de sa part…</a:t>
            </a:r>
          </a:p>
          <a:p>
            <a:pPr lvl="4"/>
            <a:r>
              <a:rPr lang="fr-CA" smtClean="0"/>
              <a:t>Ça va pas bien!</a:t>
            </a:r>
          </a:p>
          <a:p>
            <a:pPr lvl="3"/>
            <a:r>
              <a:rPr lang="fr-CA" smtClean="0"/>
              <a:t>Airway</a:t>
            </a:r>
          </a:p>
          <a:p>
            <a:pPr lvl="4"/>
            <a:r>
              <a:rPr lang="fr-CA" smtClean="0"/>
              <a:t>Il ne respire pas spontanément</a:t>
            </a:r>
          </a:p>
          <a:p>
            <a:pPr lvl="3"/>
            <a:r>
              <a:rPr lang="fr-CA" smtClean="0"/>
              <a:t>Breathing</a:t>
            </a:r>
          </a:p>
          <a:p>
            <a:pPr lvl="4"/>
            <a:r>
              <a:rPr lang="fr-CA" smtClean="0"/>
              <a:t>L’inhalo arrive pour le « baguer » . Ça passe bien. </a:t>
            </a:r>
          </a:p>
          <a:p>
            <a:pPr lvl="3"/>
            <a:r>
              <a:rPr lang="fr-CA" smtClean="0"/>
              <a:t>Circulation</a:t>
            </a:r>
          </a:p>
          <a:p>
            <a:pPr lvl="4"/>
            <a:r>
              <a:rPr lang="fr-CA" smtClean="0"/>
              <a:t>Pouls à 44 bpm</a:t>
            </a:r>
          </a:p>
          <a:p>
            <a:pPr lvl="4"/>
            <a:r>
              <a:rPr lang="fr-CA" smtClean="0"/>
              <a:t>Au scope :</a:t>
            </a:r>
          </a:p>
          <a:p>
            <a:pPr lvl="4"/>
            <a:endParaRPr lang="fr-CA" smtClean="0"/>
          </a:p>
          <a:p>
            <a:pPr lvl="4"/>
            <a:endParaRPr lang="fr-CA" smtClean="0"/>
          </a:p>
          <a:p>
            <a:pPr lvl="4"/>
            <a:endParaRPr lang="fr-CA" smtClean="0"/>
          </a:p>
          <a:p>
            <a:pPr lvl="4"/>
            <a:endParaRPr lang="fr-CA" smtClean="0"/>
          </a:p>
          <a:p>
            <a:pPr lvl="4"/>
            <a:endParaRPr lang="fr-CA" smtClean="0"/>
          </a:p>
          <a:p>
            <a:pPr lvl="4"/>
            <a:endParaRPr lang="fr-CA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797425"/>
            <a:ext cx="59150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rgbClr val="7B98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3"/>
            <a:r>
              <a:rPr lang="fr-CA" smtClean="0"/>
              <a:t>Après réanimation cardio-respiratoire et volémique agressive</a:t>
            </a:r>
          </a:p>
          <a:p>
            <a:pPr lvl="3"/>
            <a:endParaRPr lang="fr-CA" smtClean="0"/>
          </a:p>
          <a:p>
            <a:pPr lvl="3"/>
            <a:endParaRPr lang="fr-CA" smtClean="0"/>
          </a:p>
          <a:p>
            <a:pPr lvl="3"/>
            <a:endParaRPr lang="fr-CA" smtClean="0"/>
          </a:p>
          <a:p>
            <a:pPr lvl="3"/>
            <a:endParaRPr lang="fr-CA" smtClean="0"/>
          </a:p>
          <a:p>
            <a:pPr lvl="3"/>
            <a:endParaRPr lang="fr-CA" smtClean="0"/>
          </a:p>
          <a:p>
            <a:pPr lvl="3"/>
            <a:r>
              <a:rPr lang="fr-CA" smtClean="0"/>
              <a:t>Que fait-on?</a:t>
            </a:r>
          </a:p>
          <a:p>
            <a:pPr lvl="4"/>
            <a:endParaRPr lang="fr-CA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060575"/>
            <a:ext cx="586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58888" y="404813"/>
            <a:ext cx="6400800" cy="1752600"/>
          </a:xfrm>
        </p:spPr>
        <p:txBody>
          <a:bodyPr anchor="ctr">
            <a:norm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CA" sz="2400" dirty="0" smtClean="0"/>
              <a:t>L’échelle de </a:t>
            </a:r>
            <a:r>
              <a:rPr lang="fr-CA" sz="2400" dirty="0" err="1" smtClean="0"/>
              <a:t>Broselow</a:t>
            </a:r>
            <a:endParaRPr lang="fr-CA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Georgia" pitchFamily="18" charset="0"/>
              <a:buAutoNum type="arabicPeriod"/>
            </a:pPr>
            <a:r>
              <a:rPr lang="fr-CA" smtClean="0">
                <a:solidFill>
                  <a:srgbClr val="7B9899"/>
                </a:solidFill>
              </a:rPr>
              <a:t>L’échelle de Broselow</a:t>
            </a:r>
          </a:p>
        </p:txBody>
      </p:sp>
      <p:pic>
        <p:nvPicPr>
          <p:cNvPr id="1026" name="Picture 2" descr="C:\Users\Véronic\Desktop\Présentation PALS\Broselow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3411538" cy="5184775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Véronic\Desktop\Présentation PALS\Broselow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716338"/>
            <a:ext cx="4330700" cy="28416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Véronic\Desktop\Présentation PALS\AE48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196975"/>
            <a:ext cx="2857500" cy="30003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1248</TotalTime>
  <Words>1569</Words>
  <Application>Microsoft Office PowerPoint</Application>
  <PresentationFormat>Affichage à l'écran (4:3)</PresentationFormat>
  <Paragraphs>474</Paragraphs>
  <Slides>52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12</vt:i4>
      </vt:variant>
      <vt:variant>
        <vt:lpstr>Titres des diapositives</vt:lpstr>
      </vt:variant>
      <vt:variant>
        <vt:i4>52</vt:i4>
      </vt:variant>
    </vt:vector>
  </HeadingPairs>
  <TitlesOfParts>
    <vt:vector size="69" baseType="lpstr">
      <vt:lpstr>Georgia</vt:lpstr>
      <vt:lpstr>Arial</vt:lpstr>
      <vt:lpstr>Wingdings 2</vt:lpstr>
      <vt:lpstr>Wingdings</vt:lpstr>
      <vt:lpstr>Calibri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Cours avancé en réanimation pédiatrique  inspiré du PALS</vt:lpstr>
      <vt:lpstr>Contenu de la présentation</vt:lpstr>
      <vt:lpstr>Diapositive 3</vt:lpstr>
      <vt:lpstr>Diapositive 4</vt:lpstr>
      <vt:lpstr>Diapositive 5</vt:lpstr>
      <vt:lpstr>Diapositive 6</vt:lpstr>
      <vt:lpstr>Diapositive 7</vt:lpstr>
      <vt:lpstr>Diapositive 8</vt:lpstr>
      <vt:lpstr>L’échelle de Broselow</vt:lpstr>
      <vt:lpstr>Diapositive 10</vt:lpstr>
      <vt:lpstr>L’évaluation structurée de l’enfant</vt:lpstr>
      <vt:lpstr>L’évaluation structurée de l’enfant</vt:lpstr>
      <vt:lpstr>L’évaluation structurée de l’enfant</vt:lpstr>
      <vt:lpstr>L’évaluation structurée de l’enfant</vt:lpstr>
      <vt:lpstr>L’évaluation structurée de l’enfant</vt:lpstr>
      <vt:lpstr>L’évaluation structurée de l’enfant</vt:lpstr>
      <vt:lpstr>L’évaluation structurée de l’enfant</vt:lpstr>
      <vt:lpstr>L’évaluation structurée de l’enfant</vt:lpstr>
      <vt:lpstr>Diapositive 19</vt:lpstr>
      <vt:lpstr>Les détresses respiratoires</vt:lpstr>
      <vt:lpstr>Les détresses respiratoires</vt:lpstr>
      <vt:lpstr>Les détresses respiratoires</vt:lpstr>
      <vt:lpstr>Les détresses respiratoires</vt:lpstr>
      <vt:lpstr>Les détresses respiratoires</vt:lpstr>
      <vt:lpstr>Les détresses respiratoires</vt:lpstr>
      <vt:lpstr>Les détresses respiratoires</vt:lpstr>
      <vt:lpstr>Diapositive 27</vt:lpstr>
      <vt:lpstr>Le choc chez l’enfant</vt:lpstr>
      <vt:lpstr>Le choc chez l’enfant</vt:lpstr>
      <vt:lpstr>Le choc chez l’enfant</vt:lpstr>
      <vt:lpstr>Le choc chez l’enfant</vt:lpstr>
      <vt:lpstr>Le choc chez l’enfant</vt:lpstr>
      <vt:lpstr>Le choc chez l’enfant</vt:lpstr>
      <vt:lpstr>Le choc chez l’enfant</vt:lpstr>
      <vt:lpstr>Diapositive 35</vt:lpstr>
      <vt:lpstr>Les arythmies (brady/tachy)</vt:lpstr>
      <vt:lpstr>Les arythmies (brady/tachy)</vt:lpstr>
      <vt:lpstr>Les arythmies (brady/tachy)</vt:lpstr>
      <vt:lpstr>Les arythmies (brady/tachy)</vt:lpstr>
      <vt:lpstr>Les arythmies (brady/tachy)</vt:lpstr>
      <vt:lpstr>Les arythmies (brady/tachy)</vt:lpstr>
      <vt:lpstr>Diapositive 42</vt:lpstr>
      <vt:lpstr>L’algorithme de l’arrêt cardiaque pédiatrique</vt:lpstr>
      <vt:lpstr>L’algorithme de l’arrêt cardiaque pédiatrique</vt:lpstr>
      <vt:lpstr>L’algorithme de l’arrêt cardiaque pédiatrique</vt:lpstr>
      <vt:lpstr>L’algorithme de l’arrêt cardiaque pédiatrique</vt:lpstr>
      <vt:lpstr>L’algorithme de l’arrêt cardiaque pédiatrique</vt:lpstr>
      <vt:lpstr>L’algorithme de l’arrêt cardiaque pédiatrique</vt:lpstr>
      <vt:lpstr>Diapositive 49</vt:lpstr>
      <vt:lpstr>En conclusion… </vt:lpstr>
      <vt:lpstr>Références utiles</vt:lpstr>
      <vt:lpstr>Cours avancé en réanimation pédiatrique  inspiré du PALS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avancé en réanimation pédiatrique - PALS</dc:title>
  <dc:creator>Véronic</dc:creator>
  <cp:lastModifiedBy>Stefania</cp:lastModifiedBy>
  <cp:revision>133</cp:revision>
  <dcterms:created xsi:type="dcterms:W3CDTF">2012-02-16T02:03:18Z</dcterms:created>
  <dcterms:modified xsi:type="dcterms:W3CDTF">2012-06-20T20:46:44Z</dcterms:modified>
</cp:coreProperties>
</file>