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</p:sldMasterIdLst>
  <p:notesMasterIdLst>
    <p:notesMasterId r:id="rId53"/>
  </p:notesMasterIdLst>
  <p:sldIdLst>
    <p:sldId id="256" r:id="rId14"/>
    <p:sldId id="257" r:id="rId15"/>
    <p:sldId id="258" r:id="rId16"/>
    <p:sldId id="272" r:id="rId17"/>
    <p:sldId id="259" r:id="rId18"/>
    <p:sldId id="260" r:id="rId19"/>
    <p:sldId id="261" r:id="rId20"/>
    <p:sldId id="262" r:id="rId21"/>
    <p:sldId id="263" r:id="rId22"/>
    <p:sldId id="264" r:id="rId23"/>
    <p:sldId id="266" r:id="rId24"/>
    <p:sldId id="267" r:id="rId25"/>
    <p:sldId id="268" r:id="rId26"/>
    <p:sldId id="269" r:id="rId27"/>
    <p:sldId id="265" r:id="rId28"/>
    <p:sldId id="270" r:id="rId29"/>
    <p:sldId id="271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5" r:id="rId42"/>
    <p:sldId id="289" r:id="rId43"/>
    <p:sldId id="287" r:id="rId44"/>
    <p:sldId id="284" r:id="rId45"/>
    <p:sldId id="288" r:id="rId46"/>
    <p:sldId id="290" r:id="rId47"/>
    <p:sldId id="286" r:id="rId48"/>
    <p:sldId id="291" r:id="rId49"/>
    <p:sldId id="292" r:id="rId50"/>
    <p:sldId id="293" r:id="rId51"/>
    <p:sldId id="294" r:id="rId5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43750"/>
        </a:solidFill>
        <a:latin typeface="Palatino" charset="0"/>
        <a:ea typeface="ヒラギノ明朝 ProN W3" charset="-128"/>
        <a:cs typeface="+mn-cs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43750"/>
        </a:solidFill>
        <a:latin typeface="Palatino" charset="0"/>
        <a:ea typeface="ヒラギノ明朝 ProN W3" charset="-128"/>
        <a:cs typeface="+mn-cs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43750"/>
        </a:solidFill>
        <a:latin typeface="Palatino" charset="0"/>
        <a:ea typeface="ヒラギノ明朝 ProN W3" charset="-128"/>
        <a:cs typeface="+mn-cs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43750"/>
        </a:solidFill>
        <a:latin typeface="Palatino" charset="0"/>
        <a:ea typeface="ヒラギノ明朝 ProN W3" charset="-128"/>
        <a:cs typeface="+mn-cs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43750"/>
        </a:solidFill>
        <a:latin typeface="Palatino" charset="0"/>
        <a:ea typeface="ヒラギノ明朝 ProN W3" charset="-128"/>
        <a:cs typeface="+mn-cs"/>
        <a:sym typeface="Palatino" charset="0"/>
      </a:defRPr>
    </a:lvl5pPr>
    <a:lvl6pPr marL="2286000" algn="l" defTabSz="914400" rtl="0" eaLnBrk="1" latinLnBrk="0" hangingPunct="1">
      <a:defRPr sz="3000" kern="1200">
        <a:solidFill>
          <a:srgbClr val="243750"/>
        </a:solidFill>
        <a:latin typeface="Palatino" charset="0"/>
        <a:ea typeface="ヒラギノ明朝 ProN W3" charset="-128"/>
        <a:cs typeface="+mn-cs"/>
        <a:sym typeface="Palatino" charset="0"/>
      </a:defRPr>
    </a:lvl6pPr>
    <a:lvl7pPr marL="2743200" algn="l" defTabSz="914400" rtl="0" eaLnBrk="1" latinLnBrk="0" hangingPunct="1">
      <a:defRPr sz="3000" kern="1200">
        <a:solidFill>
          <a:srgbClr val="243750"/>
        </a:solidFill>
        <a:latin typeface="Palatino" charset="0"/>
        <a:ea typeface="ヒラギノ明朝 ProN W3" charset="-128"/>
        <a:cs typeface="+mn-cs"/>
        <a:sym typeface="Palatino" charset="0"/>
      </a:defRPr>
    </a:lvl7pPr>
    <a:lvl8pPr marL="3200400" algn="l" defTabSz="914400" rtl="0" eaLnBrk="1" latinLnBrk="0" hangingPunct="1">
      <a:defRPr sz="3000" kern="1200">
        <a:solidFill>
          <a:srgbClr val="243750"/>
        </a:solidFill>
        <a:latin typeface="Palatino" charset="0"/>
        <a:ea typeface="ヒラギノ明朝 ProN W3" charset="-128"/>
        <a:cs typeface="+mn-cs"/>
        <a:sym typeface="Palatino" charset="0"/>
      </a:defRPr>
    </a:lvl8pPr>
    <a:lvl9pPr marL="3657600" algn="l" defTabSz="914400" rtl="0" eaLnBrk="1" latinLnBrk="0" hangingPunct="1">
      <a:defRPr sz="3000" kern="1200">
        <a:solidFill>
          <a:srgbClr val="243750"/>
        </a:solidFill>
        <a:latin typeface="Palatino" charset="0"/>
        <a:ea typeface="ヒラギノ明朝 ProN W3" charset="-128"/>
        <a:cs typeface="+mn-cs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10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*1/3 s. pneumoniae résistant à la péni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Enterovirus pour plus de 85% des virale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fungique et para;présentation + subtile...subaigue, AEG, sx B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FR: sinusite, otite chronique, immunosup, ROH, Fuite LCR, Non vacciné</a:t>
            </a:r>
          </a:p>
          <a:p>
            <a:pPr eaLnBrk="1" hangingPunct="1"/>
            <a:endParaRPr lang="en-US" altLang="fr-FR" sz="1300" smtClean="0">
              <a:latin typeface="Courier" charset="0"/>
              <a:sym typeface="Courier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Substance grise centrale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Substance blanche (fibres myélinisées ...faisceau moteur et sensitif)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a/n sensitif: trauma médullaire = sx conta lat ss jacent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a/n moteur: trauma médullaire = sx ipsi ss jacent</a:t>
            </a:r>
          </a:p>
          <a:p>
            <a:pPr eaLnBrk="1" hangingPunct="1"/>
            <a:endParaRPr lang="en-US" altLang="fr-FR" sz="2200" smtClean="0">
              <a:latin typeface="Lucida Grande" charset="0"/>
              <a:sym typeface="Lucida Grande" charset="0"/>
            </a:endParaRPr>
          </a:p>
          <a:p>
            <a:pPr eaLnBrk="1" hangingPunct="1"/>
            <a:endParaRPr lang="en-US" altLang="fr-FR" sz="220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Lasègue + sensibilité de 68 à 80% pour une hernie l4-l5, l5-s1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examen sensitif à détailler selon atteinte. si sx ou signe, poursuivre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TR pas systématique. Si haut risque ou sx/signes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4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Infection rare mais grave. Svt FR. ou sx subaigu. Fièvre (pas tjrs), dlr percussion, GB/VS élevé. RX svt N.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TRIADE abcès: fièvre, sx neuro, dlr sévère que ds 13 % des cas. Présence de FR très sensible (UDIV, Db, ROH, procédure, immunocompromis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6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Pronostic neurologique décroît en fonction du temps passé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Une méta-analyse suggère que l</a:t>
            </a:r>
            <a:r>
              <a:rPr lang="ja-JP" altLang="en-US" sz="2200" smtClean="0">
                <a:latin typeface="Arial" pitchFamily="34" charset="0"/>
                <a:sym typeface="Lucida Grande" charset="0"/>
              </a:rPr>
              <a:t>’</a:t>
            </a:r>
            <a:r>
              <a:rPr lang="en-US" altLang="ja-JP" sz="2200" smtClean="0">
                <a:latin typeface="Lucida Grande" charset="0"/>
                <a:sym typeface="Lucida Grande" charset="0"/>
              </a:rPr>
              <a:t>absence de fièvre, raideur de nuque et AEC chez l</a:t>
            </a:r>
            <a:r>
              <a:rPr lang="ja-JP" altLang="en-US" sz="2200" smtClean="0">
                <a:latin typeface="Arial" pitchFamily="34" charset="0"/>
                <a:sym typeface="Lucida Grande" charset="0"/>
              </a:rPr>
              <a:t>’</a:t>
            </a:r>
            <a:r>
              <a:rPr lang="en-US" altLang="ja-JP" sz="2200" smtClean="0">
                <a:latin typeface="Lucida Grande" charset="0"/>
                <a:sym typeface="Lucida Grande" charset="0"/>
              </a:rPr>
              <a:t>immunocompétent exclue la méningite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Head jolt accentuation manoeuvre très sensible selon certaines études ad 100% (peu spécifique)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Encéphalite (focalisation neuro et convulsion)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En parler au patient!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Fuite de LCR, baisse de la qte de LCR, baisse de pression ds l</a:t>
            </a:r>
            <a:r>
              <a:rPr lang="ja-JP" altLang="en-US" sz="2200" smtClean="0">
                <a:latin typeface="Arial" pitchFamily="34" charset="0"/>
                <a:sym typeface="Lucida Grande" charset="0"/>
              </a:rPr>
              <a:t>’</a:t>
            </a:r>
            <a:r>
              <a:rPr lang="en-US" altLang="ja-JP" sz="2200" smtClean="0">
                <a:latin typeface="Lucida Grande" charset="0"/>
                <a:sym typeface="Lucida Grande" charset="0"/>
              </a:rPr>
              <a:t>espace ss arachnoïdien, traction des méninges et structures vasculaires en position de bout +/- VD compensatrice ...CPPL</a:t>
            </a:r>
            <a:endParaRPr lang="en-US" altLang="fr-FR" sz="220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Amener un kit à PL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Contre-indications: lesions à la peau, coagulopathie ou anticoagulant, sx neuro focaux sans scan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Po: DL, N entre 3 et 20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PMC = granulocytes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LYC = lymphocytes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Viral: Surtout LYC &gt; 100, prot &lt; 200, gluc N, lactates N/haut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Ont publié en 1988 une classification avec critères diagnostics exhaustive ++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Souvent le status est une migraine à laquelle s</a:t>
            </a:r>
            <a:r>
              <a:rPr lang="ja-JP" altLang="en-US" sz="2200" smtClean="0">
                <a:latin typeface="Arial" pitchFamily="34" charset="0"/>
                <a:sym typeface="Lucida Grande" charset="0"/>
              </a:rPr>
              <a:t>’</a:t>
            </a:r>
            <a:r>
              <a:rPr lang="en-US" altLang="ja-JP" sz="2200" smtClean="0">
                <a:latin typeface="Lucida Grande" charset="0"/>
                <a:sym typeface="Lucida Grande" charset="0"/>
              </a:rPr>
              <a:t>ajoute une céphalée de tension ou médicamenteuse</a:t>
            </a:r>
            <a:endParaRPr lang="en-US" altLang="fr-FR" sz="220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8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Stemetil: E2= hypoT, dystonie, sx extrapyramidaux, sedation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Cortico dans status: évidence limitées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GUIDER l</a:t>
            </a:r>
            <a:r>
              <a:rPr lang="ja-JP" altLang="en-US" sz="2200" smtClean="0">
                <a:latin typeface="Arial" pitchFamily="34" charset="0"/>
                <a:sym typeface="Lucida Grande" charset="0"/>
              </a:rPr>
              <a:t>’</a:t>
            </a:r>
            <a:r>
              <a:rPr lang="en-US" altLang="ja-JP" sz="2200" smtClean="0">
                <a:latin typeface="Lucida Grande" charset="0"/>
                <a:sym typeface="Lucida Grande" charset="0"/>
              </a:rPr>
              <a:t>HX en fonction des DDX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&lt; 18 ans risque anomalie congénitale, spondylolise</a:t>
            </a:r>
          </a:p>
          <a:p>
            <a:pPr eaLnBrk="1" hangingPunct="1"/>
            <a:r>
              <a:rPr lang="en-US" altLang="fr-FR" sz="2200" smtClean="0">
                <a:latin typeface="Lucida Grande" charset="0"/>
                <a:sym typeface="Lucida Grande" charset="0"/>
              </a:rPr>
              <a:t>&gt; 50 ans risque fracture, néo, lesion abdo compressive (AAA)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8078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34573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61753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44404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2127175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93254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9412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4431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49124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096762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238369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060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75296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79536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42632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04209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946616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15026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64545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80049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50864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639019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493593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7122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49827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62885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43753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02626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379941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00271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94511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88066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52954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33212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29001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299407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88337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96753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3426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08838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606866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0599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4311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65733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385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462113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166697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862250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82191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2677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267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6776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698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6448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837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4464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32646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9313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97743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6927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5081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5610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5699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597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3985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299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8720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3264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884530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754092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160073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4253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3165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533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992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694996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65477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91568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0574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88375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72170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679904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843717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51690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199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26064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84924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197178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8321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6955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09862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3025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61897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875795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49731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63738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22471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114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74146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851778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769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92365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3488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9105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669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373649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346644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56096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902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09627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04428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32809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12226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43493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12109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7994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41315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23426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6686101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20209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5905500"/>
            <a:ext cx="3073400" cy="26035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5905500"/>
            <a:ext cx="9067800" cy="26035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79984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54322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9308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4851865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305018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04402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12713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46737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27828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476783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017865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98544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12093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805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572702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3958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516122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08288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06278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16764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0742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099519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9680227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16648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748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1029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030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3316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3317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2053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2054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28900"/>
            <a:ext cx="12293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404813" y="4864100"/>
            <a:ext cx="12193587" cy="50800"/>
            <a:chOff x="0" y="0"/>
            <a:chExt cx="7680" cy="32"/>
          </a:xfrm>
        </p:grpSpPr>
        <p:sp>
          <p:nvSpPr>
            <p:cNvPr id="3076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3077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5125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5126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6149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6150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5905500"/>
            <a:ext cx="12293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7173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7174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197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198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2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9221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9222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7"/>
          <a:stretch>
            <a:fillRect/>
          </a:stretch>
        </p:blipFill>
        <p:spPr bwMode="auto">
          <a:xfrm>
            <a:off x="6502400" y="717550"/>
            <a:ext cx="6502400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320800"/>
            <a:ext cx="5080000" cy="3517900"/>
          </a:xfrm>
        </p:spPr>
        <p:txBody>
          <a:bodyPr/>
          <a:lstStyle/>
          <a:p>
            <a:pPr eaLnBrk="1" hangingPunct="1">
              <a:defRPr/>
            </a:pPr>
            <a:r>
              <a:rPr lang="en-US" sz="6200" smtClean="0"/>
              <a:t>Les urgences neurologiques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4914900"/>
            <a:ext cx="12560300" cy="1905000"/>
          </a:xfrm>
        </p:spPr>
        <p:txBody>
          <a:bodyPr/>
          <a:lstStyle/>
          <a:p>
            <a:pPr marL="0" indent="0" eaLnBrk="1" hangingPunct="1"/>
            <a:r>
              <a:rPr lang="en-US" altLang="fr-FR" dirty="0" smtClean="0"/>
              <a:t>    Dr</a:t>
            </a:r>
            <a:r>
              <a:rPr lang="en-US" altLang="fr-FR" dirty="0" smtClean="0"/>
              <a:t>. Chloé Moussaoui, MD, CMFC(MU)</a:t>
            </a:r>
          </a:p>
          <a:p>
            <a:pPr marL="0" indent="0" eaLnBrk="1" hangingPunct="1"/>
            <a:r>
              <a:rPr lang="en-US" altLang="fr-FR" dirty="0" smtClean="0"/>
              <a:t>    9 </a:t>
            </a:r>
            <a:r>
              <a:rPr lang="en-US" altLang="fr-FR" dirty="0" smtClean="0"/>
              <a:t>mars 2012</a:t>
            </a:r>
          </a:p>
          <a:p>
            <a:pPr marL="0" indent="0" eaLnBrk="1" hangingPunct="1"/>
            <a:endParaRPr lang="en-US" altLang="fr-FR" dirty="0" smtClean="0"/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23300"/>
            <a:ext cx="254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0" y="8512175"/>
            <a:ext cx="223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Zapf Dingbats" charset="0"/>
              <a:buChar char="✤"/>
              <a:defRPr/>
            </a:pPr>
            <a:r>
              <a:rPr lang="en-US" b="1" smtClean="0"/>
              <a:t>Investigation</a:t>
            </a:r>
            <a:r>
              <a:rPr lang="en-US" smtClean="0"/>
              <a:t>:</a:t>
            </a:r>
          </a:p>
          <a:p>
            <a:pPr marL="812800" lvl="1" eaLnBrk="1" hangingPunct="1">
              <a:buFont typeface="Zapf Dingbats" charset="0"/>
              <a:buChar char="✤"/>
              <a:defRPr/>
            </a:pPr>
            <a:r>
              <a:rPr lang="en-US" smtClean="0"/>
              <a:t>Scan: immunocompromis, signes et sx focaux, AEC, convulsion,...</a:t>
            </a:r>
          </a:p>
          <a:p>
            <a:pPr marL="812800" lvl="1" eaLnBrk="1" hangingPunct="1">
              <a:buFont typeface="Zapf Dingbats" charset="0"/>
              <a:buChar char="✤"/>
              <a:defRPr/>
            </a:pPr>
            <a:r>
              <a:rPr lang="en-US" smtClean="0"/>
              <a:t>PL...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 diagnostic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7305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324" r="18216" b="2324"/>
          <a:stretch>
            <a:fillRect/>
          </a:stretch>
        </p:blipFill>
        <p:spPr bwMode="auto">
          <a:xfrm>
            <a:off x="6502400" y="0"/>
            <a:ext cx="6502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Outil diagnostic de choix</a:t>
            </a:r>
          </a:p>
          <a:p>
            <a:pPr eaLnBrk="1" hangingPunct="1"/>
            <a:r>
              <a:rPr lang="en-US" altLang="fr-FR" smtClean="0"/>
              <a:t>Effets secondaires:</a:t>
            </a:r>
          </a:p>
          <a:p>
            <a:pPr marL="812800" lvl="1" eaLnBrk="1" hangingPunct="1"/>
            <a:r>
              <a:rPr lang="en-US" altLang="fr-FR" smtClean="0"/>
              <a:t>Céphalée </a:t>
            </a:r>
          </a:p>
          <a:p>
            <a:pPr marL="812800" lvl="1" eaLnBrk="1" hangingPunct="1"/>
            <a:r>
              <a:rPr lang="en-US" altLang="fr-FR" smtClean="0"/>
              <a:t>Infection</a:t>
            </a:r>
          </a:p>
          <a:p>
            <a:pPr marL="812800" lvl="1" eaLnBrk="1" hangingPunct="1"/>
            <a:r>
              <a:rPr lang="en-US" altLang="fr-FR" smtClean="0"/>
              <a:t>Hématomes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 ponction lombaire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La céphalée post-ponction lombaire</a:t>
            </a:r>
          </a:p>
          <a:p>
            <a:pPr marL="812800" lvl="1" eaLnBrk="1" hangingPunct="1"/>
            <a:r>
              <a:rPr lang="en-US" altLang="fr-FR" smtClean="0"/>
              <a:t>Incidence variable (ad 70%) mais modulable</a:t>
            </a:r>
          </a:p>
          <a:p>
            <a:pPr marL="812800" lvl="1" eaLnBrk="1" hangingPunct="1"/>
            <a:r>
              <a:rPr lang="en-US" altLang="fr-FR" smtClean="0"/>
              <a:t>Brèche dure-mérienne créée par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aiguille...</a:t>
            </a:r>
          </a:p>
          <a:p>
            <a:pPr marL="812800" lvl="1" eaLnBrk="1" hangingPunct="1"/>
            <a:r>
              <a:rPr lang="en-US" altLang="fr-FR" smtClean="0"/>
              <a:t>Facteurs prédisposants: âge, céphalée préalable, sexe(</a:t>
            </a:r>
            <a:r>
              <a:rPr lang="en-US" altLang="fr-FR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Grande" charset="0"/>
                <a:sym typeface="Lucida Grande" charset="0"/>
              </a:rPr>
              <a:t>2.5</a:t>
            </a:r>
            <a:r>
              <a:rPr lang="en-US" altLang="fr-FR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♀</a:t>
            </a:r>
            <a:r>
              <a:rPr lang="en-US" altLang="fr-FR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Grande" charset="0"/>
                <a:sym typeface="Lucida Grande" charset="0"/>
              </a:rPr>
              <a:t>: 1</a:t>
            </a:r>
            <a:r>
              <a:rPr lang="en-US" altLang="fr-FR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♂)</a:t>
            </a:r>
            <a:endParaRPr lang="en-US" altLang="fr-FR" sz="320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Facteurs préventifs prouvés:</a:t>
            </a:r>
          </a:p>
          <a:p>
            <a:pPr marL="1257300" lvl="2" eaLnBrk="1" hangingPunct="1"/>
            <a:r>
              <a:rPr lang="en-US" altLang="fr-FR" b="1" smtClean="0"/>
              <a:t>Taille</a:t>
            </a:r>
            <a:r>
              <a:rPr lang="en-US" altLang="fr-FR" smtClean="0"/>
              <a:t> de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aiguille (&gt;22G..donc + petite)</a:t>
            </a:r>
          </a:p>
          <a:p>
            <a:pPr marL="1257300" lvl="2" eaLnBrk="1" hangingPunct="1"/>
            <a:r>
              <a:rPr lang="en-US" altLang="fr-FR" b="1" smtClean="0"/>
              <a:t>Type</a:t>
            </a:r>
            <a:r>
              <a:rPr lang="en-US" altLang="fr-FR" smtClean="0"/>
              <a:t> d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aiguille (Pointe crayon&gt;tranchante)</a:t>
            </a:r>
          </a:p>
          <a:p>
            <a:pPr marL="1257300" lvl="2" eaLnBrk="1" hangingPunct="1"/>
            <a:r>
              <a:rPr lang="en-US" altLang="fr-FR" b="1" smtClean="0"/>
              <a:t>Orientation </a:t>
            </a:r>
            <a:r>
              <a:rPr lang="en-US" altLang="fr-FR" smtClean="0"/>
              <a:t>du biseau (parallèle aux fibres)</a:t>
            </a:r>
          </a:p>
          <a:p>
            <a:pPr marL="1257300" lvl="2" eaLnBrk="1" hangingPunct="1"/>
            <a:r>
              <a:rPr lang="en-US" altLang="fr-FR" b="1" smtClean="0"/>
              <a:t>Réinsertion</a:t>
            </a:r>
            <a:r>
              <a:rPr lang="en-US" altLang="fr-FR" smtClean="0"/>
              <a:t> du stylet</a:t>
            </a:r>
          </a:p>
          <a:p>
            <a:pPr eaLnBrk="1" hangingPunct="1"/>
            <a:r>
              <a:rPr lang="en-US" altLang="fr-FR" u="sng" smtClean="0"/>
              <a:t>Il n</a:t>
            </a:r>
            <a:r>
              <a:rPr lang="ja-JP" altLang="en-US" u="sng" smtClean="0">
                <a:latin typeface="Arial" pitchFamily="34" charset="0"/>
              </a:rPr>
              <a:t>’</a:t>
            </a:r>
            <a:r>
              <a:rPr lang="en-US" altLang="ja-JP" u="sng" smtClean="0"/>
              <a:t>existe aucune évidence pour soutenir le repos au lit</a:t>
            </a:r>
            <a:r>
              <a:rPr lang="en-US" altLang="ja-JP" smtClean="0"/>
              <a:t> de même que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hydratation</a:t>
            </a:r>
            <a:endParaRPr lang="en-US" alt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"/>
          <a:stretch>
            <a:fillRect/>
          </a:stretch>
        </p:blipFill>
        <p:spPr bwMode="auto">
          <a:xfrm>
            <a:off x="5387975" y="3321050"/>
            <a:ext cx="72771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Contre-indications</a:t>
            </a:r>
          </a:p>
          <a:p>
            <a:pPr eaLnBrk="1" hangingPunct="1"/>
            <a:r>
              <a:rPr lang="en-US" altLang="fr-FR" smtClean="0"/>
              <a:t>Position</a:t>
            </a:r>
          </a:p>
          <a:p>
            <a:pPr eaLnBrk="1" hangingPunct="1"/>
            <a:r>
              <a:rPr lang="en-US" altLang="fr-FR" smtClean="0"/>
              <a:t>Stérilité</a:t>
            </a:r>
          </a:p>
          <a:p>
            <a:pPr eaLnBrk="1" hangingPunct="1"/>
            <a:r>
              <a:rPr lang="en-US" altLang="fr-FR" smtClean="0"/>
              <a:t>Matériel</a:t>
            </a:r>
          </a:p>
          <a:p>
            <a:pPr eaLnBrk="1" hangingPunct="1"/>
            <a:r>
              <a:rPr lang="en-US" altLang="fr-FR" smtClean="0"/>
              <a:t>Pression d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ouverture</a:t>
            </a:r>
            <a:endParaRPr lang="en-US" altLang="fr-FR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 technique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 1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ATCD: nil    All: nil</a:t>
            </a:r>
          </a:p>
          <a:p>
            <a:pPr eaLnBrk="1" hangingPunct="1"/>
            <a:r>
              <a:rPr lang="en-US" altLang="fr-FR" smtClean="0"/>
              <a:t>RX: alesse</a:t>
            </a:r>
          </a:p>
          <a:p>
            <a:pPr eaLnBrk="1" hangingPunct="1"/>
            <a:r>
              <a:rPr lang="en-US" altLang="fr-FR" smtClean="0"/>
              <a:t>Tabac +. pas de drogue ni ROH</a:t>
            </a:r>
          </a:p>
          <a:p>
            <a:pPr eaLnBrk="1" hangingPunct="1"/>
            <a:r>
              <a:rPr lang="en-US" altLang="fr-FR" smtClean="0"/>
              <a:t>Pas de convulsion ou sx focaux. Vaccins OK. Pas de voyage ou contact. Congestion/rhinorrhée purulente avec AEG x 14jrs</a:t>
            </a:r>
          </a:p>
          <a:p>
            <a:pPr eaLnBrk="1" hangingPunct="1"/>
            <a:r>
              <a:rPr lang="en-US" altLang="fr-FR" smtClean="0"/>
              <a:t>SV: pls 126, TA 95/50, RR 24, Sat 99%, Temp 38,9B, Gluco 5.2</a:t>
            </a:r>
          </a:p>
          <a:p>
            <a:pPr eaLnBrk="1" hangingPunct="1"/>
            <a:r>
              <a:rPr lang="en-US" altLang="fr-FR" smtClean="0"/>
              <a:t>EP: pâle, GCS14, C/P/A N, nuque raide, Kernig +, Teg sp, Ex. Neuro 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Analyse du LCR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b="1" smtClean="0"/>
              <a:t>Tube 1</a:t>
            </a:r>
            <a:r>
              <a:rPr lang="en-US" altLang="fr-FR" smtClean="0"/>
              <a:t>: Décompte cellulaire</a:t>
            </a:r>
          </a:p>
          <a:p>
            <a:pPr eaLnBrk="1" hangingPunct="1"/>
            <a:r>
              <a:rPr lang="en-US" altLang="fr-FR" b="1" smtClean="0"/>
              <a:t>Tube 2</a:t>
            </a:r>
            <a:r>
              <a:rPr lang="en-US" altLang="fr-FR" smtClean="0"/>
              <a:t>: Gram et culture</a:t>
            </a:r>
          </a:p>
          <a:p>
            <a:pPr eaLnBrk="1" hangingPunct="1"/>
            <a:r>
              <a:rPr lang="en-US" altLang="fr-FR" b="1" smtClean="0"/>
              <a:t>Tube 3</a:t>
            </a:r>
            <a:r>
              <a:rPr lang="en-US" altLang="fr-FR" smtClean="0"/>
              <a:t>: Biochimie (glucose et protéines)</a:t>
            </a:r>
          </a:p>
          <a:p>
            <a:pPr eaLnBrk="1" hangingPunct="1"/>
            <a:r>
              <a:rPr lang="en-US" altLang="fr-FR" b="1" smtClean="0"/>
              <a:t>Tube 4</a:t>
            </a:r>
            <a:r>
              <a:rPr lang="en-US" altLang="fr-FR" smtClean="0"/>
              <a:t>: Décompte cellulaire (+/- xanthochromie)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3187700"/>
            <a:ext cx="2844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Résultats...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Liquide jaunâtre</a:t>
            </a:r>
          </a:p>
          <a:p>
            <a:pPr eaLnBrk="1" hangingPunct="1"/>
            <a:r>
              <a:rPr lang="en-US" altLang="fr-FR" smtClean="0"/>
              <a:t>Leuco: &gt;1000 x 10</a:t>
            </a:r>
            <a:r>
              <a:rPr lang="en-US" altLang="fr-FR" sz="1400" smtClean="0"/>
              <a:t>6 </a:t>
            </a:r>
            <a:r>
              <a:rPr lang="en-US" altLang="fr-FR" smtClean="0"/>
              <a:t>(&gt;PMC)</a:t>
            </a:r>
          </a:p>
          <a:p>
            <a:pPr eaLnBrk="1" hangingPunct="1"/>
            <a:r>
              <a:rPr lang="en-US" altLang="fr-FR" smtClean="0"/>
              <a:t>Gluco 1.0 mmol/L</a:t>
            </a:r>
          </a:p>
          <a:p>
            <a:pPr eaLnBrk="1" hangingPunct="1"/>
            <a:r>
              <a:rPr lang="en-US" altLang="fr-FR" smtClean="0"/>
              <a:t>Protéine 500 mg/L</a:t>
            </a:r>
          </a:p>
          <a:p>
            <a:pPr eaLnBrk="1" hangingPunct="1"/>
            <a:r>
              <a:rPr lang="en-US" altLang="fr-FR" smtClean="0"/>
              <a:t>Lactates 4 mmol/L</a:t>
            </a:r>
          </a:p>
          <a:p>
            <a:pPr eaLnBrk="1" hangingPunct="1"/>
            <a:endParaRPr lang="en-US" altLang="fr-FR" smtClean="0"/>
          </a:p>
          <a:p>
            <a:pPr eaLnBrk="1" hangingPunct="1"/>
            <a:endParaRPr lang="en-US" altLang="fr-FR" smtClean="0"/>
          </a:p>
          <a:p>
            <a:pPr eaLnBrk="1" hangingPunct="1"/>
            <a:r>
              <a:rPr lang="en-US" altLang="fr-FR" smtClean="0"/>
              <a:t>N = Clair</a:t>
            </a:r>
          </a:p>
          <a:p>
            <a:pPr eaLnBrk="1" hangingPunct="1"/>
            <a:r>
              <a:rPr lang="en-US" altLang="fr-FR" smtClean="0"/>
              <a:t>N = 0-5 LYC</a:t>
            </a:r>
          </a:p>
          <a:p>
            <a:pPr eaLnBrk="1" hangingPunct="1"/>
            <a:r>
              <a:rPr lang="en-US" altLang="fr-FR" smtClean="0"/>
              <a:t>N &gt; 60%glyc sérique</a:t>
            </a:r>
          </a:p>
          <a:p>
            <a:pPr eaLnBrk="1" hangingPunct="1"/>
            <a:r>
              <a:rPr lang="en-US" altLang="fr-FR" smtClean="0"/>
              <a:t>N = 14-45</a:t>
            </a:r>
          </a:p>
          <a:p>
            <a:pPr eaLnBrk="1" hangingPunct="1"/>
            <a:r>
              <a:rPr lang="en-US" altLang="fr-FR" smtClean="0"/>
              <a:t>N = 1.5-1.9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473075"/>
            <a:ext cx="443706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 2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♀38 ans</a:t>
            </a:r>
          </a:p>
          <a:p>
            <a:pPr eaLnBrk="1" hangingPunct="1"/>
            <a:r>
              <a:rPr lang="en-US" altLang="fr-FR" smtClean="0"/>
              <a:t>Céphalée, nausée, innapétence et fatigue depuis 4 jours</a:t>
            </a:r>
          </a:p>
          <a:p>
            <a:pPr eaLnBrk="1" hangingPunct="1"/>
            <a:r>
              <a:rPr lang="en-US" altLang="fr-FR" smtClean="0"/>
              <a:t>Tylenol et advil non efficace...</a:t>
            </a:r>
          </a:p>
          <a:p>
            <a:pPr eaLnBrk="1" hangingPunct="1"/>
            <a:r>
              <a:rPr lang="en-US" altLang="fr-FR" smtClean="0"/>
              <a:t>Attend depuis 6h dans la salle d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attente...elle n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en peu plus et veut quitter aller s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occuper de ses enfants!</a:t>
            </a:r>
            <a:endParaRPr lang="en-US" altLang="fr-FR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Rechercher les «red flags»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Début </a:t>
            </a:r>
            <a:r>
              <a:rPr lang="en-US" altLang="fr-FR" b="1" smtClean="0">
                <a:solidFill>
                  <a:srgbClr val="FF2712"/>
                </a:solidFill>
              </a:rPr>
              <a:t>abrupte</a:t>
            </a:r>
            <a:endParaRPr lang="en-US" altLang="fr-FR" smtClean="0"/>
          </a:p>
          <a:p>
            <a:pPr eaLnBrk="1" hangingPunct="1"/>
            <a:r>
              <a:rPr lang="en-US" altLang="fr-FR" smtClean="0"/>
              <a:t>Intensité/éveil </a:t>
            </a:r>
            <a:r>
              <a:rPr lang="en-US" altLang="fr-FR" b="1" smtClean="0">
                <a:solidFill>
                  <a:srgbClr val="FF2712"/>
                </a:solidFill>
              </a:rPr>
              <a:t>nocturne</a:t>
            </a:r>
            <a:endParaRPr lang="en-US" altLang="fr-FR" smtClean="0"/>
          </a:p>
          <a:p>
            <a:pPr eaLnBrk="1" hangingPunct="1"/>
            <a:r>
              <a:rPr lang="en-US" altLang="fr-FR" smtClean="0"/>
              <a:t>État de </a:t>
            </a:r>
            <a:r>
              <a:rPr lang="en-US" altLang="fr-FR" b="1" smtClean="0">
                <a:solidFill>
                  <a:srgbClr val="FF2712"/>
                </a:solidFill>
              </a:rPr>
              <a:t>conscience altéré</a:t>
            </a:r>
            <a:endParaRPr lang="en-US" altLang="fr-FR" b="1" smtClean="0">
              <a:solidFill>
                <a:srgbClr val="FF2712"/>
              </a:solidFill>
              <a:ea typeface="ヒラギノ明朝 ProN W6" charset="-128"/>
            </a:endParaRPr>
          </a:p>
          <a:p>
            <a:pPr eaLnBrk="1" hangingPunct="1"/>
            <a:r>
              <a:rPr lang="en-US" altLang="fr-FR" smtClean="0"/>
              <a:t>Signes et sx </a:t>
            </a:r>
            <a:r>
              <a:rPr lang="en-US" altLang="fr-FR" b="1" smtClean="0">
                <a:solidFill>
                  <a:srgbClr val="FF2712"/>
                </a:solidFill>
              </a:rPr>
              <a:t>neuro focaux</a:t>
            </a:r>
            <a:endParaRPr lang="en-US" altLang="fr-FR" smtClean="0"/>
          </a:p>
          <a:p>
            <a:pPr eaLnBrk="1" hangingPunct="1"/>
            <a:r>
              <a:rPr lang="en-US" altLang="fr-FR" b="1" smtClean="0">
                <a:solidFill>
                  <a:srgbClr val="FF2712"/>
                </a:solidFill>
              </a:rPr>
              <a:t>Fièvre</a:t>
            </a:r>
            <a:endParaRPr lang="en-US" altLang="fr-FR" b="1" smtClean="0">
              <a:solidFill>
                <a:srgbClr val="FF2712"/>
              </a:solidFill>
              <a:ea typeface="ヒラギノ明朝 ProN W6" charset="-128"/>
            </a:endParaRPr>
          </a:p>
          <a:p>
            <a:pPr eaLnBrk="1" hangingPunct="1"/>
            <a:r>
              <a:rPr lang="en-US" altLang="fr-FR" smtClean="0"/>
              <a:t>&gt; </a:t>
            </a:r>
            <a:r>
              <a:rPr lang="en-US" altLang="fr-FR" b="1" smtClean="0">
                <a:solidFill>
                  <a:srgbClr val="FF2712"/>
                </a:solidFill>
              </a:rPr>
              <a:t>50</a:t>
            </a:r>
            <a:r>
              <a:rPr lang="en-US" altLang="fr-FR" smtClean="0"/>
              <a:t> ans</a:t>
            </a:r>
          </a:p>
          <a:p>
            <a:pPr eaLnBrk="1" hangingPunct="1"/>
            <a:r>
              <a:rPr lang="en-US" altLang="fr-FR" b="1" smtClean="0">
                <a:solidFill>
                  <a:srgbClr val="FF2712"/>
                </a:solidFill>
              </a:rPr>
              <a:t>Néo</a:t>
            </a:r>
            <a:r>
              <a:rPr lang="en-US" altLang="fr-FR" smtClean="0"/>
              <a:t> ou immunosupression ss-jacente</a:t>
            </a:r>
          </a:p>
          <a:p>
            <a:pPr eaLnBrk="1" hangingPunct="1"/>
            <a:r>
              <a:rPr lang="en-US" altLang="fr-FR" smtClean="0"/>
              <a:t>(distincte des céphalées connues)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12700"/>
            <a:ext cx="1727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Objectifs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Savoir reconnaître et traiter les méningites chez les enfants et les adultes</a:t>
            </a:r>
          </a:p>
          <a:p>
            <a:pPr eaLnBrk="1" hangingPunct="1"/>
            <a:r>
              <a:rPr lang="en-US" altLang="fr-FR" smtClean="0"/>
              <a:t>Connaître la technique de ponction lombaire et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analyse du LCR</a:t>
            </a:r>
          </a:p>
          <a:p>
            <a:pPr eaLnBrk="1" hangingPunct="1"/>
            <a:r>
              <a:rPr lang="en-US" altLang="fr-FR" smtClean="0"/>
              <a:t>Connaître les différents types de céphalées, en particulier les migraines simples ou accompagnées</a:t>
            </a:r>
          </a:p>
          <a:p>
            <a:pPr eaLnBrk="1" hangingPunct="1"/>
            <a:r>
              <a:rPr lang="en-US" altLang="fr-FR" smtClean="0"/>
              <a:t>Savoir reconnaître la compression médullaire ainsi que ses principales causes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b="1" u="sng" smtClean="0"/>
              <a:t>Céphalées primaires</a:t>
            </a:r>
            <a:r>
              <a:rPr lang="en-US" altLang="fr-FR" smtClean="0"/>
              <a:t>:</a:t>
            </a:r>
          </a:p>
          <a:p>
            <a:pPr marL="812800" lvl="1" eaLnBrk="1" hangingPunct="1"/>
            <a:r>
              <a:rPr lang="en-US" altLang="fr-FR" smtClean="0"/>
              <a:t>Migraine</a:t>
            </a:r>
          </a:p>
          <a:p>
            <a:pPr marL="812800" lvl="1" eaLnBrk="1" hangingPunct="1"/>
            <a:r>
              <a:rPr lang="en-US" altLang="fr-FR" smtClean="0"/>
              <a:t>Tensionnelle</a:t>
            </a:r>
          </a:p>
          <a:p>
            <a:pPr marL="812800" lvl="1" eaLnBrk="1" hangingPunct="1"/>
            <a:r>
              <a:rPr lang="en-US" altLang="fr-FR" smtClean="0"/>
              <a:t>«cluster»</a:t>
            </a:r>
          </a:p>
          <a:p>
            <a:pPr eaLnBrk="1" hangingPunct="1"/>
            <a:r>
              <a:rPr lang="en-US" altLang="fr-FR" b="1" u="sng" smtClean="0"/>
              <a:t>Céphalées secondaires</a:t>
            </a:r>
            <a:r>
              <a:rPr lang="en-US" altLang="fr-FR" smtClean="0"/>
              <a:t>:</a:t>
            </a:r>
          </a:p>
          <a:p>
            <a:pPr marL="812800" lvl="1" eaLnBrk="1" hangingPunct="1"/>
            <a:r>
              <a:rPr lang="en-US" altLang="fr-FR" smtClean="0"/>
              <a:t>HSA</a:t>
            </a:r>
          </a:p>
          <a:p>
            <a:pPr marL="812800" lvl="1" eaLnBrk="1" hangingPunct="1"/>
            <a:r>
              <a:rPr lang="en-US" altLang="fr-FR" smtClean="0"/>
              <a:t>Tumeur, HTIC, artérite, etc...</a:t>
            </a:r>
          </a:p>
          <a:p>
            <a:pPr marL="812800" lvl="1" eaLnBrk="1" hangingPunct="1"/>
            <a:r>
              <a:rPr lang="en-US" altLang="fr-FR" i="1" u="sng" smtClean="0"/>
              <a:t>«The international headache society (HIS)»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 migraine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♀&gt;&gt; ♂</a:t>
            </a:r>
          </a:p>
          <a:p>
            <a:pPr eaLnBrk="1" hangingPunct="1"/>
            <a:r>
              <a:rPr lang="en-US" altLang="fr-FR" smtClean="0"/>
              <a:t>début 10-40ans</a:t>
            </a:r>
          </a:p>
          <a:p>
            <a:pPr eaLnBrk="1" hangingPunct="1"/>
            <a:r>
              <a:rPr lang="en-US" altLang="fr-FR" smtClean="0"/>
              <a:t>ATCD fam dans près de 70% des cas</a:t>
            </a:r>
          </a:p>
          <a:p>
            <a:pPr eaLnBrk="1" hangingPunct="1"/>
            <a:r>
              <a:rPr lang="en-US" altLang="fr-FR" smtClean="0"/>
              <a:t>aura dans 10-20%</a:t>
            </a:r>
          </a:p>
          <a:p>
            <a:pPr eaLnBrk="1" hangingPunct="1"/>
            <a:r>
              <a:rPr lang="en-US" altLang="fr-FR" smtClean="0"/>
              <a:t>Origine vasculaire et neuro-médiateur (sérotonine, noradrénaline)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Migraine sans aura (commune)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u="sng" smtClean="0"/>
              <a:t>≥ 5 épisodes avec critères ci-dessous</a:t>
            </a:r>
          </a:p>
          <a:p>
            <a:pPr eaLnBrk="1" hangingPunct="1"/>
            <a:r>
              <a:rPr lang="en-US" altLang="fr-FR" b="1" smtClean="0"/>
              <a:t>durée = 4-72h sans tx</a:t>
            </a:r>
            <a:endParaRPr lang="en-US" altLang="fr-FR" b="1" smtClean="0">
              <a:ea typeface="ヒラギノ明朝 ProN W6" charset="-128"/>
            </a:endParaRPr>
          </a:p>
          <a:p>
            <a:pPr eaLnBrk="1" hangingPunct="1"/>
            <a:r>
              <a:rPr lang="en-US" altLang="fr-FR" b="1" smtClean="0"/>
              <a:t>2 des caractères suivants:</a:t>
            </a:r>
            <a:endParaRPr lang="en-US" altLang="fr-FR" b="1" smtClean="0">
              <a:ea typeface="ヒラギノ明朝 ProN W6" charset="-128"/>
            </a:endParaRPr>
          </a:p>
          <a:p>
            <a:pPr marL="812800" lvl="1" eaLnBrk="1" hangingPunct="1"/>
            <a:r>
              <a:rPr lang="en-US" altLang="fr-FR" smtClean="0"/>
              <a:t>unilatérale/pulsatile/modéré à sévère/aggravée par AVD, AVQ</a:t>
            </a:r>
          </a:p>
          <a:p>
            <a:pPr eaLnBrk="1" hangingPunct="1"/>
            <a:r>
              <a:rPr lang="en-US" altLang="fr-FR" b="1" smtClean="0"/>
              <a:t>1 des sx suivants:</a:t>
            </a:r>
            <a:endParaRPr lang="en-US" altLang="fr-FR" b="1" smtClean="0">
              <a:ea typeface="ヒラギノ明朝 ProN W6" charset="-128"/>
            </a:endParaRPr>
          </a:p>
          <a:p>
            <a:pPr marL="812800" lvl="1" eaLnBrk="1" hangingPunct="1"/>
            <a:r>
              <a:rPr lang="en-US" altLang="fr-FR" smtClean="0"/>
              <a:t>No ou Vo/photo et sonophobie</a:t>
            </a:r>
          </a:p>
          <a:p>
            <a:pPr eaLnBrk="1" hangingPunct="1"/>
            <a:r>
              <a:rPr lang="en-US" altLang="fr-FR" b="1" smtClean="0"/>
              <a:t>Non expliquée par une autre affection</a:t>
            </a:r>
            <a:endParaRPr lang="en-US" altLang="fr-FR" b="1" smtClean="0">
              <a:ea typeface="ヒラギノ明朝 ProN W6" charset="-128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Migraine avec aura (classique)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2984500"/>
            <a:ext cx="12293600" cy="6819900"/>
          </a:xfrm>
        </p:spPr>
        <p:txBody>
          <a:bodyPr/>
          <a:lstStyle/>
          <a:p>
            <a:pPr eaLnBrk="1" hangingPunct="1"/>
            <a:r>
              <a:rPr lang="en-US" altLang="fr-FR" u="sng" smtClean="0"/>
              <a:t>≥ 2 crises avec critères suivants:</a:t>
            </a:r>
          </a:p>
          <a:p>
            <a:pPr eaLnBrk="1" hangingPunct="1"/>
            <a:r>
              <a:rPr lang="en-US" altLang="fr-FR" b="1" smtClean="0"/>
              <a:t>≥ 1 critère suivant:</a:t>
            </a:r>
            <a:endParaRPr lang="en-US" altLang="fr-FR" b="1" smtClean="0">
              <a:ea typeface="ヒラギノ明朝 ProN W6" charset="-128"/>
            </a:endParaRPr>
          </a:p>
          <a:p>
            <a:pPr marL="812800" lvl="1" eaLnBrk="1" hangingPunct="1"/>
            <a:r>
              <a:rPr lang="en-US" altLang="fr-FR" smtClean="0"/>
              <a:t>sx visuel positifs et/ou negatifs réversibles en totalité</a:t>
            </a:r>
          </a:p>
          <a:p>
            <a:pPr marL="812800" lvl="1" eaLnBrk="1" hangingPunct="1"/>
            <a:r>
              <a:rPr lang="en-US" altLang="fr-FR" smtClean="0"/>
              <a:t>sx sensitifs positifs et/ou negatifs réversibles en totalité</a:t>
            </a:r>
          </a:p>
          <a:p>
            <a:pPr marL="812800" lvl="1" eaLnBrk="1" hangingPunct="1"/>
            <a:r>
              <a:rPr lang="en-US" altLang="fr-FR" smtClean="0"/>
              <a:t>trouble de la parole complètement réversible</a:t>
            </a:r>
          </a:p>
          <a:p>
            <a:pPr eaLnBrk="1" hangingPunct="1"/>
            <a:r>
              <a:rPr lang="en-US" altLang="fr-FR" b="1" smtClean="0"/>
              <a:t>≥ 2 critères suivants:</a:t>
            </a:r>
            <a:endParaRPr lang="en-US" altLang="fr-FR" b="1" smtClean="0">
              <a:ea typeface="ヒラギノ明朝 ProN W6" charset="-128"/>
            </a:endParaRPr>
          </a:p>
          <a:p>
            <a:pPr eaLnBrk="1" hangingPunct="1"/>
            <a:r>
              <a:rPr lang="en-US" altLang="fr-FR" smtClean="0"/>
              <a:t>sx visuel homonyme et/ou sx sensitif unilatéral</a:t>
            </a:r>
          </a:p>
          <a:p>
            <a:pPr eaLnBrk="1" hangingPunct="1"/>
            <a:r>
              <a:rPr lang="en-US" altLang="fr-FR" smtClean="0"/>
              <a:t>sx progressent sur ≥ 5minutes et succincts si multiples</a:t>
            </a:r>
          </a:p>
          <a:p>
            <a:pPr eaLnBrk="1" hangingPunct="1"/>
            <a:r>
              <a:rPr lang="en-US" altLang="fr-FR" smtClean="0"/>
              <a:t>durée max 60 minutes (q sx)</a:t>
            </a:r>
          </a:p>
          <a:p>
            <a:pPr eaLnBrk="1" hangingPunct="1"/>
            <a:r>
              <a:rPr lang="en-US" altLang="fr-FR" b="1" smtClean="0"/>
              <a:t>Remplie critères de migraine sans aura</a:t>
            </a:r>
            <a:endParaRPr lang="en-US" altLang="fr-FR" b="1" smtClean="0">
              <a:ea typeface="ヒラギノ明朝 ProN W6" charset="-128"/>
            </a:endParaRPr>
          </a:p>
          <a:p>
            <a:pPr eaLnBrk="1" hangingPunct="1"/>
            <a:r>
              <a:rPr lang="en-US" altLang="fr-FR" b="1" smtClean="0"/>
              <a:t>Non expliquée par une autre affection</a:t>
            </a:r>
            <a:endParaRPr lang="en-US" altLang="fr-FR" b="1" smtClean="0">
              <a:ea typeface="ヒラギノ明朝 ProN W6" charset="-128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Migraines autres...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Ophtalmoplégique</a:t>
            </a:r>
          </a:p>
          <a:p>
            <a:pPr eaLnBrk="1" hangingPunct="1"/>
            <a:r>
              <a:rPr lang="en-US" altLang="fr-FR" smtClean="0"/>
              <a:t>Hémiplégique</a:t>
            </a:r>
          </a:p>
          <a:p>
            <a:pPr eaLnBrk="1" hangingPunct="1"/>
            <a:r>
              <a:rPr lang="en-US" altLang="fr-FR" smtClean="0"/>
              <a:t>Basilaire</a:t>
            </a:r>
          </a:p>
          <a:p>
            <a:pPr eaLnBrk="1" hangingPunct="1"/>
            <a:r>
              <a:rPr lang="en-US" altLang="fr-FR" b="1" smtClean="0"/>
              <a:t>Status migraineux: migraine sévère ≥ 72h</a:t>
            </a:r>
            <a:endParaRPr lang="en-US" altLang="fr-FR" b="1" smtClean="0">
              <a:ea typeface="ヒラギノ明朝 ProN W6" charset="-128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Migraine: quand investiguer?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Aura de durée inhabituelle (≥ 1h)</a:t>
            </a:r>
          </a:p>
          <a:p>
            <a:pPr eaLnBrk="1" hangingPunct="1"/>
            <a:r>
              <a:rPr lang="en-US" altLang="fr-FR" smtClean="0"/>
              <a:t>Aura brutal</a:t>
            </a:r>
          </a:p>
          <a:p>
            <a:pPr eaLnBrk="1" hangingPunct="1"/>
            <a:r>
              <a:rPr lang="en-US" altLang="fr-FR" smtClean="0"/>
              <a:t>Aura atypique</a:t>
            </a:r>
          </a:p>
          <a:p>
            <a:pPr eaLnBrk="1" hangingPunct="1"/>
            <a:r>
              <a:rPr lang="en-US" altLang="fr-FR" smtClean="0"/>
              <a:t>≥ 40 ans ou ≤ 10 ans</a:t>
            </a:r>
          </a:p>
          <a:p>
            <a:pPr eaLnBrk="1" hangingPunct="1"/>
            <a:r>
              <a:rPr lang="en-US" altLang="fr-FR" smtClean="0"/>
              <a:t>Toujours du même côté</a:t>
            </a:r>
          </a:p>
          <a:p>
            <a:pPr eaLnBrk="1" hangingPunct="1"/>
            <a:r>
              <a:rPr lang="en-US" altLang="fr-FR" smtClean="0"/>
              <a:t>Red flags autres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Migraine: traitement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Traitement antérieur efficace</a:t>
            </a:r>
          </a:p>
          <a:p>
            <a:pPr eaLnBrk="1" hangingPunct="1"/>
            <a:r>
              <a:rPr lang="en-US" altLang="fr-FR" smtClean="0"/>
              <a:t>Hydratation IV</a:t>
            </a:r>
          </a:p>
          <a:p>
            <a:pPr eaLnBrk="1" hangingPunct="1"/>
            <a:r>
              <a:rPr lang="en-US" altLang="fr-FR" smtClean="0"/>
              <a:t>Stase gastrique prévient l'absorption de certain RX</a:t>
            </a:r>
          </a:p>
          <a:p>
            <a:pPr marL="812800" lvl="1" eaLnBrk="1" hangingPunct="1"/>
            <a:r>
              <a:rPr lang="en-US" altLang="fr-FR" smtClean="0"/>
              <a:t>IV</a:t>
            </a:r>
          </a:p>
          <a:p>
            <a:pPr marL="812800" lvl="1" eaLnBrk="1" hangingPunct="1"/>
            <a:r>
              <a:rPr lang="en-US" altLang="fr-FR" smtClean="0"/>
              <a:t>po + Métoclopramine</a:t>
            </a:r>
          </a:p>
          <a:p>
            <a:pPr eaLnBrk="1" hangingPunct="1"/>
            <a:r>
              <a:rPr lang="en-US" altLang="fr-FR" smtClean="0"/>
              <a:t>AINS et Tylenol...à ne pas négliger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Dérivé de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ergo (avec maxeran...effets sec no/vo)</a:t>
            </a:r>
          </a:p>
          <a:p>
            <a:pPr eaLnBrk="1" hangingPunct="1"/>
            <a:r>
              <a:rPr lang="en-US" altLang="fr-FR" smtClean="0"/>
              <a:t>Triptans</a:t>
            </a:r>
          </a:p>
          <a:p>
            <a:pPr eaLnBrk="1" hangingPunct="1"/>
            <a:r>
              <a:rPr lang="en-US" altLang="fr-FR" smtClean="0"/>
              <a:t>Neuroleptiques: Prochlorperazine (stemetil)</a:t>
            </a:r>
          </a:p>
          <a:p>
            <a:pPr eaLnBrk="1" hangingPunct="1"/>
            <a:r>
              <a:rPr lang="en-US" altLang="fr-FR" smtClean="0"/>
              <a:t>Éviter les narcotiques</a:t>
            </a:r>
          </a:p>
          <a:p>
            <a:pPr eaLnBrk="1" hangingPunct="1"/>
            <a:r>
              <a:rPr lang="en-US" altLang="fr-FR" smtClean="0"/>
              <a:t>Cortico :status migraineux réfractaire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x 6 jours</a:t>
            </a:r>
          </a:p>
          <a:p>
            <a:pPr eaLnBrk="1" hangingPunct="1"/>
            <a:r>
              <a:rPr lang="en-US" altLang="fr-FR" smtClean="0"/>
              <a:t>unilatérale, pulsatile, No associée. Nb épisodes dans le passé</a:t>
            </a:r>
          </a:p>
          <a:p>
            <a:pPr eaLnBrk="1" hangingPunct="1"/>
            <a:r>
              <a:rPr lang="en-US" altLang="fr-FR" smtClean="0"/>
              <a:t>tylenol et advil tentés</a:t>
            </a:r>
          </a:p>
          <a:p>
            <a:pPr eaLnBrk="1" hangingPunct="1"/>
            <a:r>
              <a:rPr lang="en-US" altLang="fr-FR" smtClean="0"/>
              <a:t>No, ne mange pas. </a:t>
            </a:r>
          </a:p>
          <a:p>
            <a:pPr eaLnBrk="1" hangingPunct="1"/>
            <a:r>
              <a:rPr lang="en-US" altLang="fr-FR" smtClean="0"/>
              <a:t>Ex. Neuro et SV N. Migraine connue. Pas de red flags</a:t>
            </a:r>
          </a:p>
          <a:p>
            <a:pPr eaLnBrk="1" hangingPunct="1"/>
            <a:r>
              <a:rPr lang="en-US" altLang="fr-FR" smtClean="0"/>
              <a:t>Hyd Iv, AINS et Maxeran IV donné</a:t>
            </a:r>
          </a:p>
          <a:p>
            <a:pPr eaLnBrk="1" hangingPunct="1"/>
            <a:r>
              <a:rPr lang="en-US" altLang="fr-FR" smtClean="0"/>
              <a:t>Cgé 3h plus tard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 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♂ 35 ans</a:t>
            </a:r>
          </a:p>
          <a:p>
            <a:pPr eaLnBrk="1" hangingPunct="1"/>
            <a:r>
              <a:rPr lang="en-US" altLang="fr-FR" smtClean="0"/>
              <a:t>Lombalgie aiguë irradiante, type brûlure au MID</a:t>
            </a:r>
          </a:p>
          <a:p>
            <a:pPr eaLnBrk="1" hangingPunct="1"/>
            <a:r>
              <a:rPr lang="en-US" altLang="fr-FR" smtClean="0"/>
              <a:t>Progression douleur depuis 1 semaine</a:t>
            </a:r>
          </a:p>
          <a:p>
            <a:pPr eaLnBrk="1" hangingPunct="1"/>
            <a:r>
              <a:rPr lang="en-US" altLang="fr-FR" smtClean="0"/>
              <a:t>Ne sort plus de son lit et a même perdu ses urines en se rendant aux toilettes...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 1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Femme 28 ans</a:t>
            </a:r>
          </a:p>
          <a:p>
            <a:pPr eaLnBrk="1" hangingPunct="1"/>
            <a:r>
              <a:rPr lang="en-US" altLang="fr-FR" smtClean="0"/>
              <a:t>Amené par son conjoint</a:t>
            </a:r>
          </a:p>
          <a:p>
            <a:pPr eaLnBrk="1" hangingPunct="1"/>
            <a:r>
              <a:rPr lang="en-US" altLang="fr-FR" smtClean="0"/>
              <a:t>Myalgie, température, céphalée et vo depuis 6h</a:t>
            </a:r>
          </a:p>
          <a:p>
            <a:pPr eaLnBrk="1" hangingPunct="1"/>
            <a:r>
              <a:rPr lang="en-US" altLang="fr-FR" smtClean="0"/>
              <a:t>Elle a «une grosse grippe qui lâche pas» x 12 jours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000">
                <a:solidFill>
                  <a:srgbClr val="243750"/>
                </a:solidFill>
                <a:latin typeface="Palatino" charset="0"/>
                <a:ea typeface="ヒラギノ明朝 ProN W3" charset="-128"/>
                <a:sym typeface="Palatino" charset="0"/>
              </a:defRPr>
            </a:lvl1pPr>
            <a:lvl2pPr marL="742950" indent="-285750" eaLnBrk="0" hangingPunct="0">
              <a:defRPr sz="3000">
                <a:solidFill>
                  <a:srgbClr val="243750"/>
                </a:solidFill>
                <a:latin typeface="Palatino" charset="0"/>
                <a:ea typeface="ヒラギノ明朝 ProN W3" charset="-128"/>
                <a:sym typeface="Palatino" charset="0"/>
              </a:defRPr>
            </a:lvl2pPr>
            <a:lvl3pPr marL="1143000" indent="-228600" eaLnBrk="0" hangingPunct="0">
              <a:defRPr sz="3000">
                <a:solidFill>
                  <a:srgbClr val="243750"/>
                </a:solidFill>
                <a:latin typeface="Palatino" charset="0"/>
                <a:ea typeface="ヒラギノ明朝 ProN W3" charset="-128"/>
                <a:sym typeface="Palatino" charset="0"/>
              </a:defRPr>
            </a:lvl3pPr>
            <a:lvl4pPr marL="1600200" indent="-228600" eaLnBrk="0" hangingPunct="0">
              <a:defRPr sz="3000">
                <a:solidFill>
                  <a:srgbClr val="243750"/>
                </a:solidFill>
                <a:latin typeface="Palatino" charset="0"/>
                <a:ea typeface="ヒラギノ明朝 ProN W3" charset="-128"/>
                <a:sym typeface="Palatino" charset="0"/>
              </a:defRPr>
            </a:lvl4pPr>
            <a:lvl5pPr marL="2057400" indent="-228600" eaLnBrk="0" hangingPunct="0">
              <a:defRPr sz="3000">
                <a:solidFill>
                  <a:srgbClr val="243750"/>
                </a:solidFill>
                <a:latin typeface="Palatino" charset="0"/>
                <a:ea typeface="ヒラギノ明朝 ProN W3" charset="-128"/>
                <a:sym typeface="Palatino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43750"/>
                </a:solidFill>
                <a:latin typeface="Palatino" charset="0"/>
                <a:ea typeface="ヒラギノ明朝 ProN W3" charset="-128"/>
                <a:sym typeface="Palatino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43750"/>
                </a:solidFill>
                <a:latin typeface="Palatino" charset="0"/>
                <a:ea typeface="ヒラギノ明朝 ProN W3" charset="-128"/>
                <a:sym typeface="Palatino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43750"/>
                </a:solidFill>
                <a:latin typeface="Palatino" charset="0"/>
                <a:ea typeface="ヒラギノ明朝 ProN W3" charset="-128"/>
                <a:sym typeface="Palatino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243750"/>
                </a:solidFill>
                <a:latin typeface="Palatino" charset="0"/>
                <a:ea typeface="ヒラギノ明朝 ProN W3" charset="-128"/>
                <a:sym typeface="Palatino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La compression médullaire</a:t>
            </a:r>
            <a:br>
              <a:rPr lang="en-US" altLang="fr-FR" smtClean="0"/>
            </a:br>
            <a:endParaRPr lang="en-US" altLang="fr-FR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Rechercher les «red flags»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2984500"/>
            <a:ext cx="12293600" cy="6819900"/>
          </a:xfrm>
        </p:spPr>
        <p:txBody>
          <a:bodyPr/>
          <a:lstStyle/>
          <a:p>
            <a:pPr eaLnBrk="1" hangingPunct="1"/>
            <a:r>
              <a:rPr lang="en-US" altLang="fr-FR" smtClean="0"/>
              <a:t>âge </a:t>
            </a:r>
            <a:r>
              <a:rPr lang="en-US" altLang="fr-FR" b="1" smtClean="0">
                <a:solidFill>
                  <a:srgbClr val="FE4940"/>
                </a:solidFill>
              </a:rPr>
              <a:t>&lt; 18 ans</a:t>
            </a:r>
            <a:r>
              <a:rPr lang="en-US" altLang="fr-FR" smtClean="0">
                <a:solidFill>
                  <a:srgbClr val="FE4940"/>
                </a:solidFill>
              </a:rPr>
              <a:t> </a:t>
            </a:r>
            <a:r>
              <a:rPr lang="en-US" altLang="fr-FR" smtClean="0"/>
              <a:t>ou</a:t>
            </a:r>
            <a:r>
              <a:rPr lang="en-US" altLang="fr-FR" b="1" smtClean="0">
                <a:solidFill>
                  <a:srgbClr val="FF2712"/>
                </a:solidFill>
              </a:rPr>
              <a:t> &gt; 50 ans</a:t>
            </a:r>
            <a:endParaRPr lang="en-US" altLang="fr-FR" smtClean="0"/>
          </a:p>
          <a:p>
            <a:pPr eaLnBrk="1" hangingPunct="1"/>
            <a:r>
              <a:rPr lang="en-US" altLang="fr-FR" b="1" smtClean="0">
                <a:solidFill>
                  <a:srgbClr val="FE4940"/>
                </a:solidFill>
              </a:rPr>
              <a:t>trauma</a:t>
            </a:r>
            <a:endParaRPr lang="en-US" altLang="fr-FR" b="1" smtClean="0">
              <a:solidFill>
                <a:srgbClr val="FE4940"/>
              </a:solidFill>
              <a:ea typeface="ヒラギノ明朝 ProN W6" charset="-128"/>
            </a:endParaRPr>
          </a:p>
          <a:p>
            <a:pPr eaLnBrk="1" hangingPunct="1"/>
            <a:r>
              <a:rPr lang="en-US" altLang="fr-FR" smtClean="0"/>
              <a:t>sx systémiques (sx B, </a:t>
            </a:r>
            <a:r>
              <a:rPr lang="en-US" altLang="fr-FR" b="1" smtClean="0">
                <a:solidFill>
                  <a:srgbClr val="FE4940"/>
                </a:solidFill>
              </a:rPr>
              <a:t>fièvre</a:t>
            </a:r>
            <a:r>
              <a:rPr lang="en-US" altLang="fr-FR" smtClean="0"/>
              <a:t>, GI, immunocompromis, etc)</a:t>
            </a:r>
          </a:p>
          <a:p>
            <a:pPr eaLnBrk="1" hangingPunct="1"/>
            <a:r>
              <a:rPr lang="en-US" altLang="fr-FR" b="1" smtClean="0">
                <a:solidFill>
                  <a:srgbClr val="FE4940"/>
                </a:solidFill>
              </a:rPr>
              <a:t>UDIV</a:t>
            </a:r>
            <a:r>
              <a:rPr lang="en-US" altLang="fr-FR" smtClean="0"/>
              <a:t>, ROH</a:t>
            </a:r>
          </a:p>
          <a:p>
            <a:pPr eaLnBrk="1" hangingPunct="1"/>
            <a:r>
              <a:rPr lang="en-US" altLang="fr-FR" smtClean="0"/>
              <a:t>Douleur </a:t>
            </a:r>
            <a:r>
              <a:rPr lang="en-US" altLang="fr-FR" b="1" smtClean="0">
                <a:solidFill>
                  <a:srgbClr val="FF2712"/>
                </a:solidFill>
              </a:rPr>
              <a:t>nocturne</a:t>
            </a:r>
            <a:endParaRPr lang="en-US" altLang="fr-FR" smtClean="0"/>
          </a:p>
          <a:p>
            <a:pPr eaLnBrk="1" hangingPunct="1"/>
            <a:r>
              <a:rPr lang="en-US" altLang="fr-FR" smtClean="0"/>
              <a:t>Déficit neuro et </a:t>
            </a:r>
            <a:r>
              <a:rPr lang="en-US" altLang="fr-FR" b="1" smtClean="0">
                <a:solidFill>
                  <a:srgbClr val="FF2712"/>
                </a:solidFill>
              </a:rPr>
              <a:t>tr. sphincter</a:t>
            </a:r>
            <a:endParaRPr lang="en-US" altLang="fr-FR" smtClean="0"/>
          </a:p>
          <a:p>
            <a:pPr eaLnBrk="1" hangingPunct="1"/>
            <a:r>
              <a:rPr lang="en-US" altLang="fr-FR" smtClean="0"/>
              <a:t>ATCD: </a:t>
            </a:r>
            <a:r>
              <a:rPr lang="en-US" altLang="fr-FR" b="1" smtClean="0">
                <a:solidFill>
                  <a:srgbClr val="FF2712"/>
                </a:solidFill>
              </a:rPr>
              <a:t>néo</a:t>
            </a:r>
            <a:endParaRPr lang="en-US" altLang="fr-FR" smtClean="0"/>
          </a:p>
          <a:p>
            <a:pPr eaLnBrk="1" hangingPunct="1"/>
            <a:endParaRPr lang="en-US" altLang="fr-FR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12700"/>
            <a:ext cx="1727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2951163"/>
            <a:ext cx="5173663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Anatomie simplifiée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Faisceau ascendant sensitif (spino thalamique)</a:t>
            </a:r>
          </a:p>
          <a:p>
            <a:pPr eaLnBrk="1" hangingPunct="1"/>
            <a:r>
              <a:rPr lang="en-US" altLang="fr-FR" smtClean="0"/>
              <a:t>Faisceau descendant moteur (cortico-spinal)</a:t>
            </a:r>
          </a:p>
          <a:p>
            <a:pPr eaLnBrk="1" hangingPunct="1"/>
            <a:r>
              <a:rPr lang="en-US" altLang="fr-FR" smtClean="0"/>
              <a:t>Colonne postérieure ascendante (vibration et proprioception afférente)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examen physique</a:t>
            </a:r>
            <a:endParaRPr lang="en-US" altLang="fr-FR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b="1" i="1" u="sng" smtClean="0"/>
              <a:t>Ne pas négliger les SV, l</a:t>
            </a:r>
            <a:r>
              <a:rPr lang="ja-JP" altLang="en-US" b="1" i="1" u="sng" smtClean="0">
                <a:latin typeface="Arial" pitchFamily="34" charset="0"/>
              </a:rPr>
              <a:t>’</a:t>
            </a:r>
            <a:r>
              <a:rPr lang="en-US" altLang="ja-JP" b="1" i="1" u="sng" smtClean="0"/>
              <a:t>EP général incluant l</a:t>
            </a:r>
            <a:r>
              <a:rPr lang="ja-JP" altLang="en-US" b="1" i="1" u="sng" smtClean="0">
                <a:latin typeface="Arial" pitchFamily="34" charset="0"/>
              </a:rPr>
              <a:t>’</a:t>
            </a:r>
            <a:r>
              <a:rPr lang="en-US" altLang="ja-JP" b="1" i="1" u="sng" smtClean="0"/>
              <a:t>abdomen et la peau, vasculaire périphérique</a:t>
            </a:r>
            <a:endParaRPr lang="en-US" altLang="ja-JP" b="1" i="1" u="sng" smtClean="0">
              <a:ea typeface="ヒラギノ明朝 ProN W6" charset="-128"/>
            </a:endParaRPr>
          </a:p>
          <a:p>
            <a:pPr eaLnBrk="1" hangingPunct="1"/>
            <a:r>
              <a:rPr lang="en-US" altLang="fr-FR" smtClean="0"/>
              <a:t>Examen du rachis: percussion, palpation, ROM</a:t>
            </a:r>
          </a:p>
          <a:p>
            <a:pPr eaLnBrk="1" hangingPunct="1"/>
            <a:r>
              <a:rPr lang="en-US" altLang="fr-FR" smtClean="0"/>
              <a:t>Évaluer la démarche (pointe, talon)</a:t>
            </a:r>
          </a:p>
          <a:p>
            <a:pPr eaLnBrk="1" hangingPunct="1"/>
            <a:r>
              <a:rPr lang="en-US" altLang="fr-FR" smtClean="0"/>
              <a:t>Lasègue et tripode </a:t>
            </a:r>
          </a:p>
          <a:p>
            <a:pPr eaLnBrk="1" hangingPunct="1"/>
            <a:r>
              <a:rPr lang="en-US" altLang="fr-FR" smtClean="0"/>
              <a:t>Examen neurologique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examen neurologique</a:t>
            </a:r>
            <a:endParaRPr lang="en-US" altLang="fr-FR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b="1" u="sng" smtClean="0"/>
              <a:t>Être segmentaire...</a:t>
            </a:r>
            <a:endParaRPr lang="en-US" altLang="fr-FR" b="1" u="sng" smtClean="0">
              <a:ea typeface="ヒラギノ明朝 ProN W6" charset="-128"/>
            </a:endParaRPr>
          </a:p>
          <a:p>
            <a:pPr marL="812800" lvl="1" eaLnBrk="1" hangingPunct="1"/>
            <a:r>
              <a:rPr lang="en-US" altLang="fr-FR" smtClean="0"/>
              <a:t>Examen moteur: tonus et force</a:t>
            </a:r>
          </a:p>
          <a:p>
            <a:pPr marL="812800" lvl="1" eaLnBrk="1" hangingPunct="1"/>
            <a:r>
              <a:rPr lang="en-US" altLang="fr-FR" smtClean="0"/>
              <a:t>Examen sensitif: tact léger, douleur, température, vibration/position</a:t>
            </a:r>
          </a:p>
          <a:p>
            <a:pPr marL="812800" lvl="1" eaLnBrk="1" hangingPunct="1"/>
            <a:r>
              <a:rPr lang="en-US" altLang="fr-FR" smtClean="0"/>
              <a:t>ROT</a:t>
            </a:r>
          </a:p>
          <a:p>
            <a:pPr marL="812800" lvl="1" eaLnBrk="1" hangingPunct="1"/>
            <a:r>
              <a:rPr lang="en-US" altLang="fr-FR" smtClean="0"/>
              <a:t>Toucher rectal: tonus volontaire, sensibilité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 queue de cheval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Conus médullaire ≈ L1</a:t>
            </a:r>
          </a:p>
          <a:p>
            <a:pPr eaLnBrk="1" hangingPunct="1"/>
            <a:r>
              <a:rPr lang="en-US" altLang="fr-FR" smtClean="0"/>
              <a:t>Queue de cheval = racines lombaires et sacrées dans le sac dural distal au conus</a:t>
            </a:r>
          </a:p>
          <a:p>
            <a:pPr eaLnBrk="1" hangingPunct="1"/>
            <a:r>
              <a:rPr lang="en-US" altLang="fr-FR" smtClean="0"/>
              <a:t>Compression par hernie (L4-L5), tumeur, etc</a:t>
            </a:r>
          </a:p>
          <a:p>
            <a:pPr eaLnBrk="1" hangingPunct="1"/>
            <a:r>
              <a:rPr lang="en-US" altLang="fr-FR" smtClean="0"/>
              <a:t>Le plus souvent unilatéral (inversement conus = bilat si pure)</a:t>
            </a:r>
          </a:p>
          <a:p>
            <a:pPr eaLnBrk="1" hangingPunct="1"/>
            <a:r>
              <a:rPr lang="en-US" altLang="fr-FR" smtClean="0"/>
              <a:t>Incontinence urinaire ( dysautonomie donc par regorgement), fécale, impotence, faiblesse MI, anesthésie du siège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114300"/>
            <a:ext cx="32766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Diagnostic différentiel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Hernie discale</a:t>
            </a:r>
          </a:p>
          <a:p>
            <a:pPr eaLnBrk="1" hangingPunct="1"/>
            <a:r>
              <a:rPr lang="en-US" altLang="fr-FR" smtClean="0"/>
              <a:t>Fracture </a:t>
            </a:r>
          </a:p>
          <a:p>
            <a:pPr eaLnBrk="1" hangingPunct="1"/>
            <a:r>
              <a:rPr lang="en-US" altLang="fr-FR" smtClean="0"/>
              <a:t>Néoplasie</a:t>
            </a:r>
          </a:p>
          <a:p>
            <a:pPr eaLnBrk="1" hangingPunct="1"/>
            <a:r>
              <a:rPr lang="en-US" altLang="fr-FR" smtClean="0"/>
              <a:t>Abcès épidural, ostéomyélite, disciite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 3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2984500"/>
            <a:ext cx="12293600" cy="6743700"/>
          </a:xfrm>
        </p:spPr>
        <p:txBody>
          <a:bodyPr/>
          <a:lstStyle/>
          <a:p>
            <a:pPr eaLnBrk="1" hangingPunct="1"/>
            <a:r>
              <a:rPr lang="en-US" altLang="fr-FR" smtClean="0"/>
              <a:t>∅ ATCD mx </a:t>
            </a:r>
          </a:p>
          <a:p>
            <a:pPr eaLnBrk="1" hangingPunct="1"/>
            <a:r>
              <a:rPr lang="en-US" altLang="fr-FR" smtClean="0"/>
              <a:t>UDIV + , ROH occ</a:t>
            </a:r>
          </a:p>
          <a:p>
            <a:pPr eaLnBrk="1" hangingPunct="1"/>
            <a:r>
              <a:rPr lang="en-US" altLang="fr-FR" smtClean="0"/>
              <a:t>Rx: «oxy» en vente quelque part...</a:t>
            </a:r>
          </a:p>
          <a:p>
            <a:pPr eaLnBrk="1" hangingPunct="1"/>
            <a:r>
              <a:rPr lang="en-US" altLang="fr-FR" smtClean="0"/>
              <a:t>EP:  Fébrile, amaigris, dlr percussion rachis lombaire diffus</a:t>
            </a:r>
          </a:p>
          <a:p>
            <a:pPr eaLnBrk="1" hangingPunct="1"/>
            <a:r>
              <a:rPr lang="en-US" altLang="fr-FR" smtClean="0"/>
              <a:t>ENeuro: </a:t>
            </a:r>
          </a:p>
          <a:p>
            <a:pPr marL="812800" lvl="1" eaLnBrk="1" hangingPunct="1"/>
            <a:r>
              <a:rPr lang="en-US" altLang="fr-FR" smtClean="0"/>
              <a:t>Forces: 3+/5 dorsi-flexion gros orteil et flexion plantaire</a:t>
            </a:r>
          </a:p>
          <a:p>
            <a:pPr marL="812800" lvl="1" eaLnBrk="1" hangingPunct="1"/>
            <a:r>
              <a:rPr lang="en-US" altLang="fr-FR" smtClean="0"/>
              <a:t>Sensitif; hypoesthesie piqûre et tact plante pied et face dorsale D</a:t>
            </a:r>
          </a:p>
          <a:p>
            <a:pPr marL="812800" lvl="1" eaLnBrk="1" hangingPunct="1"/>
            <a:r>
              <a:rPr lang="en-US" altLang="fr-FR" smtClean="0"/>
              <a:t>ROT: achiléen aboli D</a:t>
            </a:r>
          </a:p>
          <a:p>
            <a:pPr eaLnBrk="1" hangingPunct="1"/>
            <a:r>
              <a:rPr lang="en-US" altLang="fr-FR" smtClean="0"/>
              <a:t>TR: tonus ↓, anesthésie perianale </a:t>
            </a:r>
          </a:p>
          <a:p>
            <a:pPr eaLnBrk="1" hangingPunct="1"/>
            <a:r>
              <a:rPr lang="en-US" altLang="fr-FR" smtClean="0"/>
              <a:t>Bladder scan post miction: 500cc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Votre Dx ??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Syndrome de la queue de cheval...</a:t>
            </a:r>
          </a:p>
          <a:p>
            <a:pPr marL="812800" lvl="1" eaLnBrk="1" hangingPunct="1"/>
            <a:r>
              <a:rPr lang="en-US" altLang="fr-FR" smtClean="0"/>
              <a:t>Abcès épidural? (fièvre, UDIV)</a:t>
            </a:r>
          </a:p>
          <a:p>
            <a:pPr marL="812800" lvl="1" eaLnBrk="1" hangingPunct="1"/>
            <a:r>
              <a:rPr lang="en-US" altLang="fr-FR" smtClean="0"/>
              <a:t>Hernie?</a:t>
            </a:r>
          </a:p>
          <a:p>
            <a:pPr marL="812800" lvl="1" eaLnBrk="1" hangingPunct="1"/>
            <a:r>
              <a:rPr lang="en-US" altLang="fr-FR" smtClean="0"/>
              <a:t>Néo compressif? </a:t>
            </a:r>
          </a:p>
          <a:p>
            <a:pPr eaLnBrk="1" hangingPunct="1"/>
            <a:r>
              <a:rPr lang="en-US" altLang="fr-FR" smtClean="0"/>
              <a:t>IRM STAT + ATB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2324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bldLvl="5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Merci !!</a:t>
            </a:r>
            <a:br>
              <a:rPr lang="en-US" smtClean="0"/>
            </a:br>
            <a:r>
              <a:rPr lang="en-US" smtClean="0"/>
              <a:t>Question?</a:t>
            </a:r>
          </a:p>
        </p:txBody>
      </p:sp>
      <p:pic>
        <p:nvPicPr>
          <p:cNvPr id="686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8359775"/>
            <a:ext cx="2476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534400"/>
            <a:ext cx="254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La méningite...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84200"/>
            <a:ext cx="37338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Un peu de théorie...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b="1" smtClean="0"/>
              <a:t>Causes</a:t>
            </a:r>
            <a:endParaRPr lang="en-US" altLang="fr-FR" b="1" smtClean="0">
              <a:ea typeface="ヒラギノ明朝 ProN W6" charset="-128"/>
            </a:endParaRPr>
          </a:p>
          <a:p>
            <a:pPr marL="812800" lvl="1" eaLnBrk="1" hangingPunct="1"/>
            <a:r>
              <a:rPr lang="en-US" altLang="fr-FR" smtClean="0"/>
              <a:t>Bactérienne: </a:t>
            </a:r>
            <a:r>
              <a:rPr lang="en-US" altLang="fr-FR" i="1" smtClean="0">
                <a:solidFill>
                  <a:srgbClr val="FE4940"/>
                </a:solidFill>
              </a:rPr>
              <a:t>S.pneumoniae*</a:t>
            </a:r>
            <a:r>
              <a:rPr lang="en-US" altLang="fr-FR" smtClean="0"/>
              <a:t> &gt; </a:t>
            </a:r>
            <a:r>
              <a:rPr lang="en-US" altLang="fr-FR" i="1" smtClean="0"/>
              <a:t>N.méningitidis</a:t>
            </a:r>
            <a:r>
              <a:rPr lang="en-US" altLang="fr-FR" smtClean="0"/>
              <a:t> &gt; Strep. gB &gt; </a:t>
            </a:r>
            <a:r>
              <a:rPr lang="en-US" altLang="fr-FR" i="1" smtClean="0"/>
              <a:t>Hémophilus influenzae</a:t>
            </a:r>
            <a:r>
              <a:rPr lang="en-US" altLang="fr-FR" smtClean="0"/>
              <a:t> &gt; Listeria M</a:t>
            </a:r>
          </a:p>
          <a:p>
            <a:pPr marL="812800" lvl="1" eaLnBrk="1" hangingPunct="1"/>
            <a:r>
              <a:rPr lang="en-US" altLang="fr-FR" smtClean="0"/>
              <a:t>Virale: enterovirus(echo, coxsacki...), CMV, herpes...</a:t>
            </a:r>
          </a:p>
          <a:p>
            <a:pPr marL="812800" lvl="1" eaLnBrk="1" hangingPunct="1"/>
            <a:r>
              <a:rPr lang="en-US" altLang="fr-FR" smtClean="0"/>
              <a:t>Fungique, parasitaire....</a:t>
            </a:r>
          </a:p>
          <a:p>
            <a:pPr eaLnBrk="1" hangingPunct="1"/>
            <a:r>
              <a:rPr lang="en-US" altLang="fr-FR" b="1" smtClean="0"/>
              <a:t>Facteur de risque?</a:t>
            </a:r>
            <a:endParaRPr lang="en-US" altLang="fr-FR" b="1" smtClean="0">
              <a:ea typeface="ヒラギノ明朝 ProN W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b="1" smtClean="0"/>
              <a:t>Symptômes</a:t>
            </a:r>
            <a:r>
              <a:rPr lang="en-US" altLang="fr-FR" smtClean="0"/>
              <a:t>: Fièvre, céphalée, photophobie, AEC, convulsion, sx focaux, etc</a:t>
            </a:r>
          </a:p>
          <a:p>
            <a:pPr eaLnBrk="1" hangingPunct="1"/>
            <a:r>
              <a:rPr lang="en-US" altLang="fr-FR" b="1" smtClean="0"/>
              <a:t>Signes</a:t>
            </a:r>
            <a:r>
              <a:rPr lang="en-US" altLang="fr-FR" smtClean="0"/>
              <a:t>: Kernig et Brudzinski (50% adulte), «head jolt», pétéchies/purpura, fontanelle bombée, signes de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infection primaire, focalisation neuro, ...</a:t>
            </a:r>
            <a:endParaRPr lang="en-US" altLang="fr-FR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 clinique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lvl="1" eaLnBrk="1" hangingPunct="1"/>
            <a:r>
              <a:rPr lang="en-US" altLang="fr-FR" b="1" smtClean="0"/>
              <a:t>ABC</a:t>
            </a:r>
            <a:endParaRPr lang="en-US" altLang="fr-FR" b="1" smtClean="0">
              <a:ea typeface="ヒラギノ明朝 ProN W6" charset="-128"/>
            </a:endParaRPr>
          </a:p>
          <a:p>
            <a:pPr marL="812800" lvl="1" eaLnBrk="1" hangingPunct="1"/>
            <a:r>
              <a:rPr lang="en-US" altLang="fr-FR" b="1" smtClean="0"/>
              <a:t>Isolement</a:t>
            </a:r>
            <a:endParaRPr lang="en-US" altLang="fr-FR" b="1" smtClean="0">
              <a:ea typeface="ヒラギノ明朝 ProN W6" charset="-128"/>
            </a:endParaRPr>
          </a:p>
          <a:p>
            <a:pPr marL="812800" lvl="1" eaLnBrk="1" hangingPunct="1"/>
            <a:r>
              <a:rPr lang="en-US" altLang="fr-FR" b="1" smtClean="0"/>
              <a:t>ATB</a:t>
            </a:r>
            <a:r>
              <a:rPr lang="en-US" altLang="fr-FR" smtClean="0"/>
              <a:t>...doit:</a:t>
            </a:r>
          </a:p>
          <a:p>
            <a:pPr marL="1257300" lvl="2" eaLnBrk="1" hangingPunct="1"/>
            <a:r>
              <a:rPr lang="en-US" altLang="fr-FR" smtClean="0"/>
              <a:t>Traverser la barrière Hémato-encéphalique</a:t>
            </a:r>
          </a:p>
          <a:p>
            <a:pPr marL="1257300" lvl="2" eaLnBrk="1" hangingPunct="1"/>
            <a:r>
              <a:rPr lang="en-US" altLang="fr-FR" smtClean="0"/>
              <a:t>Être donné précocément (AVANT PL/Scan)</a:t>
            </a:r>
          </a:p>
          <a:p>
            <a:pPr marL="1257300" lvl="2" eaLnBrk="1" hangingPunct="1"/>
            <a:r>
              <a:rPr lang="en-US" altLang="fr-FR" smtClean="0"/>
              <a:t>Être empirique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Les traitements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596900"/>
            <a:ext cx="1803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b="1" smtClean="0"/>
              <a:t>Adulte</a:t>
            </a:r>
            <a:endParaRPr lang="en-US" altLang="fr-FR" b="1" smtClean="0">
              <a:ea typeface="ヒラギノ明朝 ProN W6" charset="-128"/>
            </a:endParaRPr>
          </a:p>
          <a:p>
            <a:pPr marL="812800" lvl="1" eaLnBrk="1" hangingPunct="1"/>
            <a:r>
              <a:rPr lang="en-US" altLang="fr-FR" smtClean="0"/>
              <a:t>Ceftriaxone + vanco +/- ampi (si listeria suspecté)</a:t>
            </a:r>
          </a:p>
          <a:p>
            <a:pPr marL="812800" lvl="1" eaLnBrk="1" hangingPunct="1"/>
            <a:r>
              <a:rPr lang="en-US" altLang="fr-FR" smtClean="0"/>
              <a:t>Si allergie: Vanco + meropenem ou chloramphenicol</a:t>
            </a:r>
          </a:p>
          <a:p>
            <a:pPr marL="812800" lvl="1" eaLnBrk="1" hangingPunct="1"/>
            <a:r>
              <a:rPr lang="en-US" altLang="fr-FR" smtClean="0"/>
              <a:t>Si complication d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infection ORL:  ajout métronidazole (polymcb)</a:t>
            </a:r>
          </a:p>
          <a:p>
            <a:pPr eaLnBrk="1" hangingPunct="1"/>
            <a:r>
              <a:rPr lang="en-US" altLang="fr-FR" b="1" smtClean="0"/>
              <a:t>Enfants</a:t>
            </a:r>
            <a:endParaRPr lang="en-US" altLang="fr-FR" b="1" smtClean="0">
              <a:ea typeface="ヒラギノ明朝 ProN W6" charset="-128"/>
            </a:endParaRPr>
          </a:p>
          <a:p>
            <a:pPr marL="812800" lvl="1" eaLnBrk="1" hangingPunct="1"/>
            <a:r>
              <a:rPr lang="en-US" altLang="fr-FR" smtClean="0"/>
              <a:t>Selon groupe d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âge...en général céphalo de 3e +/- ampi</a:t>
            </a:r>
            <a:endParaRPr lang="en-US" altLang="fr-FR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r-FR" b="1" smtClean="0"/>
              <a:t>Dexaméthasone</a:t>
            </a:r>
            <a:endParaRPr lang="en-US" altLang="fr-FR" b="1" smtClean="0">
              <a:ea typeface="ヒラギノ明朝 ProN W6" charset="-128"/>
            </a:endParaRPr>
          </a:p>
          <a:p>
            <a:pPr marL="812800" lvl="1" eaLnBrk="1" hangingPunct="1"/>
            <a:r>
              <a:rPr lang="en-US" altLang="fr-FR" smtClean="0"/>
              <a:t>enfant et adulte</a:t>
            </a:r>
          </a:p>
          <a:p>
            <a:pPr marL="812800" lvl="1" eaLnBrk="1" hangingPunct="1"/>
            <a:r>
              <a:rPr lang="en-US" altLang="fr-FR" smtClean="0"/>
              <a:t>impact sur la </a:t>
            </a:r>
            <a:r>
              <a:rPr lang="en-US" altLang="fr-FR" b="1" u="sng" smtClean="0"/>
              <a:t>morbidité</a:t>
            </a:r>
            <a:endParaRPr lang="en-US" altLang="fr-FR" smtClean="0"/>
          </a:p>
          <a:p>
            <a:pPr marL="812800" lvl="1" eaLnBrk="1" hangingPunct="1"/>
            <a:r>
              <a:rPr lang="en-US" altLang="fr-FR" b="1" u="sng" smtClean="0"/>
              <a:t>avant ou à</a:t>
            </a:r>
            <a:r>
              <a:rPr lang="en-US" altLang="fr-FR" smtClean="0"/>
              <a:t>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administration de l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ATB</a:t>
            </a:r>
          </a:p>
          <a:p>
            <a:pPr marL="812800" lvl="1" eaLnBrk="1" hangingPunct="1"/>
            <a:r>
              <a:rPr lang="en-US" altLang="fr-FR" smtClean="0"/>
              <a:t>1e dose: 10 mg IV ou 0.15mg/kg (enfant)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 bldLvl="5" autoUpdateAnimBg="0"/>
    </p:bldLst>
  </p:timing>
</p:sld>
</file>

<file path=ppt/theme/theme1.xml><?xml version="1.0" encoding="utf-8"?>
<a:theme xmlns:a="http://schemas.openxmlformats.org/drawingml/2006/main" name="Photo - Verticale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re et puces - Gauche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Gauch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et puces - Gau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Vierge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Vierg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Vie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2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re - Haut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Hau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- H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re et puces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et 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re - Centré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Centré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- Centr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uces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uce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re et puces sur 2 colonnes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sur 2 colonne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et puces sur 2 colon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re, puces et photo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, puces et ph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, puces et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re et sous-titre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re et puces - Droite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Droit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et puces - Dro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e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1738</Words>
  <Characters>0</Characters>
  <Application>Microsoft Office PowerPoint</Application>
  <PresentationFormat>Personnalisé</PresentationFormat>
  <Lines>0</Lines>
  <Paragraphs>264</Paragraphs>
  <Slides>39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39</vt:i4>
      </vt:variant>
    </vt:vector>
  </HeadingPairs>
  <TitlesOfParts>
    <vt:vector size="62" baseType="lpstr">
      <vt:lpstr>Palatino</vt:lpstr>
      <vt:lpstr>ヒラギノ明朝 ProN W3</vt:lpstr>
      <vt:lpstr>Arial</vt:lpstr>
      <vt:lpstr>Didot</vt:lpstr>
      <vt:lpstr>MS PGothic</vt:lpstr>
      <vt:lpstr>Zapf Dingbats</vt:lpstr>
      <vt:lpstr>ヒラギノ明朝 ProN W6</vt:lpstr>
      <vt:lpstr>Lucida Grande</vt:lpstr>
      <vt:lpstr>ヒラギノ角ゴ ProN W3</vt:lpstr>
      <vt:lpstr>Courier</vt:lpstr>
      <vt:lpstr>Photo - Verticale</vt:lpstr>
      <vt:lpstr>Titre et puces</vt:lpstr>
      <vt:lpstr>Titre - Centré</vt:lpstr>
      <vt:lpstr>Puces</vt:lpstr>
      <vt:lpstr>Titre et puces sur 2 colonnes</vt:lpstr>
      <vt:lpstr>Titre, puces et photo</vt:lpstr>
      <vt:lpstr>Titre et sous-titre</vt:lpstr>
      <vt:lpstr>Titre et puces - Droite</vt:lpstr>
      <vt:lpstr>Photo - Horizontale</vt:lpstr>
      <vt:lpstr>Titre et puces - Gauche</vt:lpstr>
      <vt:lpstr>Vierge</vt:lpstr>
      <vt:lpstr>Photo - 2</vt:lpstr>
      <vt:lpstr>Titre - Haut</vt:lpstr>
      <vt:lpstr>Les urgences neurologiques</vt:lpstr>
      <vt:lpstr>Objectifs</vt:lpstr>
      <vt:lpstr>Cas 1</vt:lpstr>
      <vt:lpstr>La méningite...</vt:lpstr>
      <vt:lpstr>Un peu de théorie...</vt:lpstr>
      <vt:lpstr>La clinique</vt:lpstr>
      <vt:lpstr>Les traitements</vt:lpstr>
      <vt:lpstr>Présentation PowerPoint</vt:lpstr>
      <vt:lpstr>Présentation PowerPoint</vt:lpstr>
      <vt:lpstr>Le diagnostic</vt:lpstr>
      <vt:lpstr>La ponction lombaire</vt:lpstr>
      <vt:lpstr>Présentation PowerPoint</vt:lpstr>
      <vt:lpstr>Présentation PowerPoint</vt:lpstr>
      <vt:lpstr>La technique</vt:lpstr>
      <vt:lpstr>Cas 1</vt:lpstr>
      <vt:lpstr>Analyse du LCR</vt:lpstr>
      <vt:lpstr>Résultats...</vt:lpstr>
      <vt:lpstr>Cas 2</vt:lpstr>
      <vt:lpstr>Rechercher les «red flags»</vt:lpstr>
      <vt:lpstr>Classification</vt:lpstr>
      <vt:lpstr>La migraine</vt:lpstr>
      <vt:lpstr>Migraine sans aura (commune)</vt:lpstr>
      <vt:lpstr>Migraine avec aura (classique)</vt:lpstr>
      <vt:lpstr>Migraines autres...</vt:lpstr>
      <vt:lpstr>Migraine: quand investiguer?</vt:lpstr>
      <vt:lpstr>Migraine: traitement</vt:lpstr>
      <vt:lpstr>Présentation PowerPoint</vt:lpstr>
      <vt:lpstr>Cas 2</vt:lpstr>
      <vt:lpstr>Cas 3</vt:lpstr>
      <vt:lpstr>La compression médullaire </vt:lpstr>
      <vt:lpstr>Rechercher les «red flags»</vt:lpstr>
      <vt:lpstr>Anatomie simplifiée</vt:lpstr>
      <vt:lpstr>L’examen physique</vt:lpstr>
      <vt:lpstr>L’examen neurologique</vt:lpstr>
      <vt:lpstr>La queue de cheval</vt:lpstr>
      <vt:lpstr>Diagnostic différentiel</vt:lpstr>
      <vt:lpstr>Cas 3</vt:lpstr>
      <vt:lpstr>Votre Dx ??</vt:lpstr>
      <vt:lpstr>Merci !! Question?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urgences neurologiques</dc:title>
  <dc:creator>Thibaudat Daniella</dc:creator>
  <cp:lastModifiedBy>thibaudd</cp:lastModifiedBy>
  <cp:revision>2</cp:revision>
  <dcterms:modified xsi:type="dcterms:W3CDTF">2014-10-24T19:48:39Z</dcterms:modified>
</cp:coreProperties>
</file>