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5" r:id="rId4"/>
    <p:sldId id="258" r:id="rId5"/>
    <p:sldId id="276" r:id="rId6"/>
    <p:sldId id="277" r:id="rId7"/>
    <p:sldId id="286" r:id="rId8"/>
    <p:sldId id="287" r:id="rId9"/>
    <p:sldId id="278" r:id="rId10"/>
    <p:sldId id="288" r:id="rId11"/>
    <p:sldId id="264" r:id="rId12"/>
    <p:sldId id="265" r:id="rId13"/>
    <p:sldId id="266" r:id="rId14"/>
    <p:sldId id="281" r:id="rId15"/>
    <p:sldId id="279" r:id="rId16"/>
    <p:sldId id="283" r:id="rId17"/>
    <p:sldId id="273" r:id="rId18"/>
    <p:sldId id="274" r:id="rId19"/>
    <p:sldId id="284" r:id="rId20"/>
    <p:sldId id="289" r:id="rId21"/>
    <p:sldId id="285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18FEB-CA7D-3348-ADF6-F3364963FFB0}" type="datetimeFigureOut">
              <a:rPr lang="fr-FR" smtClean="0"/>
              <a:t>04/11/2015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C7665-74AA-8F4C-9A25-218A6D21BA7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89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r>
              <a:rPr lang="fr-FR" baseline="0" dirty="0" smtClean="0"/>
              <a:t>-Dans quelle mesure R à l’aise avec Q de chute, violence, suivi post dx démence, SCPD, autres synd?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11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Actuel 30</a:t>
            </a:r>
            <a:r>
              <a:rPr lang="fr-FR" baseline="0" dirty="0" smtClean="0"/>
              <a:t> à 100 pts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27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Amos: ucdg, CSL, HMR,</a:t>
            </a:r>
            <a:r>
              <a:rPr lang="fr-FR" baseline="0" dirty="0" smtClean="0"/>
              <a:t> HSC, Marigot ucdg (abolit dès stage intégré CHSLD), TR SAG+UCDG</a:t>
            </a:r>
          </a:p>
          <a:p>
            <a:r>
              <a:rPr lang="fr-FR" baseline="0" dirty="0" smtClean="0"/>
              <a:t>Shawi non re: 1 sem VAD, 1 sem CHSLD, 1 sem s.p, 1 sem gériatrie</a:t>
            </a:r>
          </a:p>
          <a:p>
            <a:r>
              <a:rPr lang="fr-FR" baseline="0" dirty="0" smtClean="0"/>
              <a:t>IUGM non comptabilisé car stage CHSLD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77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</a:t>
            </a:r>
            <a:r>
              <a:rPr lang="fr-FR" baseline="0" dirty="0" smtClean="0"/>
              <a:t> est-ce intégré et organisé?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2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382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0949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Déjà</a:t>
            </a:r>
            <a:r>
              <a:rPr lang="fr-FR" baseline="0" dirty="0" smtClean="0"/>
              <a:t> un </a:t>
            </a:r>
            <a:r>
              <a:rPr lang="fr-FR" baseline="0" dirty="0" err="1" smtClean="0"/>
              <a:t>pabp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0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0400" y="4276805"/>
            <a:ext cx="5458968" cy="980807"/>
          </a:xfrm>
        </p:spPr>
        <p:txBody>
          <a:bodyPr>
            <a:noAutofit/>
          </a:bodyPr>
          <a:lstStyle/>
          <a:p>
            <a:r>
              <a:rPr lang="fr-FR" sz="3600" dirty="0" smtClean="0"/>
              <a:t>Bilan d’implantation et recommandations 2015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Février 2016</a:t>
            </a:r>
            <a:endParaRPr lang="fr-FR" dirty="0"/>
          </a:p>
        </p:txBody>
      </p:sp>
      <p:pic>
        <p:nvPicPr>
          <p:cNvPr id="4" name="Image 3" descr="udem logo departement med f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811"/>
            <a:ext cx="7425031" cy="704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1938" y="598858"/>
            <a:ext cx="4608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Comité SAPA</a:t>
            </a:r>
            <a:endParaRPr lang="fr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0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Recommandations 2015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CHSLD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Communauté de pratique des enseignants</a:t>
            </a:r>
          </a:p>
          <a:p>
            <a:r>
              <a:rPr lang="fr-FR" dirty="0" smtClean="0"/>
              <a:t>Développer/Formaliser des liens avec des consultants pour les cas difficiles (</a:t>
            </a:r>
            <a:r>
              <a:rPr lang="fr-FR" dirty="0" err="1" smtClean="0"/>
              <a:t>p.ex</a:t>
            </a:r>
            <a:r>
              <a:rPr lang="fr-FR" dirty="0" smtClean="0"/>
              <a:t> IUGM)</a:t>
            </a:r>
          </a:p>
          <a:p>
            <a:r>
              <a:rPr lang="fr-FR" dirty="0" smtClean="0"/>
              <a:t>Augmenter la formation en approche non pharmacologique pour les SCPD</a:t>
            </a:r>
          </a:p>
          <a:p>
            <a:pPr lvl="1"/>
            <a:r>
              <a:rPr lang="fr-FR" dirty="0" smtClean="0"/>
              <a:t>Modèle de r</a:t>
            </a:r>
            <a:r>
              <a:rPr lang="fr-CA" dirty="0" err="1" smtClean="0"/>
              <a:t>ôle</a:t>
            </a:r>
            <a:endParaRPr lang="fr-CA" dirty="0" smtClean="0"/>
          </a:p>
          <a:p>
            <a:pPr lvl="1"/>
            <a:r>
              <a:rPr lang="fr-CA" dirty="0" smtClean="0"/>
              <a:t>Cibler unités</a:t>
            </a:r>
            <a:r>
              <a:rPr lang="fr-FR" dirty="0" smtClean="0"/>
              <a:t> offrant cette exposition</a:t>
            </a:r>
          </a:p>
          <a:p>
            <a:pPr lvl="1"/>
            <a:r>
              <a:rPr lang="fr-FR" dirty="0" err="1" smtClean="0"/>
              <a:t>Mdsld.ca</a:t>
            </a:r>
            <a:r>
              <a:rPr lang="fr-FR" dirty="0" smtClean="0"/>
              <a:t> (dont les grilles d’observation)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6638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Stage gériatrie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Oui: 2 </a:t>
            </a:r>
            <a:r>
              <a:rPr lang="fr-FR" dirty="0"/>
              <a:t> </a:t>
            </a:r>
            <a:r>
              <a:rPr lang="fr-FR" dirty="0" smtClean="0"/>
              <a:t>(2014: 6)</a:t>
            </a:r>
          </a:p>
          <a:p>
            <a:pPr lvl="1"/>
            <a:r>
              <a:rPr lang="fr-FR" dirty="0" smtClean="0"/>
              <a:t>Hôpital d’attache: 2</a:t>
            </a:r>
          </a:p>
          <a:p>
            <a:r>
              <a:rPr lang="fr-FR" dirty="0" smtClean="0"/>
              <a:t>Non: 13 </a:t>
            </a:r>
          </a:p>
          <a:p>
            <a:endParaRPr lang="fr-FR" dirty="0"/>
          </a:p>
          <a:p>
            <a:r>
              <a:rPr lang="fr-FR" u="sng" dirty="0" smtClean="0"/>
              <a:t>Abolir stage pour année académique 2016-17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9539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 adaptée à la P.A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Oui </a:t>
            </a:r>
            <a:r>
              <a:rPr lang="fr-FR" dirty="0"/>
              <a:t>de façon organisée: 6 </a:t>
            </a:r>
            <a:endParaRPr lang="fr-FR" dirty="0" smtClean="0"/>
          </a:p>
          <a:p>
            <a:pPr lvl="1"/>
            <a:r>
              <a:rPr lang="fr-FR" dirty="0" smtClean="0"/>
              <a:t>Oui de façon informelle: </a:t>
            </a:r>
            <a:r>
              <a:rPr lang="fr-FR" dirty="0"/>
              <a:t>8</a:t>
            </a:r>
            <a:endParaRPr lang="fr-FR" dirty="0" smtClean="0"/>
          </a:p>
          <a:p>
            <a:pPr marL="2286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/>
              <a:t>Cours ou atelier</a:t>
            </a:r>
          </a:p>
          <a:p>
            <a:pPr lvl="1"/>
            <a:r>
              <a:rPr lang="fr-FR" u="sng" dirty="0"/>
              <a:t>À instaurer dans l’ensemble de nos UMF</a:t>
            </a:r>
          </a:p>
          <a:p>
            <a:pPr lvl="1"/>
            <a:r>
              <a:rPr lang="fr-FR" u="sng" dirty="0"/>
              <a:t>Lien à créer avec minimalement l’UHMF</a:t>
            </a:r>
          </a:p>
          <a:p>
            <a:pPr lvl="1"/>
            <a:r>
              <a:rPr lang="fr-FR" dirty="0"/>
              <a:t>Si possible avec l’urgence (difficile dans grands milieux)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1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Gériatres consultants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Oui: 5 </a:t>
            </a:r>
          </a:p>
          <a:p>
            <a:pPr lvl="1"/>
            <a:r>
              <a:rPr lang="fr-FR" dirty="0" err="1" smtClean="0"/>
              <a:t>Télé-consultation</a:t>
            </a:r>
            <a:endParaRPr lang="fr-FR" dirty="0" smtClean="0"/>
          </a:p>
          <a:p>
            <a:pPr lvl="1"/>
            <a:r>
              <a:rPr lang="fr-FR" dirty="0" smtClean="0"/>
              <a:t>R3 en gériatrie</a:t>
            </a:r>
          </a:p>
          <a:p>
            <a:pPr lvl="1"/>
            <a:r>
              <a:rPr lang="fr-FR" dirty="0" smtClean="0"/>
              <a:t>Consultation avec gériatre à UHMF et clinique externe (1 à 1 avec résident)</a:t>
            </a:r>
          </a:p>
          <a:p>
            <a:r>
              <a:rPr lang="fr-FR" dirty="0" smtClean="0"/>
              <a:t>Non: 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3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Plusieurs outils existants et partagés sur le site du CII-DPC via l’</a:t>
            </a:r>
            <a:r>
              <a:rPr lang="fr-FR" dirty="0" err="1" smtClean="0"/>
              <a:t>UdeM</a:t>
            </a:r>
            <a:r>
              <a:rPr lang="fr-FR" dirty="0" smtClean="0"/>
              <a:t> (les responsables SAPA ont les liens)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Plusieurs seront aussi mis disponibles sur le site web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À diffuser davantage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FOR-T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41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-Développement professoral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Liens avec le DPC du département en cours</a:t>
            </a:r>
          </a:p>
          <a:p>
            <a:r>
              <a:rPr lang="fr-FR" dirty="0" smtClean="0"/>
              <a:t>Vers une phase 2?</a:t>
            </a:r>
          </a:p>
          <a:p>
            <a:pPr lvl="1"/>
            <a:r>
              <a:rPr lang="fr-FR" dirty="0" smtClean="0"/>
              <a:t>Projet en phase de travail avec le MSSS</a:t>
            </a:r>
          </a:p>
          <a:p>
            <a:pPr lvl="1"/>
            <a:r>
              <a:rPr lang="fr-FR" dirty="0" smtClean="0"/>
              <a:t>Pour les formations professorales ET</a:t>
            </a:r>
          </a:p>
          <a:p>
            <a:pPr lvl="1"/>
            <a:r>
              <a:rPr lang="fr-FR" dirty="0" smtClean="0"/>
              <a:t>La mise en place d’unités interprofessionnelles</a:t>
            </a:r>
          </a:p>
          <a:p>
            <a:pPr lvl="1"/>
            <a:endParaRPr lang="fr-FR" dirty="0"/>
          </a:p>
          <a:p>
            <a:pPr marL="2286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141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questionnaires de compétence des 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Résidents estiment avoir prodigué des soins à un nombre suffisant de PA 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mbulatoire et SAD (Plus de 90% oui) </a:t>
            </a:r>
          </a:p>
          <a:p>
            <a:pPr lvl="1"/>
            <a:r>
              <a:rPr lang="fr-FR" dirty="0" smtClean="0"/>
              <a:t>CHSLD (71%)</a:t>
            </a:r>
          </a:p>
          <a:p>
            <a:r>
              <a:rPr lang="fr-FR" dirty="0" smtClean="0"/>
              <a:t>Visites conjointes SAD</a:t>
            </a:r>
          </a:p>
          <a:p>
            <a:pPr lvl="1"/>
            <a:r>
              <a:rPr lang="fr-FR" b="1" dirty="0" smtClean="0"/>
              <a:t>R1 18% = jamais</a:t>
            </a:r>
          </a:p>
          <a:p>
            <a:pPr lvl="1"/>
            <a:r>
              <a:rPr lang="fr-FR" b="1" dirty="0" smtClean="0"/>
              <a:t>R2 58% = jamais</a:t>
            </a:r>
          </a:p>
          <a:p>
            <a:r>
              <a:rPr lang="fr-FR" dirty="0" smtClean="0"/>
              <a:t>Visites conjointes CHSLD</a:t>
            </a:r>
          </a:p>
          <a:p>
            <a:pPr lvl="1"/>
            <a:r>
              <a:rPr lang="fr-FR" b="1" dirty="0" smtClean="0"/>
              <a:t>R1 16% = jamais</a:t>
            </a:r>
          </a:p>
          <a:p>
            <a:pPr lvl="1"/>
            <a:r>
              <a:rPr lang="fr-FR" b="1" dirty="0" smtClean="0"/>
              <a:t>R2 18% = jamais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95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78673" y="1109346"/>
            <a:ext cx="6508750" cy="16367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835" y="3627864"/>
            <a:ext cx="3469437" cy="1092819"/>
          </a:xfrm>
          <a:prstGeom prst="rect">
            <a:avLst/>
          </a:prstGeom>
        </p:spPr>
      </p:pic>
      <p:sp>
        <p:nvSpPr>
          <p:cNvPr id="6" name="Cadre 5"/>
          <p:cNvSpPr/>
          <p:nvPr/>
        </p:nvSpPr>
        <p:spPr>
          <a:xfrm>
            <a:off x="4698381" y="2252546"/>
            <a:ext cx="2995961" cy="24532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adre 6"/>
          <p:cNvSpPr/>
          <p:nvPr/>
        </p:nvSpPr>
        <p:spPr>
          <a:xfrm>
            <a:off x="3412274" y="3754762"/>
            <a:ext cx="2961998" cy="23737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11" y="869795"/>
            <a:ext cx="7540435" cy="4385867"/>
          </a:xfrm>
          <a:prstGeom prst="rect">
            <a:avLst/>
          </a:prstGeom>
        </p:spPr>
      </p:pic>
      <p:sp>
        <p:nvSpPr>
          <p:cNvPr id="3" name="Cadre 2"/>
          <p:cNvSpPr/>
          <p:nvPr/>
        </p:nvSpPr>
        <p:spPr>
          <a:xfrm>
            <a:off x="892098" y="3360235"/>
            <a:ext cx="7285463" cy="28993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Cadre 3"/>
          <p:cNvSpPr/>
          <p:nvPr/>
        </p:nvSpPr>
        <p:spPr>
          <a:xfrm>
            <a:off x="1553737" y="4906537"/>
            <a:ext cx="2386361" cy="26762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–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Sentiment de compétence bien pour presque tout sauf:</a:t>
            </a:r>
          </a:p>
          <a:p>
            <a:pPr lvl="1"/>
            <a:r>
              <a:rPr lang="fr-FR" dirty="0"/>
              <a:t>L’évaluation et le dx des troubles de mouvement</a:t>
            </a:r>
          </a:p>
          <a:p>
            <a:pPr lvl="1"/>
            <a:r>
              <a:rPr lang="fr-FR" b="1" dirty="0" err="1"/>
              <a:t>Reconna</a:t>
            </a:r>
            <a:r>
              <a:rPr lang="fr-CA" b="1" dirty="0" err="1"/>
              <a:t>ître</a:t>
            </a:r>
            <a:r>
              <a:rPr lang="fr-CA" b="1" dirty="0"/>
              <a:t> et évaluer les PA subissant la </a:t>
            </a:r>
            <a:r>
              <a:rPr lang="fr-CA" b="1" dirty="0" smtClean="0"/>
              <a:t>maltraitance</a:t>
            </a:r>
          </a:p>
          <a:p>
            <a:pPr lvl="2"/>
            <a:r>
              <a:rPr lang="fr-CA" dirty="0" smtClean="0"/>
              <a:t>Raisons:</a:t>
            </a:r>
          </a:p>
          <a:p>
            <a:pPr lvl="3"/>
            <a:r>
              <a:rPr lang="fr-CA" dirty="0" smtClean="0"/>
              <a:t>Nb cas insuffisant (86%)</a:t>
            </a:r>
          </a:p>
          <a:p>
            <a:pPr lvl="3"/>
            <a:endParaRPr lang="fr-CA" dirty="0"/>
          </a:p>
          <a:p>
            <a:pPr lvl="3"/>
            <a:endParaRPr lang="fr-CA" dirty="0" smtClean="0"/>
          </a:p>
          <a:p>
            <a:pPr lvl="2"/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8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Bilan reçu pour 16/18 UMF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/>
              <a:t>3</a:t>
            </a:r>
            <a:r>
              <a:rPr lang="fr-FR" dirty="0" smtClean="0"/>
              <a:t> ans se sont écoulés depuis le début des changements</a:t>
            </a:r>
          </a:p>
          <a:p>
            <a:r>
              <a:rPr lang="fr-FR" dirty="0" smtClean="0"/>
              <a:t>Sur un objectif:</a:t>
            </a:r>
            <a:endParaRPr lang="fr-FR" dirty="0"/>
          </a:p>
          <a:p>
            <a:pPr lvl="1"/>
            <a:r>
              <a:rPr lang="fr-FR" dirty="0" smtClean="0"/>
              <a:t>Année académique 2016-2017: tous prêt</a:t>
            </a:r>
          </a:p>
          <a:p>
            <a:r>
              <a:rPr lang="fr-FR" dirty="0" smtClean="0"/>
              <a:t>Ça bouge partout…!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3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Violence et maltraitance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Diffuser davantage les outils</a:t>
            </a:r>
          </a:p>
          <a:p>
            <a:r>
              <a:rPr lang="fr-FR" dirty="0" smtClean="0"/>
              <a:t>PABP existant déjà au programme</a:t>
            </a:r>
          </a:p>
          <a:p>
            <a:pPr lvl="1"/>
            <a:r>
              <a:rPr lang="fr-FR" dirty="0" smtClean="0"/>
              <a:t>Intégrer les outils</a:t>
            </a:r>
          </a:p>
          <a:p>
            <a:pPr lvl="1"/>
            <a:r>
              <a:rPr lang="fr-FR" dirty="0" smtClean="0"/>
              <a:t>Inviter le responsable du CISSS de ce sujet </a:t>
            </a:r>
          </a:p>
          <a:p>
            <a:r>
              <a:rPr lang="fr-FR" dirty="0" smtClean="0"/>
              <a:t>Pratique ECOS</a:t>
            </a:r>
          </a:p>
          <a:p>
            <a:r>
              <a:rPr lang="fr-FR" dirty="0" smtClean="0"/>
              <a:t>Augmenter les modèles de r</a:t>
            </a:r>
            <a:r>
              <a:rPr lang="fr-CA" dirty="0" err="1" smtClean="0"/>
              <a:t>ôles</a:t>
            </a:r>
            <a:endParaRPr lang="fr-CA" dirty="0" smtClean="0"/>
          </a:p>
          <a:p>
            <a:r>
              <a:rPr lang="fr-CA" u="sng" dirty="0" smtClean="0"/>
              <a:t>Sensibiliser davantage les résidents à le questionner </a:t>
            </a:r>
            <a:r>
              <a:rPr lang="fr-CA" dirty="0" smtClean="0"/>
              <a:t>(et les patrons)</a:t>
            </a:r>
          </a:p>
          <a:p>
            <a:r>
              <a:rPr lang="fr-CA" dirty="0" smtClean="0"/>
              <a:t>Ciné-cure existant</a:t>
            </a:r>
          </a:p>
          <a:p>
            <a:pPr lvl="1"/>
            <a:r>
              <a:rPr lang="fr-CA" dirty="0" smtClean="0"/>
              <a:t>La dernière fugue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163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communautaires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Connaissances des ressources communautaires</a:t>
            </a:r>
          </a:p>
          <a:p>
            <a:pPr lvl="1"/>
            <a:r>
              <a:rPr lang="fr-FR" dirty="0" smtClean="0"/>
              <a:t>Environ </a:t>
            </a:r>
            <a:r>
              <a:rPr lang="fr-FR" b="1" dirty="0" smtClean="0"/>
              <a:t>20% </a:t>
            </a:r>
            <a:r>
              <a:rPr lang="fr-FR" dirty="0" smtClean="0"/>
              <a:t>ne les connaissent pas ou peu</a:t>
            </a:r>
          </a:p>
          <a:p>
            <a:pPr lvl="1"/>
            <a:r>
              <a:rPr lang="fr-FR" b="1" dirty="0" smtClean="0"/>
              <a:t>23%</a:t>
            </a:r>
            <a:r>
              <a:rPr lang="fr-FR" dirty="0" smtClean="0"/>
              <a:t> ont rarement ou jamais fait de référence</a:t>
            </a:r>
          </a:p>
          <a:p>
            <a:pPr lvl="1"/>
            <a:endParaRPr lang="fr-FR" dirty="0"/>
          </a:p>
          <a:p>
            <a:r>
              <a:rPr lang="fr-FR" u="sng" dirty="0" smtClean="0"/>
              <a:t>Recommandations</a:t>
            </a:r>
          </a:p>
          <a:p>
            <a:pPr lvl="1"/>
            <a:r>
              <a:rPr lang="fr-FR" dirty="0" smtClean="0"/>
              <a:t>Regrouper, sensibiliser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Augmentation de l’utilisation par les patrons aussi</a:t>
            </a:r>
            <a:endParaRPr lang="fr-FR" dirty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516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et        La suite…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Mobilisation importante de l’ensemble des UMF pour ce projet</a:t>
            </a:r>
          </a:p>
          <a:p>
            <a:r>
              <a:rPr lang="fr-FR" dirty="0" smtClean="0"/>
              <a:t>Bravo!!!</a:t>
            </a:r>
          </a:p>
          <a:p>
            <a:endParaRPr lang="fr-FR" dirty="0"/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fr-FR" sz="2800" b="1" u="sng" dirty="0"/>
              <a:t>Année académique 2016-2017: tous prêt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683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 2014</a:t>
            </a:r>
            <a:r>
              <a:rPr lang="fr-FR" dirty="0" smtClean="0"/>
              <a:t>  Ambulatoire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Instaurer un </a:t>
            </a:r>
            <a:r>
              <a:rPr lang="fr-FR" u="sng" dirty="0" smtClean="0"/>
              <a:t>repérage précoce </a:t>
            </a:r>
            <a:r>
              <a:rPr lang="fr-FR" dirty="0" smtClean="0"/>
              <a:t>des troubles cognitifs selon critères définis</a:t>
            </a:r>
          </a:p>
          <a:p>
            <a:r>
              <a:rPr lang="fr-FR" dirty="0" smtClean="0"/>
              <a:t>Participation d’une infirmière clinicienne pour le repérage, </a:t>
            </a:r>
            <a:r>
              <a:rPr lang="fr-FR" u="sng" dirty="0" smtClean="0"/>
              <a:t>l’évaluation ET le suivi </a:t>
            </a:r>
            <a:r>
              <a:rPr lang="fr-FR" dirty="0" smtClean="0"/>
              <a:t>de cette clientèle</a:t>
            </a:r>
          </a:p>
          <a:p>
            <a:r>
              <a:rPr lang="fr-FR" dirty="0" smtClean="0"/>
              <a:t>Développer / adapter un outil pour le questionnaire et l’EMP de la P.A</a:t>
            </a:r>
          </a:p>
          <a:p>
            <a:pPr lvl="1"/>
            <a:r>
              <a:rPr lang="fr-FR" dirty="0" smtClean="0"/>
              <a:t>Augmenter l’expertise de nos superviseurs et de nos résidents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912" y="2000404"/>
            <a:ext cx="819150" cy="8636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310" y="3004944"/>
            <a:ext cx="828752" cy="8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2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199" y="453112"/>
            <a:ext cx="6508377" cy="1143000"/>
          </a:xfrm>
        </p:spPr>
        <p:txBody>
          <a:bodyPr/>
          <a:lstStyle/>
          <a:p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>Recommandations 2015</a:t>
            </a:r>
            <a:r>
              <a:rPr lang="fr-FR" dirty="0" smtClean="0"/>
              <a:t>  </a:t>
            </a:r>
            <a:r>
              <a:rPr lang="fr-FR" dirty="0"/>
              <a:t>Ambulatoire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199" y="1359444"/>
            <a:ext cx="6508377" cy="476672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Intégration </a:t>
            </a:r>
            <a:r>
              <a:rPr lang="fr-FR" dirty="0"/>
              <a:t>en cours </a:t>
            </a:r>
            <a:r>
              <a:rPr lang="fr-FR" dirty="0" smtClean="0"/>
              <a:t>partout</a:t>
            </a:r>
          </a:p>
          <a:p>
            <a:r>
              <a:rPr lang="fr-FR" dirty="0" smtClean="0"/>
              <a:t>Travailler davantage en collaboration interprofessionnelle, lorsque disponible</a:t>
            </a:r>
          </a:p>
          <a:p>
            <a:pPr lvl="1"/>
            <a:r>
              <a:rPr lang="fr-FR" dirty="0" smtClean="0"/>
              <a:t>Avec l’infirmière pour l’évaluation et le suivi des P.A</a:t>
            </a:r>
          </a:p>
          <a:p>
            <a:pPr lvl="1"/>
            <a:r>
              <a:rPr lang="fr-FR" dirty="0" smtClean="0"/>
              <a:t>Avec le pharmacien pour la révision de la médication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5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 2014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Abolition du modèle traditionnel unique</a:t>
            </a:r>
          </a:p>
          <a:p>
            <a:pPr lvl="1"/>
            <a:r>
              <a:rPr lang="fr-FR" dirty="0" smtClean="0"/>
              <a:t>Où le résident est responsable uniquement de ses « x » patients</a:t>
            </a:r>
          </a:p>
          <a:p>
            <a:r>
              <a:rPr lang="fr-FR" dirty="0" smtClean="0"/>
              <a:t>Continuer à mettre en place le </a:t>
            </a:r>
            <a:r>
              <a:rPr lang="fr-FR" u="sng" dirty="0" smtClean="0"/>
              <a:t>modèle de groupe </a:t>
            </a:r>
            <a:r>
              <a:rPr lang="fr-FR" dirty="0" smtClean="0"/>
              <a:t>et le </a:t>
            </a:r>
            <a:r>
              <a:rPr lang="fr-FR" u="sng" dirty="0" smtClean="0"/>
              <a:t>modèle mixte</a:t>
            </a:r>
            <a:br>
              <a:rPr lang="fr-FR" u="sng" dirty="0" smtClean="0"/>
            </a:br>
            <a:endParaRPr lang="fr-FR" u="sng" dirty="0" smtClean="0"/>
          </a:p>
          <a:p>
            <a:pPr lvl="1"/>
            <a:r>
              <a:rPr lang="fr-FR" dirty="0" smtClean="0"/>
              <a:t>Les résidents s’occupent des décompensations de l’ensemble du groupe de patients</a:t>
            </a:r>
          </a:p>
          <a:p>
            <a:pPr lvl="2"/>
            <a:r>
              <a:rPr lang="fr-FR" dirty="0" smtClean="0"/>
              <a:t>Responsabilisation des résidents envers le groupe de pts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Lorsque possible, favoriser que le résident soit responsable en longitudinal de certains patients</a:t>
            </a:r>
          </a:p>
          <a:p>
            <a:pPr lvl="2"/>
            <a:r>
              <a:rPr lang="fr-FR" dirty="0" smtClean="0"/>
              <a:t>Accès ouvert si possible, mais difficulté lié à la non-disponibilité fréquente des résidents</a:t>
            </a:r>
          </a:p>
          <a:p>
            <a:pPr marL="2286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175" y="3131325"/>
            <a:ext cx="669306" cy="705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068" y="3131325"/>
            <a:ext cx="695696" cy="7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 2014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Groupe de patients</a:t>
            </a:r>
          </a:p>
          <a:p>
            <a:pPr lvl="1"/>
            <a:r>
              <a:rPr lang="fr-FR" dirty="0" smtClean="0"/>
              <a:t>Nombre suffisant pour permettre une exposition adéquate</a:t>
            </a:r>
          </a:p>
          <a:p>
            <a:r>
              <a:rPr lang="fr-FR" dirty="0" smtClean="0"/>
              <a:t>Visites conjointes</a:t>
            </a:r>
          </a:p>
          <a:p>
            <a:pPr lvl="1"/>
            <a:r>
              <a:rPr lang="fr-FR" dirty="0" smtClean="0"/>
              <a:t>À plusieurs moments durant les 2 ans de la résidence</a:t>
            </a:r>
          </a:p>
          <a:p>
            <a:r>
              <a:rPr lang="fr-FR" dirty="0" smtClean="0"/>
              <a:t>Améliorer la pratique collaborative</a:t>
            </a:r>
          </a:p>
          <a:p>
            <a:pPr lvl="1"/>
            <a:r>
              <a:rPr lang="fr-FR" dirty="0" smtClean="0"/>
              <a:t>Au minimum visite et rencontre des professionnels au CLSC</a:t>
            </a:r>
          </a:p>
          <a:p>
            <a:r>
              <a:rPr lang="fr-FR" dirty="0" smtClean="0"/>
              <a:t>Défis </a:t>
            </a:r>
            <a:r>
              <a:rPr lang="fr-FR" dirty="0"/>
              <a:t>majeurs: </a:t>
            </a:r>
          </a:p>
          <a:p>
            <a:pPr lvl="2"/>
            <a:r>
              <a:rPr lang="fr-FR" dirty="0"/>
              <a:t>Réorganisation CISSS</a:t>
            </a:r>
          </a:p>
          <a:p>
            <a:pPr lvl="2"/>
            <a:r>
              <a:rPr lang="fr-FR" dirty="0"/>
              <a:t>Recrutement</a:t>
            </a:r>
          </a:p>
          <a:p>
            <a:pPr lvl="2"/>
            <a:r>
              <a:rPr lang="fr-FR" dirty="0"/>
              <a:t>Accès aux professionnels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887" y="2209800"/>
            <a:ext cx="669306" cy="705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6887" y="3138759"/>
            <a:ext cx="695696" cy="71213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6887" y="4004837"/>
            <a:ext cx="695696" cy="7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Recommandations </a:t>
            </a:r>
            <a:r>
              <a:rPr lang="fr-FR" u="sng" dirty="0" smtClean="0"/>
              <a:t>2015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SAD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Poursuivre le bon travail en cours!</a:t>
            </a:r>
          </a:p>
          <a:p>
            <a:r>
              <a:rPr lang="fr-FR" dirty="0" smtClean="0"/>
              <a:t>Mieux superviser les résidents en contexte de gestion des </a:t>
            </a:r>
            <a:r>
              <a:rPr lang="fr-FR" smtClean="0"/>
              <a:t>cas téléphoniques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3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CHSLD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Presque tout les milieux ont une exposition en CHSLD – Bravo!</a:t>
            </a:r>
          </a:p>
          <a:p>
            <a:r>
              <a:rPr lang="fr-FR" dirty="0"/>
              <a:t>Défi majeur: réorganisation </a:t>
            </a:r>
            <a:r>
              <a:rPr lang="fr-FR" dirty="0" smtClean="0"/>
              <a:t>CISSS</a:t>
            </a:r>
          </a:p>
          <a:p>
            <a:r>
              <a:rPr lang="fr-FR" dirty="0" smtClean="0"/>
              <a:t>Globalement</a:t>
            </a:r>
            <a:endParaRPr lang="fr-FR" dirty="0"/>
          </a:p>
          <a:p>
            <a:pPr lvl="1"/>
            <a:r>
              <a:rPr lang="fr-FR" dirty="0"/>
              <a:t>Augmente du « pool » d’enseignants</a:t>
            </a:r>
          </a:p>
          <a:p>
            <a:pPr lvl="1"/>
            <a:r>
              <a:rPr lang="fr-FR" dirty="0"/>
              <a:t>Recrutement de nouveaux sites</a:t>
            </a:r>
          </a:p>
          <a:p>
            <a:pPr lvl="1"/>
            <a:r>
              <a:rPr lang="fr-FR" dirty="0"/>
              <a:t>Recrutement de médecins demeure un défi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15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 2014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Recoupe les recommandations du SAD</a:t>
            </a:r>
          </a:p>
          <a:p>
            <a:r>
              <a:rPr lang="fr-FR" dirty="0" smtClean="0"/>
              <a:t>Augmenter la pratique collaborative</a:t>
            </a:r>
            <a:endParaRPr lang="fr-FR" dirty="0"/>
          </a:p>
          <a:p>
            <a:pPr lvl="1"/>
            <a:r>
              <a:rPr lang="fr-FR" dirty="0" smtClean="0"/>
              <a:t>Réunion interprofessionnelles</a:t>
            </a:r>
          </a:p>
          <a:p>
            <a:pPr lvl="1"/>
            <a:r>
              <a:rPr lang="fr-FR" dirty="0" smtClean="0"/>
              <a:t>Connaissance du rôle de chacun</a:t>
            </a:r>
          </a:p>
          <a:p>
            <a:pPr lvl="1"/>
            <a:r>
              <a:rPr lang="fr-FR" dirty="0" smtClean="0"/>
              <a:t>Travail au quotidien avec les autres professionnels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790" y="2662043"/>
            <a:ext cx="81915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1208</TotalTime>
  <Words>711</Words>
  <Application>Microsoft Macintosh PowerPoint</Application>
  <PresentationFormat>Présentation à l'écran (4:3)</PresentationFormat>
  <Paragraphs>155</Paragraphs>
  <Slides>22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Calibri</vt:lpstr>
      <vt:lpstr>Century Gothic</vt:lpstr>
      <vt:lpstr>Wingdings 2</vt:lpstr>
      <vt:lpstr>Plaza</vt:lpstr>
      <vt:lpstr>Bilan d’implantation et recommandations 2015 </vt:lpstr>
      <vt:lpstr>Bilan 2015</vt:lpstr>
      <vt:lpstr>Recommandations 2014  Ambulatoire</vt:lpstr>
      <vt:lpstr>  Recommandations 2015  Ambulatoire</vt:lpstr>
      <vt:lpstr>Recommandations 2014  SAD</vt:lpstr>
      <vt:lpstr>Recommandations 2014  SAD</vt:lpstr>
      <vt:lpstr>Recommandations 2015 SAD</vt:lpstr>
      <vt:lpstr> CHSLD</vt:lpstr>
      <vt:lpstr>Recommandations 2014 CHSLD</vt:lpstr>
      <vt:lpstr>Recommandations 2015 CHSLD</vt:lpstr>
      <vt:lpstr>Stage gériatrie</vt:lpstr>
      <vt:lpstr>Approche adaptée à la P.A</vt:lpstr>
      <vt:lpstr>Gériatres consultants</vt:lpstr>
      <vt:lpstr>Outils</vt:lpstr>
      <vt:lpstr>Recommandations -Développement professoral</vt:lpstr>
      <vt:lpstr>Résultats questionnaires de compétence des résidents</vt:lpstr>
      <vt:lpstr>Présentation PowerPoint</vt:lpstr>
      <vt:lpstr>Présentation PowerPoint</vt:lpstr>
      <vt:lpstr>Résultats – Suite</vt:lpstr>
      <vt:lpstr>Recommandations Violence et maltraitance</vt:lpstr>
      <vt:lpstr>Ressources communautaires</vt:lpstr>
      <vt:lpstr>Recommandations et        La suite…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d’implantation </dc:title>
  <dc:creator>Hugues De Lachevrotière</dc:creator>
  <cp:lastModifiedBy>Hugues De Lachevrotière</cp:lastModifiedBy>
  <cp:revision>71</cp:revision>
  <dcterms:created xsi:type="dcterms:W3CDTF">2014-10-15T13:29:38Z</dcterms:created>
  <dcterms:modified xsi:type="dcterms:W3CDTF">2015-11-04T19:30:14Z</dcterms:modified>
</cp:coreProperties>
</file>