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61" r:id="rId5"/>
    <p:sldMasterId id="2147483672" r:id="rId6"/>
    <p:sldMasterId id="2147483663" r:id="rId7"/>
  </p:sldMasterIdLst>
  <p:sldIdLst>
    <p:sldId id="266" r:id="rId8"/>
    <p:sldId id="265" r:id="rId9"/>
    <p:sldId id="272" r:id="rId10"/>
    <p:sldId id="273" r:id="rId11"/>
    <p:sldId id="274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90800" y="4953000"/>
            <a:ext cx="6324600" cy="403225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90800" y="5334000"/>
            <a:ext cx="6324600" cy="4572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90800" y="6400800"/>
            <a:ext cx="6324600" cy="3810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752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800" y="6388100"/>
            <a:ext cx="4495800" cy="3937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388100"/>
            <a:ext cx="4572000" cy="3937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6482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Verdana Bold"/>
          <a:ea typeface="ＭＳ Ｐゴシック" pitchFamily="-107" charset="-128"/>
          <a:cs typeface="Verdana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800" y="1340768"/>
            <a:ext cx="6324600" cy="2952328"/>
          </a:xfrm>
        </p:spPr>
        <p:txBody>
          <a:bodyPr/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QUESTIONNAIRE</a:t>
            </a:r>
            <a:br>
              <a:rPr lang="fr-CA" sz="3200" dirty="0" smtClean="0"/>
            </a:br>
            <a:r>
              <a:rPr lang="fr-CA" sz="3200" dirty="0" smtClean="0"/>
              <a:t>Soins aux enfants</a:t>
            </a:r>
            <a:br>
              <a:rPr lang="fr-CA" sz="3200" dirty="0" smtClean="0"/>
            </a:br>
            <a:r>
              <a:rPr lang="fr-CA" sz="3200" dirty="0" smtClean="0"/>
              <a:t>2015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soins aux enfants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521896" cy="3442692"/>
          </a:xfrm>
        </p:spPr>
        <p:txBody>
          <a:bodyPr/>
          <a:lstStyle/>
          <a:p>
            <a:pPr lvl="1" algn="l"/>
            <a:r>
              <a:rPr lang="fr-CA" dirty="0" smtClean="0"/>
              <a:t>Faits saillants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109 répondants</a:t>
            </a:r>
            <a:endParaRPr lang="fr-CA" dirty="0"/>
          </a:p>
          <a:p>
            <a:pPr lvl="1" algn="l"/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</a:t>
            </a:r>
            <a:r>
              <a:rPr lang="fr-CA" dirty="0" smtClean="0"/>
              <a:t>soins aux enfants</a:t>
            </a:r>
            <a:r>
              <a:rPr lang="fr-CA" dirty="0" smtClean="0"/>
              <a:t> </a:t>
            </a:r>
            <a:r>
              <a:rPr lang="fr-CA" dirty="0" smtClean="0"/>
              <a:t>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521896" cy="4378796"/>
          </a:xfrm>
        </p:spPr>
        <p:txBody>
          <a:bodyPr/>
          <a:lstStyle/>
          <a:p>
            <a:pPr lvl="1" algn="l"/>
            <a:r>
              <a:rPr lang="fr-CA" dirty="0" smtClean="0"/>
              <a:t>Exposition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dirty="0"/>
              <a:t>U</a:t>
            </a:r>
            <a:r>
              <a:rPr lang="fr-CA" dirty="0" smtClean="0"/>
              <a:t>n </a:t>
            </a:r>
            <a:r>
              <a:rPr lang="fr-CA" dirty="0"/>
              <a:t>grand nombre de résidents (entre 80% et 90%) estiment avoir eu une exposition suffisante pour prodiguer des soins aux clientèles </a:t>
            </a:r>
            <a:r>
              <a:rPr lang="fr-CA" dirty="0" smtClean="0"/>
              <a:t>pédiatriques (moins </a:t>
            </a:r>
            <a:r>
              <a:rPr lang="fr-CA" dirty="0"/>
              <a:t>nombreux pour la clientèle </a:t>
            </a:r>
            <a:r>
              <a:rPr lang="fr-CA" dirty="0" smtClean="0"/>
              <a:t>adolescente, 76%, mais amélioration depuis 2014)</a:t>
            </a:r>
            <a:endParaRPr lang="fr-CA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Résultats comparables à 2014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42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soins aux enfants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93504" y="1163226"/>
            <a:ext cx="6521896" cy="4968552"/>
          </a:xfrm>
        </p:spPr>
        <p:txBody>
          <a:bodyPr/>
          <a:lstStyle/>
          <a:p>
            <a:pPr lvl="1" algn="l"/>
            <a:r>
              <a:rPr lang="fr-CA" dirty="0"/>
              <a:t>Sentiment de </a:t>
            </a:r>
            <a:r>
              <a:rPr lang="fr-CA" dirty="0" smtClean="0"/>
              <a:t>compétence</a:t>
            </a:r>
          </a:p>
          <a:p>
            <a:pPr lvl="1" algn="l"/>
            <a:endParaRPr lang="fr-CA" sz="1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Dans </a:t>
            </a:r>
            <a:r>
              <a:rPr lang="fr-CA" sz="1800" dirty="0"/>
              <a:t>l’ensemble, les résidents se sentent compétents pour prendre en charge et suivre des enfants et des </a:t>
            </a:r>
            <a:r>
              <a:rPr lang="fr-CA" sz="1800" dirty="0" smtClean="0"/>
              <a:t>adolescents</a:t>
            </a:r>
            <a:endParaRPr lang="fr-CA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On </a:t>
            </a:r>
            <a:r>
              <a:rPr lang="fr-CA" sz="1800" dirty="0"/>
              <a:t>constate que certaines compétences sont peu ou pas maîtrisées par un nombre non négligeable de </a:t>
            </a:r>
            <a:r>
              <a:rPr lang="fr-CA" sz="1800" dirty="0" smtClean="0"/>
              <a:t>résidents (idem 2014 </a:t>
            </a:r>
            <a:r>
              <a:rPr lang="fr-CA" sz="1800" dirty="0"/>
              <a:t>et </a:t>
            </a:r>
            <a:r>
              <a:rPr lang="fr-CA" sz="1800" dirty="0" smtClean="0"/>
              <a:t>2015)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Les troubles d’apprentissage/comportement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Les problèmes </a:t>
            </a:r>
            <a:r>
              <a:rPr lang="fr-CA" sz="1800" dirty="0" err="1" smtClean="0"/>
              <a:t>musculo­squelettiques</a:t>
            </a:r>
            <a:endParaRPr lang="fr-CA" sz="1800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Les troubles alimentaires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L’abus et la maltraitance</a:t>
            </a:r>
            <a:endParaRPr lang="fr-CA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95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soins aux enfants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93504" y="1268760"/>
            <a:ext cx="6521896" cy="4968552"/>
          </a:xfrm>
        </p:spPr>
        <p:txBody>
          <a:bodyPr/>
          <a:lstStyle/>
          <a:p>
            <a:pPr lvl="1" algn="l"/>
            <a:r>
              <a:rPr lang="fr-CA" dirty="0"/>
              <a:t>Sentiment de compétence en pharmacothérapie</a:t>
            </a:r>
            <a:r>
              <a:rPr lang="fr-CA" b="1" dirty="0"/>
              <a:t> </a:t>
            </a:r>
            <a:endParaRPr lang="fr-CA" b="1" dirty="0" smtClean="0"/>
          </a:p>
          <a:p>
            <a:pPr lvl="1" algn="l"/>
            <a:endParaRPr lang="fr-CA" sz="1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CA" sz="1800" dirty="0"/>
              <a:t>P</a:t>
            </a:r>
            <a:r>
              <a:rPr lang="fr-CA" sz="1800" dirty="0" smtClean="0"/>
              <a:t>harmacothérapie bien maîtrisée pour </a:t>
            </a:r>
            <a:r>
              <a:rPr lang="fr-CA" sz="1800" dirty="0"/>
              <a:t>les infections, l’asthme et la </a:t>
            </a:r>
            <a:r>
              <a:rPr lang="fr-CA" sz="1800" dirty="0" smtClean="0"/>
              <a:t>dermatologie</a:t>
            </a:r>
            <a:r>
              <a:rPr lang="fr-CA" sz="18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CA" sz="1800" dirty="0"/>
              <a:t>Environ 12% des résidents estiment avoir peu ou pas de compétence en ce qui concerne la médication pour le système </a:t>
            </a:r>
            <a:r>
              <a:rPr lang="fr-CA" sz="1800" dirty="0" smtClean="0"/>
              <a:t>digestif et les psychostimulants (idem 2014)</a:t>
            </a: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392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soins aux enfants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573" y="1456139"/>
            <a:ext cx="6400800" cy="4951971"/>
          </a:xfrm>
        </p:spPr>
        <p:txBody>
          <a:bodyPr/>
          <a:lstStyle/>
          <a:p>
            <a:pPr lvl="1" algn="l"/>
            <a:r>
              <a:rPr lang="fr-CA" dirty="0"/>
              <a:t>Connaissances des ressources disponibles pour les enfants et les adolescents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/>
              <a:t>C</a:t>
            </a:r>
            <a:r>
              <a:rPr lang="fr-CA" sz="1800" dirty="0" smtClean="0"/>
              <a:t>onnaissance </a:t>
            </a:r>
            <a:r>
              <a:rPr lang="fr-CA" sz="1800" dirty="0"/>
              <a:t>des ressources existantes </a:t>
            </a:r>
            <a:r>
              <a:rPr lang="fr-CA" sz="1800" dirty="0" smtClean="0"/>
              <a:t>peu </a:t>
            </a:r>
            <a:r>
              <a:rPr lang="fr-CA" sz="1800" dirty="0"/>
              <a:t>maitrisée par les </a:t>
            </a:r>
            <a:r>
              <a:rPr lang="fr-CA" sz="1800" dirty="0" smtClean="0"/>
              <a:t>résidents</a:t>
            </a:r>
            <a:endParaRPr lang="fr-CA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49</a:t>
            </a:r>
            <a:r>
              <a:rPr lang="fr-CA" sz="1800" dirty="0"/>
              <a:t>% </a:t>
            </a:r>
            <a:r>
              <a:rPr lang="fr-CA" sz="1800" dirty="0" smtClean="0"/>
              <a:t>n’auraient pas eu </a:t>
            </a:r>
            <a:r>
              <a:rPr lang="fr-CA" sz="1800" dirty="0"/>
              <a:t>d’activités leur permettant de connaître les ressources </a:t>
            </a:r>
            <a:r>
              <a:rPr lang="fr-CA" sz="1800" dirty="0" smtClean="0"/>
              <a:t>communautaires</a:t>
            </a:r>
            <a:endParaRPr lang="fr-CA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30</a:t>
            </a:r>
            <a:r>
              <a:rPr lang="fr-CA" sz="1800" dirty="0"/>
              <a:t>% indiquent ne pas savoir suffisamment ou ne pas savoir du tout </a:t>
            </a:r>
            <a:r>
              <a:rPr lang="fr-CA" sz="1800" u="sng" dirty="0"/>
              <a:t>à qui</a:t>
            </a:r>
            <a:r>
              <a:rPr lang="fr-CA" sz="1800" dirty="0"/>
              <a:t> ni </a:t>
            </a:r>
            <a:r>
              <a:rPr lang="fr-CA" sz="1800" u="sng" dirty="0"/>
              <a:t>comment</a:t>
            </a:r>
            <a:r>
              <a:rPr lang="fr-CA" sz="1800" dirty="0"/>
              <a:t> référer des enfants et adolescent ayant des difficultés particulières </a:t>
            </a:r>
            <a:endParaRPr lang="fr-CA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Idem 2014</a:t>
            </a:r>
            <a:endParaRPr lang="fr-CA" sz="1800" dirty="0"/>
          </a:p>
          <a:p>
            <a:r>
              <a:rPr lang="fr-CA" dirty="0"/>
              <a:t> </a:t>
            </a:r>
            <a:endParaRPr lang="fr-CA" sz="3200" dirty="0"/>
          </a:p>
          <a:p>
            <a:pPr lvl="1" algn="l"/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229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6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Verdana</vt:lpstr>
      <vt:lpstr>Verdana Bold</vt:lpstr>
      <vt:lpstr>Wingdings</vt:lpstr>
      <vt:lpstr>1_Office Theme</vt:lpstr>
      <vt:lpstr>Office Theme</vt:lpstr>
      <vt:lpstr>2_Office Theme</vt:lpstr>
      <vt:lpstr>3_Office Theme</vt:lpstr>
      <vt:lpstr>4_Office Theme</vt:lpstr>
      <vt:lpstr>6_Office Theme</vt:lpstr>
      <vt:lpstr>5_Office Theme</vt:lpstr>
      <vt:lpstr>   QUESTIONNAIRE Soins aux enfants 2015</vt:lpstr>
      <vt:lpstr>QUESTIONNAIRE soins aux enfants 2015</vt:lpstr>
      <vt:lpstr>QUESTIONNAIRE soins aux enfants 2015</vt:lpstr>
      <vt:lpstr>QUESTIONNAIRE soins aux enfants 2015</vt:lpstr>
      <vt:lpstr>QUESTIONNAIRE soins aux enfants 2015</vt:lpstr>
      <vt:lpstr>QUESTIONNAIRE soins aux enfants 2015</vt:lpstr>
    </vt:vector>
  </TitlesOfParts>
  <Company>Bon Melon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 Benmouyal</dc:creator>
  <cp:lastModifiedBy>Héroux Mylène</cp:lastModifiedBy>
  <cp:revision>117</cp:revision>
  <dcterms:created xsi:type="dcterms:W3CDTF">2009-06-01T15:20:54Z</dcterms:created>
  <dcterms:modified xsi:type="dcterms:W3CDTF">2015-11-20T12:46:52Z</dcterms:modified>
</cp:coreProperties>
</file>