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54" r:id="rId4"/>
    <p:sldMasterId id="2147483661" r:id="rId5"/>
    <p:sldMasterId id="2147483672" r:id="rId6"/>
    <p:sldMasterId id="2147483663" r:id="rId7"/>
  </p:sldMasterIdLst>
  <p:sldIdLst>
    <p:sldId id="266" r:id="rId8"/>
    <p:sldId id="265" r:id="rId9"/>
    <p:sldId id="272" r:id="rId10"/>
    <p:sldId id="273" r:id="rId11"/>
    <p:sldId id="274" r:id="rId12"/>
    <p:sldId id="271" r:id="rId13"/>
    <p:sldId id="280" r:id="rId14"/>
    <p:sldId id="279" r:id="rId15"/>
    <p:sldId id="278" r:id="rId16"/>
    <p:sldId id="277" r:id="rId17"/>
    <p:sldId id="276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438400"/>
            <a:ext cx="6324600" cy="1470025"/>
          </a:xfrm>
          <a:prstGeom prst="rect">
            <a:avLst/>
          </a:prstGeom>
        </p:spPr>
        <p:txBody>
          <a:bodyPr anchor="t"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590800" y="4953000"/>
            <a:ext cx="6324600" cy="403225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90800" y="5334000"/>
            <a:ext cx="6324600" cy="4572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590800" y="6400800"/>
            <a:ext cx="6324600" cy="3810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590800"/>
            <a:ext cx="6400800" cy="17526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subtitle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590800" y="6388100"/>
            <a:ext cx="4495800" cy="3937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438400"/>
            <a:ext cx="6324600" cy="1470025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6388100"/>
            <a:ext cx="4572000" cy="3937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600" baseline="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Cliquez pour modifier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45720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63246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426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46482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4635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63246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86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Verdana Bold"/>
          <a:ea typeface="ＭＳ Ｐゴシック" pitchFamily="-107" charset="-128"/>
          <a:cs typeface="Verdana 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1" descr="Dégradé bleu.jpg"/>
          <p:cNvPicPr>
            <a:picLocks noChangeAspect="1"/>
          </p:cNvPicPr>
          <p:nvPr userDrawn="1"/>
        </p:nvPicPr>
        <p:blipFill>
          <a:blip r:embed="rId4"/>
          <a:srcRect l="77499"/>
          <a:stretch>
            <a:fillRect/>
          </a:stretch>
        </p:blipFill>
        <p:spPr bwMode="auto">
          <a:xfrm>
            <a:off x="0" y="685800"/>
            <a:ext cx="2286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1" descr="Dégradé bleu.jpg"/>
          <p:cNvPicPr>
            <a:picLocks noChangeAspect="1"/>
          </p:cNvPicPr>
          <p:nvPr userDrawn="1"/>
        </p:nvPicPr>
        <p:blipFill>
          <a:blip r:embed="rId4"/>
          <a:srcRect l="77499"/>
          <a:stretch>
            <a:fillRect/>
          </a:stretch>
        </p:blipFill>
        <p:spPr bwMode="auto">
          <a:xfrm>
            <a:off x="0" y="685800"/>
            <a:ext cx="2286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800" y="1340768"/>
            <a:ext cx="6324600" cy="2952328"/>
          </a:xfrm>
        </p:spPr>
        <p:txBody>
          <a:bodyPr/>
          <a:lstStyle/>
          <a:p>
            <a:pPr algn="ctr"/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sz="3200" dirty="0" smtClean="0"/>
              <a:t>QUESTIONNAIRE</a:t>
            </a:r>
            <a:br>
              <a:rPr lang="fr-CA" sz="3200" dirty="0" smtClean="0"/>
            </a:br>
            <a:r>
              <a:rPr lang="fr-CA" sz="3200" dirty="0" smtClean="0"/>
              <a:t>CHOIX DE CARRIÈRES</a:t>
            </a:r>
            <a:br>
              <a:rPr lang="fr-CA" sz="3200" dirty="0" smtClean="0"/>
            </a:br>
            <a:r>
              <a:rPr lang="fr-CA" sz="3200" dirty="0" smtClean="0"/>
              <a:t>2015</a:t>
            </a:r>
            <a:endParaRPr lang="fr-CA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CHOIX DE CARRIÈRE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499"/>
            <a:ext cx="6400800" cy="4673601"/>
          </a:xfrm>
        </p:spPr>
        <p:txBody>
          <a:bodyPr/>
          <a:lstStyle/>
          <a:p>
            <a:pPr lvl="0"/>
            <a:r>
              <a:rPr lang="fr-CA" sz="24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Irritants concernant le suivi des patients chez les résidents souhaitant faire du bureau avec suivi </a:t>
            </a:r>
            <a:endParaRPr lang="fr-CA" sz="2400" dirty="0" smtClean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lvl="0"/>
            <a:endParaRPr lang="fr-CA" sz="24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600" dirty="0" smtClean="0"/>
              <a:t>Idem que les résidents aient </a:t>
            </a:r>
            <a:r>
              <a:rPr lang="fr-CA" sz="1600" dirty="0"/>
              <a:t>décidé ou non de faire du bureau avec suivi de </a:t>
            </a:r>
            <a:r>
              <a:rPr lang="fr-CA" sz="1600" dirty="0" smtClean="0"/>
              <a:t>patients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600" dirty="0" smtClean="0"/>
              <a:t>La </a:t>
            </a:r>
            <a:r>
              <a:rPr lang="fr-CA" sz="1600" dirty="0"/>
              <a:t>lourdeur et temps requis pour les tâches </a:t>
            </a:r>
            <a:r>
              <a:rPr lang="fr-CA" sz="1600" dirty="0" err="1"/>
              <a:t>clinico</a:t>
            </a:r>
            <a:r>
              <a:rPr lang="fr-CA" sz="1600" dirty="0"/>
              <a:t>-administratives est l’irritant </a:t>
            </a:r>
            <a:r>
              <a:rPr lang="fr-CA" sz="1600" dirty="0" smtClean="0"/>
              <a:t>majeur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600" dirty="0" smtClean="0"/>
              <a:t>Le </a:t>
            </a:r>
            <a:r>
              <a:rPr lang="fr-CA" sz="1600" dirty="0"/>
              <a:t>manque de support administratif et clérical à l’UMF est aussi un irritant </a:t>
            </a:r>
            <a:r>
              <a:rPr lang="fr-CA" sz="1600" dirty="0" smtClean="0"/>
              <a:t>important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600" dirty="0" smtClean="0"/>
              <a:t>Les </a:t>
            </a:r>
            <a:r>
              <a:rPr lang="fr-CA" sz="1600" dirty="0"/>
              <a:t>résidents </a:t>
            </a:r>
            <a:r>
              <a:rPr lang="fr-CA" sz="1600" dirty="0" smtClean="0"/>
              <a:t>sont </a:t>
            </a:r>
            <a:r>
              <a:rPr lang="fr-CA" sz="1600" dirty="0"/>
              <a:t>nombreux à indiquer qu’ils manquent de temps pour faire le suivi et répondre aux besoins de leurs patients lors de leurs ½ </a:t>
            </a:r>
            <a:r>
              <a:rPr lang="fr-CA" sz="1600" dirty="0" smtClean="0"/>
              <a:t>journées </a:t>
            </a:r>
            <a:r>
              <a:rPr lang="fr-CA" sz="1600" dirty="0"/>
              <a:t>de retour mais aussi pendant leur stage à </a:t>
            </a:r>
            <a:r>
              <a:rPr lang="fr-CA" sz="1600" dirty="0" smtClean="0"/>
              <a:t>l’UMF</a:t>
            </a:r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2286000" y="-589536"/>
            <a:ext cx="4572000" cy="17061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CA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Personnes âgées</a:t>
            </a: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1000"/>
              </a:spcAft>
            </a:pP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endParaRPr lang="fr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CHOIX DE CARRIÈRE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499"/>
            <a:ext cx="6400800" cy="4395229"/>
          </a:xfrm>
        </p:spPr>
        <p:txBody>
          <a:bodyPr/>
          <a:lstStyle/>
          <a:p>
            <a:r>
              <a:rPr lang="fr-CA" sz="24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Intentions </a:t>
            </a:r>
            <a:r>
              <a:rPr lang="fr-CA" sz="24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de faire du bureau dans le futur chez les résidents qui ne veulent pas en faire à la fin de leur résidence </a:t>
            </a:r>
          </a:p>
          <a:p>
            <a:endParaRPr lang="fr-CA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800" dirty="0" smtClean="0"/>
              <a:t>Près </a:t>
            </a:r>
            <a:r>
              <a:rPr lang="fr-CA" sz="1800" dirty="0"/>
              <a:t>de 80% des résidents ne souhaitant pas faire de suivi dans l’immédiat indiquent qu’ils en feront dans le </a:t>
            </a:r>
            <a:r>
              <a:rPr lang="fr-CA" sz="1800" dirty="0" smtClean="0"/>
              <a:t>futur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800" dirty="0" smtClean="0"/>
              <a:t>Contrairement </a:t>
            </a:r>
            <a:r>
              <a:rPr lang="fr-CA" sz="1800" dirty="0"/>
              <a:t>aux années passées, près de 75% d’entre eux indiquent qu’ils en feront dans un délai de moins de 5 </a:t>
            </a:r>
            <a:r>
              <a:rPr lang="fr-CA" sz="1800" dirty="0" smtClean="0"/>
              <a:t>ans (seulement 25</a:t>
            </a:r>
            <a:r>
              <a:rPr lang="fr-CA" sz="1800" dirty="0"/>
              <a:t>% en 2013 et </a:t>
            </a:r>
            <a:r>
              <a:rPr lang="fr-CA" sz="1800" dirty="0" smtClean="0"/>
              <a:t>2014)</a:t>
            </a:r>
            <a:endParaRPr lang="fr-CA" sz="1800" dirty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2286000" y="-589536"/>
            <a:ext cx="4572000" cy="17061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CA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Personnes âgées</a:t>
            </a: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1000"/>
              </a:spcAft>
            </a:pP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endParaRPr lang="fr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CHOIX DE CARRIÈRE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500"/>
            <a:ext cx="6521896" cy="3442692"/>
          </a:xfrm>
        </p:spPr>
        <p:txBody>
          <a:bodyPr/>
          <a:lstStyle/>
          <a:p>
            <a:pPr lvl="1" algn="l"/>
            <a:r>
              <a:rPr lang="fr-CA" dirty="0" smtClean="0"/>
              <a:t>Faits saillants</a:t>
            </a:r>
          </a:p>
          <a:p>
            <a:pPr marL="342900" lvl="1" indent="-342900" algn="l">
              <a:buFont typeface="Wingdings" panose="05000000000000000000" pitchFamily="2" charset="2"/>
              <a:buChar char="Ø"/>
            </a:pPr>
            <a:r>
              <a:rPr lang="fr-CA" sz="2000" dirty="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113 répondants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/>
              <a:t>Choix de pratiques variés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/>
              <a:t>Peu de résidents consacreront plus de 50% de leur temps à un seul champ de pratique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/>
              <a:t>Sauf pour urgence (13 %) et bureau avec suivi (20 %)</a:t>
            </a:r>
          </a:p>
          <a:p>
            <a:pPr lvl="1" algn="l"/>
            <a:endParaRPr lang="fr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CHOIX DE CARRIÈRE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500"/>
            <a:ext cx="6521896" cy="4378796"/>
          </a:xfrm>
        </p:spPr>
        <p:txBody>
          <a:bodyPr/>
          <a:lstStyle/>
          <a:p>
            <a:pPr lvl="1" algn="l"/>
            <a:r>
              <a:rPr lang="fr-CA" dirty="0" smtClean="0"/>
              <a:t>Personnes âgées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CA" dirty="0" smtClean="0"/>
              <a:t>Peu de différence entre 2014 et 2015</a:t>
            </a:r>
            <a:endParaRPr lang="fr-CA" sz="32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CA" dirty="0"/>
              <a:t>R</a:t>
            </a:r>
            <a:r>
              <a:rPr lang="fr-CA" dirty="0" smtClean="0"/>
              <a:t>ésidents qui ne feront aucune pratique </a:t>
            </a:r>
            <a:r>
              <a:rPr lang="fr-CA" dirty="0"/>
              <a:t>dédiée aux personnes âgées à la fin de leur résidence </a:t>
            </a:r>
            <a:r>
              <a:rPr lang="fr-CA" dirty="0" smtClean="0"/>
              <a:t>45</a:t>
            </a:r>
            <a:r>
              <a:rPr lang="fr-CA" dirty="0"/>
              <a:t>% (2014) et 47% (2015</a:t>
            </a:r>
            <a:r>
              <a:rPr lang="fr-CA" dirty="0" smtClean="0"/>
              <a:t>)</a:t>
            </a:r>
            <a:endParaRPr lang="fr-CA" sz="32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CA" dirty="0" smtClean="0"/>
              <a:t>Augmentation du nombre de résidents qui consacreront </a:t>
            </a:r>
            <a:r>
              <a:rPr lang="fr-CA" dirty="0"/>
              <a:t>entre 25% et 50% de leur temps à cette </a:t>
            </a:r>
            <a:r>
              <a:rPr lang="fr-CA" dirty="0" smtClean="0"/>
              <a:t>pratique 13% (2014) et 23% (2015)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CA" dirty="0"/>
              <a:t>D</a:t>
            </a:r>
            <a:r>
              <a:rPr lang="fr-CA" dirty="0" smtClean="0"/>
              <a:t>iminution </a:t>
            </a:r>
            <a:r>
              <a:rPr lang="fr-CA" dirty="0"/>
              <a:t>de ceux qui consacreront plus de 50% de leur temps à cette clientèle </a:t>
            </a:r>
            <a:r>
              <a:rPr lang="fr-CA" dirty="0" smtClean="0"/>
              <a:t>10% (2014) </a:t>
            </a:r>
            <a:r>
              <a:rPr lang="fr-CA" dirty="0"/>
              <a:t>vs 4</a:t>
            </a:r>
            <a:r>
              <a:rPr lang="fr-CA" dirty="0" smtClean="0"/>
              <a:t>% (2015)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442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CHOIX DE CARRIÈRE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93504" y="1268760"/>
            <a:ext cx="6521896" cy="4968552"/>
          </a:xfrm>
        </p:spPr>
        <p:txBody>
          <a:bodyPr/>
          <a:lstStyle/>
          <a:p>
            <a:pPr lvl="1" algn="l"/>
            <a:r>
              <a:rPr lang="fr-CA" dirty="0"/>
              <a:t>Bureau avec suivi de clientèle de tous âges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1800" dirty="0" smtClean="0"/>
              <a:t>Diminution </a:t>
            </a:r>
            <a:r>
              <a:rPr lang="fr-CA" sz="1800" dirty="0"/>
              <a:t>du pourcentage de résidents indiquant qu’ils ne feront pas de bureau avec suivi de </a:t>
            </a:r>
            <a:r>
              <a:rPr lang="fr-CA" sz="1800" dirty="0" smtClean="0"/>
              <a:t>clientèle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800" dirty="0" smtClean="0"/>
              <a:t>31% (2013)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800" dirty="0" smtClean="0"/>
              <a:t>21% (2014)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800" dirty="0" smtClean="0"/>
              <a:t>12% (2015)</a:t>
            </a:r>
            <a:endParaRPr lang="fr-CA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1800" dirty="0"/>
              <a:t>Augmentation du nombre de résidents qui </a:t>
            </a:r>
            <a:r>
              <a:rPr lang="fr-CA" sz="1800" dirty="0" smtClean="0"/>
              <a:t>consacreront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800" dirty="0" smtClean="0"/>
              <a:t>25</a:t>
            </a:r>
            <a:r>
              <a:rPr lang="fr-CA" sz="1800" dirty="0"/>
              <a:t>% à 50% de leur temps à faire du bureau (</a:t>
            </a:r>
            <a:r>
              <a:rPr lang="fr-CA" sz="1800" dirty="0" smtClean="0"/>
              <a:t>35%      vs 48%)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800" dirty="0" smtClean="0"/>
              <a:t>50</a:t>
            </a:r>
            <a:r>
              <a:rPr lang="fr-CA" sz="1800" dirty="0"/>
              <a:t>% de leur temps (18% à </a:t>
            </a:r>
            <a:r>
              <a:rPr lang="fr-CA" sz="1800" dirty="0" smtClean="0"/>
              <a:t>20%) </a:t>
            </a:r>
            <a:endParaRPr lang="fr-CA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195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CHOIX DE CARRIÈRE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93504" y="1268760"/>
            <a:ext cx="6521896" cy="4968552"/>
          </a:xfrm>
        </p:spPr>
        <p:txBody>
          <a:bodyPr/>
          <a:lstStyle/>
          <a:p>
            <a:pPr lvl="1" algn="l"/>
            <a:r>
              <a:rPr lang="fr-CA" dirty="0"/>
              <a:t>Urgence</a:t>
            </a:r>
          </a:p>
          <a:p>
            <a:r>
              <a:rPr lang="fr-CA" b="1" dirty="0"/>
              <a:t> </a:t>
            </a:r>
            <a:endParaRPr lang="fr-CA" sz="32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CA" sz="1800" dirty="0" smtClean="0"/>
              <a:t>Augmentation du </a:t>
            </a:r>
            <a:r>
              <a:rPr lang="fr-CA" sz="1800" dirty="0"/>
              <a:t>nombre de </a:t>
            </a:r>
            <a:r>
              <a:rPr lang="fr-CA" sz="1800" dirty="0" smtClean="0"/>
              <a:t>résidents qui ont </a:t>
            </a:r>
            <a:r>
              <a:rPr lang="fr-CA" sz="1800" dirty="0"/>
              <a:t>indiqué qu’ils ne feraient pas d’urgence </a:t>
            </a:r>
            <a:r>
              <a:rPr lang="fr-CA" sz="1800" dirty="0" smtClean="0"/>
              <a:t>au début de leur résidence entre </a:t>
            </a:r>
            <a:r>
              <a:rPr lang="fr-CA" sz="1800" dirty="0"/>
              <a:t>2014 et 2015 (20% vs </a:t>
            </a:r>
            <a:r>
              <a:rPr lang="fr-CA" sz="1800" dirty="0" smtClean="0"/>
              <a:t>40%), idem en fin de résidence </a:t>
            </a:r>
            <a:r>
              <a:rPr lang="fr-CA" sz="1800" dirty="0"/>
              <a:t>(50% vs </a:t>
            </a:r>
            <a:r>
              <a:rPr lang="fr-CA" sz="1800" dirty="0" smtClean="0"/>
              <a:t>64%). </a:t>
            </a:r>
            <a:endParaRPr lang="fr-CA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1800" dirty="0" smtClean="0"/>
              <a:t>Diminution du nombre de résidents qui </a:t>
            </a:r>
            <a:r>
              <a:rPr lang="fr-CA" sz="1800" dirty="0"/>
              <a:t>ont mentionné qu’ils consacreraient plus de 50% de leur temps à </a:t>
            </a:r>
            <a:r>
              <a:rPr lang="fr-CA" sz="1800" dirty="0" smtClean="0"/>
              <a:t>l’urgence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CA" sz="1800" dirty="0" smtClean="0"/>
              <a:t>26% (2014)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CA" sz="1800" dirty="0" smtClean="0"/>
              <a:t>13% (2015)</a:t>
            </a:r>
            <a:endParaRPr lang="fr-CA" sz="1800" dirty="0"/>
          </a:p>
          <a:p>
            <a:endParaRPr lang="fr-CA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7392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CHOIX DE CARRIÈRE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55573" y="1456139"/>
            <a:ext cx="6400800" cy="4951971"/>
          </a:xfrm>
        </p:spPr>
        <p:txBody>
          <a:bodyPr/>
          <a:lstStyle/>
          <a:p>
            <a:pPr lvl="1" algn="l"/>
            <a:r>
              <a:rPr lang="fr-CA" dirty="0"/>
              <a:t>Choix de pratique non réalisables</a:t>
            </a:r>
          </a:p>
          <a:p>
            <a:r>
              <a:rPr lang="fr-CA" dirty="0"/>
              <a:t> </a:t>
            </a:r>
            <a:endParaRPr lang="fr-CA" sz="3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1800" dirty="0"/>
              <a:t>Le nombre de résidents qui ne pourront réaliser leur choix de pratique favori est demeuré </a:t>
            </a:r>
            <a:r>
              <a:rPr lang="fr-CA" sz="1800" dirty="0" smtClean="0"/>
              <a:t>le </a:t>
            </a:r>
            <a:r>
              <a:rPr lang="fr-CA" sz="1800" dirty="0"/>
              <a:t>même entre 2014 et 2015 (18% vs 17</a:t>
            </a:r>
            <a:r>
              <a:rPr lang="fr-CA" sz="1800" dirty="0" smtClean="0"/>
              <a:t>%)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1800" dirty="0" smtClean="0"/>
              <a:t>L’urgence</a:t>
            </a:r>
            <a:r>
              <a:rPr lang="fr-CA" sz="1800" dirty="0"/>
              <a:t>, les soins palliatifs et l’obstétrique sont les secteurs les plus souvent </a:t>
            </a:r>
            <a:r>
              <a:rPr lang="fr-CA" sz="1800" dirty="0" smtClean="0"/>
              <a:t>concernés</a:t>
            </a:r>
            <a:endParaRPr lang="fr-CA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1800" dirty="0" smtClean="0"/>
              <a:t>32</a:t>
            </a:r>
            <a:r>
              <a:rPr lang="fr-CA" sz="1800" dirty="0"/>
              <a:t>% des résidents ont indiqué que la loi 20 avait influencé leurs choix de pratique et ce pourcentage s’élève à 52% pour les PREM et les AMP</a:t>
            </a:r>
            <a:r>
              <a:rPr lang="fr-CA" sz="1800" dirty="0" smtClean="0"/>
              <a:t>. (idem 2014 et 2015)</a:t>
            </a:r>
            <a:endParaRPr lang="fr-CA" sz="1800" dirty="0"/>
          </a:p>
          <a:p>
            <a:r>
              <a:rPr lang="fr-CA" dirty="0"/>
              <a:t> </a:t>
            </a:r>
            <a:endParaRPr lang="fr-CA" sz="3200" dirty="0"/>
          </a:p>
          <a:p>
            <a:pPr lvl="1" algn="l"/>
            <a:endParaRPr lang="fr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2286000" y="-589536"/>
            <a:ext cx="4572000" cy="17061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CA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Personnes âgées</a:t>
            </a: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1000"/>
              </a:spcAft>
            </a:pP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endParaRPr lang="fr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20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CHOIX DE CARRIÈRE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500"/>
            <a:ext cx="6400800" cy="3442692"/>
          </a:xfrm>
        </p:spPr>
        <p:txBody>
          <a:bodyPr/>
          <a:lstStyle/>
          <a:p>
            <a:pPr lvl="1" algn="l"/>
            <a:r>
              <a:rPr lang="fr-CA" dirty="0"/>
              <a:t>Satisfaction du résident à l’égard des futures opportunités de pratique </a:t>
            </a:r>
          </a:p>
          <a:p>
            <a:r>
              <a:rPr lang="fr-CA" b="1" dirty="0"/>
              <a:t> </a:t>
            </a:r>
            <a:endParaRPr lang="fr-CA" sz="32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CA" sz="1800" dirty="0" smtClean="0"/>
              <a:t>Tendance à </a:t>
            </a:r>
            <a:r>
              <a:rPr lang="fr-CA" sz="1800" dirty="0"/>
              <a:t>la baisse </a:t>
            </a:r>
            <a:r>
              <a:rPr lang="fr-CA" sz="1800" dirty="0" smtClean="0"/>
              <a:t>du </a:t>
            </a:r>
            <a:r>
              <a:rPr lang="fr-CA" sz="1800" dirty="0"/>
              <a:t>taux de satisfaction à l’égard des </a:t>
            </a:r>
            <a:r>
              <a:rPr lang="fr-CA" sz="1800" dirty="0" smtClean="0"/>
              <a:t>futures opportunités </a:t>
            </a:r>
            <a:r>
              <a:rPr lang="fr-CA" sz="1800" dirty="0"/>
              <a:t>de </a:t>
            </a:r>
            <a:r>
              <a:rPr lang="fr-CA" sz="1800" dirty="0" smtClean="0"/>
              <a:t>pratique</a:t>
            </a:r>
            <a:r>
              <a:rPr lang="fr-CA" sz="1800" dirty="0"/>
              <a:t> </a:t>
            </a:r>
            <a:r>
              <a:rPr lang="fr-CA" sz="1800" dirty="0" smtClean="0"/>
              <a:t>(pas statistiquement significatif)</a:t>
            </a:r>
          </a:p>
          <a:p>
            <a:endParaRPr lang="fr-CA" sz="1800" dirty="0"/>
          </a:p>
          <a:p>
            <a:endParaRPr lang="fr-CA" sz="1800" dirty="0" smtClean="0"/>
          </a:p>
          <a:p>
            <a:endParaRPr lang="fr-CA" sz="1800" dirty="0"/>
          </a:p>
          <a:p>
            <a:endParaRPr lang="fr-CA" sz="1800" dirty="0" smtClean="0"/>
          </a:p>
          <a:p>
            <a:endParaRPr lang="fr-CA" sz="1800" dirty="0"/>
          </a:p>
          <a:p>
            <a:endParaRPr lang="fr-CA" sz="18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2286000" y="-589536"/>
            <a:ext cx="4572000" cy="17061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CA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Personnes âgées</a:t>
            </a: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1000"/>
              </a:spcAft>
            </a:pP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endParaRPr lang="fr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CHOIX DE CARRIÈRE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500"/>
            <a:ext cx="6400800" cy="3442692"/>
          </a:xfrm>
        </p:spPr>
        <p:txBody>
          <a:bodyPr/>
          <a:lstStyle/>
          <a:p>
            <a:pPr lvl="0"/>
            <a:r>
              <a:rPr lang="fr-CA" sz="28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Raisons ayant motivé le résident à faire du bureau avec suivi </a:t>
            </a:r>
          </a:p>
          <a:p>
            <a:r>
              <a:rPr lang="fr-CA" b="1" dirty="0"/>
              <a:t> </a:t>
            </a:r>
            <a:endParaRPr lang="fr-CA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CA" sz="1800" dirty="0" smtClean="0"/>
              <a:t>Les </a:t>
            </a:r>
            <a:r>
              <a:rPr lang="fr-CA" sz="1800" dirty="0"/>
              <a:t>deux raisons les plus souvent invoquées </a:t>
            </a:r>
            <a:r>
              <a:rPr lang="fr-CA" sz="1800" dirty="0" smtClean="0"/>
              <a:t>sont (idem 2013)</a:t>
            </a:r>
            <a:endParaRPr lang="fr-CA" sz="18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CA" sz="1800" dirty="0"/>
              <a:t>L</a:t>
            </a:r>
            <a:r>
              <a:rPr lang="fr-CA" sz="1800" dirty="0" smtClean="0"/>
              <a:t>’intérêt </a:t>
            </a:r>
            <a:r>
              <a:rPr lang="fr-CA" sz="1800" dirty="0"/>
              <a:t>pour le suivi et le devenir à long terme </a:t>
            </a:r>
            <a:r>
              <a:rPr lang="fr-CA" sz="1800" dirty="0" smtClean="0"/>
              <a:t> 	des patients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CA" sz="1800" dirty="0"/>
              <a:t>L</a:t>
            </a:r>
            <a:r>
              <a:rPr lang="fr-CA" sz="1800" dirty="0" smtClean="0"/>
              <a:t>’intérêt </a:t>
            </a:r>
            <a:r>
              <a:rPr lang="fr-CA" sz="1800" dirty="0"/>
              <a:t>à la relation avec les </a:t>
            </a:r>
            <a:r>
              <a:rPr lang="fr-CA" sz="1800" dirty="0" smtClean="0"/>
              <a:t>patients</a:t>
            </a:r>
            <a:endParaRPr lang="fr-CA" sz="18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2286000" y="-589536"/>
            <a:ext cx="4572000" cy="17061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CA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Personnes âgées</a:t>
            </a: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1000"/>
              </a:spcAft>
            </a:pP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endParaRPr lang="fr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QUESTIONNAIRE CHOIX DE CARRIÈRE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499"/>
            <a:ext cx="6400800" cy="4395229"/>
          </a:xfrm>
        </p:spPr>
        <p:txBody>
          <a:bodyPr/>
          <a:lstStyle/>
          <a:p>
            <a:r>
              <a:rPr lang="fr-CA" sz="24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Raisons ayant motivé le résident à ne pas faire du bureau avec suivi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800" dirty="0" smtClean="0"/>
              <a:t>Chez </a:t>
            </a:r>
            <a:r>
              <a:rPr lang="fr-CA" sz="1800" dirty="0"/>
              <a:t>les résidents ayant choisi de ne pas faire de bureau (n=21), la principale raison invoquée est l’intérêt pour un autre type de pratique (83</a:t>
            </a:r>
            <a:r>
              <a:rPr lang="fr-CA" sz="1800" dirty="0" smtClean="0"/>
              <a:t>%)</a:t>
            </a:r>
            <a:endParaRPr lang="fr-CA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800" dirty="0" smtClean="0"/>
              <a:t>En </a:t>
            </a:r>
            <a:r>
              <a:rPr lang="fr-CA" sz="1800" dirty="0"/>
              <a:t>2015, les raisons invoquées sont plus variées qu’en 2013 et </a:t>
            </a:r>
            <a:r>
              <a:rPr lang="fr-CA" sz="1800" dirty="0" smtClean="0"/>
              <a:t>2014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1800" dirty="0" smtClean="0"/>
              <a:t>Près de 40% des résidents invoquent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800" dirty="0"/>
              <a:t>L</a:t>
            </a:r>
            <a:r>
              <a:rPr lang="fr-CA" sz="1800" dirty="0" smtClean="0"/>
              <a:t>a </a:t>
            </a:r>
            <a:r>
              <a:rPr lang="fr-CA" sz="1800" dirty="0"/>
              <a:t>lourdeur et le temps requis pour effectuer les tâches </a:t>
            </a:r>
            <a:r>
              <a:rPr lang="fr-CA" sz="1800" dirty="0" err="1" smtClean="0"/>
              <a:t>clinico</a:t>
            </a:r>
            <a:r>
              <a:rPr lang="fr-CA" sz="1800" dirty="0" smtClean="0"/>
              <a:t>-administratives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1800" dirty="0"/>
              <a:t>L</a:t>
            </a:r>
            <a:r>
              <a:rPr lang="fr-CA" sz="1800" dirty="0" smtClean="0"/>
              <a:t>a </a:t>
            </a:r>
            <a:r>
              <a:rPr lang="fr-CA" sz="1800" dirty="0"/>
              <a:t>difficulté d’accès aux plateaux techniques sont des raisons invoquées par près de 40% des </a:t>
            </a:r>
            <a:r>
              <a:rPr lang="fr-CA" sz="1800" dirty="0" smtClean="0"/>
              <a:t>résidents</a:t>
            </a:r>
            <a:endParaRPr lang="fr-CA" sz="18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2286000" y="-589536"/>
            <a:ext cx="4572000" cy="17061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CA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Personnes âgées</a:t>
            </a: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1000"/>
              </a:spcAft>
            </a:pPr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endParaRPr lang="fr-C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535</Words>
  <Application>Microsoft Office PowerPoint</Application>
  <PresentationFormat>Affichage à l'écran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7</vt:i4>
      </vt:variant>
      <vt:variant>
        <vt:lpstr>Titres des diapositives</vt:lpstr>
      </vt:variant>
      <vt:variant>
        <vt:i4>11</vt:i4>
      </vt:variant>
    </vt:vector>
  </HeadingPairs>
  <TitlesOfParts>
    <vt:vector size="25" baseType="lpstr">
      <vt:lpstr>ＭＳ Ｐゴシック</vt:lpstr>
      <vt:lpstr>Arial</vt:lpstr>
      <vt:lpstr>Calibri</vt:lpstr>
      <vt:lpstr>Times New Roman</vt:lpstr>
      <vt:lpstr>Verdana</vt:lpstr>
      <vt:lpstr>Verdana Bold</vt:lpstr>
      <vt:lpstr>Wingdings</vt:lpstr>
      <vt:lpstr>1_Office Theme</vt:lpstr>
      <vt:lpstr>Office Theme</vt:lpstr>
      <vt:lpstr>2_Office Theme</vt:lpstr>
      <vt:lpstr>3_Office Theme</vt:lpstr>
      <vt:lpstr>4_Office Theme</vt:lpstr>
      <vt:lpstr>6_Office Theme</vt:lpstr>
      <vt:lpstr>5_Office Theme</vt:lpstr>
      <vt:lpstr>  QUESTIONNAIRE CHOIX DE CARRIÈRES 2015</vt:lpstr>
      <vt:lpstr>QUESTIONNAIRE CHOIX DE CARRIÈRE 2015</vt:lpstr>
      <vt:lpstr>QUESTIONNAIRE CHOIX DE CARRIÈRE 2015</vt:lpstr>
      <vt:lpstr>QUESTIONNAIRE CHOIX DE CARRIÈRE 2015</vt:lpstr>
      <vt:lpstr>QUESTIONNAIRE CHOIX DE CARRIÈRE 2015</vt:lpstr>
      <vt:lpstr>QUESTIONNAIRE CHOIX DE CARRIÈRE 2015</vt:lpstr>
      <vt:lpstr>QUESTIONNAIRE CHOIX DE CARRIÈRE 2015</vt:lpstr>
      <vt:lpstr>QUESTIONNAIRE CHOIX DE CARRIÈRE 2015</vt:lpstr>
      <vt:lpstr>QUESTIONNAIRE CHOIX DE CARRIÈRE 2015</vt:lpstr>
      <vt:lpstr>QUESTIONNAIRE CHOIX DE CARRIÈRE 2015</vt:lpstr>
      <vt:lpstr>QUESTIONNAIRE CHOIX DE CARRIÈRE 2015</vt:lpstr>
    </vt:vector>
  </TitlesOfParts>
  <Company>Bon Melon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 Benmouyal</dc:creator>
  <cp:lastModifiedBy>Héroux Mylène</cp:lastModifiedBy>
  <cp:revision>123</cp:revision>
  <dcterms:created xsi:type="dcterms:W3CDTF">2009-06-01T15:20:54Z</dcterms:created>
  <dcterms:modified xsi:type="dcterms:W3CDTF">2015-11-23T18:29:30Z</dcterms:modified>
</cp:coreProperties>
</file>