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2016-12-01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</a:t>
            </a:r>
            <a:r>
              <a:rPr lang="fr-FR" dirty="0" smtClean="0"/>
              <a:t>ôle et responsabilités de l’apprenant et du superviseur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Guide CMQ</a:t>
            </a:r>
          </a:p>
          <a:p>
            <a:r>
              <a:rPr lang="fr-FR" dirty="0" smtClean="0"/>
              <a:t>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35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4979" y="2750790"/>
            <a:ext cx="6254044" cy="13620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activités professionnelles qui peuvent </a:t>
            </a:r>
            <a:r>
              <a:rPr lang="fr-FR" dirty="0" smtClean="0"/>
              <a:t>être exercées par les résidents et les moniteurs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42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résidents peuvent…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Rédiger ordonnances pour les patients vus dans le cadre de leur formation</a:t>
            </a:r>
          </a:p>
          <a:p>
            <a:r>
              <a:rPr lang="fr-FR" dirty="0" smtClean="0"/>
              <a:t>Remplir formulaire assurance (indiquer nom du superviseur)</a:t>
            </a:r>
          </a:p>
          <a:p>
            <a:r>
              <a:rPr lang="fr-FR" dirty="0" smtClean="0"/>
              <a:t>Rédiger attestation d’absence (nom superviseur)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0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résidents ne peuvent pas…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Rédiger une ordonnance pour eux-m</a:t>
            </a:r>
            <a:r>
              <a:rPr lang="fr-FR" dirty="0" smtClean="0"/>
              <a:t>êmes ou un proche</a:t>
            </a:r>
          </a:p>
          <a:p>
            <a:r>
              <a:rPr lang="fr-FR" dirty="0" smtClean="0"/>
              <a:t>Signer congé définitif de l’urgence ou d’une unité de soins (doit être contresigné)</a:t>
            </a:r>
          </a:p>
          <a:p>
            <a:r>
              <a:rPr lang="fr-FR" dirty="0" smtClean="0"/>
              <a:t>Signer feuille sommaire, protocoles opératoires, etc. (doivent être contresignés)</a:t>
            </a:r>
          </a:p>
          <a:p>
            <a:r>
              <a:rPr lang="fr-FR" dirty="0" smtClean="0"/>
              <a:t>Signer formulaire CSST, SAAQ, rapport pour l’ouverture d’un régime de protection, garde en établissement, constat naissance, constat décès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8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Suivi médical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le médecin, incluant résident et moniteur</a:t>
            </a:r>
          </a:p>
          <a:p>
            <a:r>
              <a:rPr lang="fr-FR" dirty="0" smtClean="0"/>
              <a:t>Médecin superviseur en bout de ligne donc le nom du médecin superviseur doit </a:t>
            </a:r>
            <a:r>
              <a:rPr lang="fr-FR" dirty="0" smtClean="0"/>
              <a:t>être inscrit sur toute demande d’examen</a:t>
            </a:r>
          </a:p>
          <a:p>
            <a:r>
              <a:rPr lang="fr-FR" dirty="0" smtClean="0"/>
              <a:t>Dans le cas des cliniques de suivis des résidents, les résidents doivent assurer le suivi médical requis par l’état du patient suite à la réception de résultats d’examens prescrits et des consultations obtenues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405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suite…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Diffusion aux résidents</a:t>
            </a:r>
          </a:p>
          <a:p>
            <a:r>
              <a:rPr lang="fr-FR" dirty="0" smtClean="0"/>
              <a:t>Diffusion au corps professoral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36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Complément de…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Référentiel </a:t>
            </a:r>
            <a:r>
              <a:rPr lang="fr-FR" dirty="0" err="1" smtClean="0"/>
              <a:t>CanMEDS</a:t>
            </a:r>
            <a:endParaRPr lang="fr-FR" dirty="0" smtClean="0"/>
          </a:p>
          <a:p>
            <a:r>
              <a:rPr lang="fr-FR" dirty="0" smtClean="0"/>
              <a:t>Code de déontologie des médecins</a:t>
            </a:r>
          </a:p>
          <a:p>
            <a:r>
              <a:rPr lang="fr-FR" dirty="0" smtClean="0"/>
              <a:t>Code des professions</a:t>
            </a:r>
          </a:p>
          <a:p>
            <a:r>
              <a:rPr lang="fr-FR" dirty="0" smtClean="0"/>
              <a:t>Règlements des établissements</a:t>
            </a:r>
          </a:p>
          <a:p>
            <a:r>
              <a:rPr lang="fr-FR" dirty="0" smtClean="0"/>
              <a:t>Règlements des Facultés</a:t>
            </a:r>
          </a:p>
          <a:p>
            <a:r>
              <a:rPr lang="fr-FR" dirty="0" smtClean="0"/>
              <a:t>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8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Encadrer l’organisation et l’évaluation des apprentissages et prestation des soins dans ce contexte</a:t>
            </a:r>
          </a:p>
          <a:p>
            <a:r>
              <a:rPr lang="fr-FR" dirty="0" smtClean="0"/>
              <a:t>Assurer la sécurité des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03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L’apprenant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FR" dirty="0" smtClean="0"/>
              <a:t>ôle et responsabilités professionnelles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3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824774"/>
            <a:ext cx="6196405" cy="5558980"/>
          </a:xfrm>
        </p:spPr>
        <p:txBody>
          <a:bodyPr>
            <a:normAutofit/>
          </a:bodyPr>
          <a:lstStyle/>
          <a:p>
            <a:r>
              <a:rPr lang="fr-FR" dirty="0" smtClean="0"/>
              <a:t>Envers le patient, représentant légal, famille</a:t>
            </a:r>
          </a:p>
          <a:p>
            <a:pPr lvl="1"/>
            <a:r>
              <a:rPr lang="fr-FR" dirty="0" smtClean="0"/>
              <a:t>S’identifier</a:t>
            </a:r>
          </a:p>
          <a:p>
            <a:pPr lvl="1"/>
            <a:r>
              <a:rPr lang="fr-FR" dirty="0" smtClean="0"/>
              <a:t>Obtenir le consentement du patient à recevoir des soins par l’apprenant sous supervision</a:t>
            </a:r>
          </a:p>
          <a:p>
            <a:r>
              <a:rPr lang="fr-FR" dirty="0" smtClean="0"/>
              <a:t>Envers les milieux de formation</a:t>
            </a:r>
          </a:p>
          <a:p>
            <a:pPr lvl="1"/>
            <a:r>
              <a:rPr lang="fr-FR" dirty="0" smtClean="0"/>
              <a:t>Carte de stage valide</a:t>
            </a:r>
          </a:p>
          <a:p>
            <a:pPr lvl="1"/>
            <a:r>
              <a:rPr lang="fr-FR" dirty="0" smtClean="0"/>
              <a:t>Normes de tenue de dossier</a:t>
            </a:r>
          </a:p>
          <a:p>
            <a:pPr lvl="1"/>
            <a:r>
              <a:rPr lang="fr-FR" dirty="0" smtClean="0"/>
              <a:t>Contribuer à l’évaluation des programmes de formation</a:t>
            </a:r>
          </a:p>
          <a:p>
            <a:r>
              <a:rPr lang="fr-FR" dirty="0" smtClean="0"/>
              <a:t>Envers les équipes professionnelles</a:t>
            </a:r>
          </a:p>
          <a:p>
            <a:pPr lvl="1"/>
            <a:r>
              <a:rPr lang="fr-FR" dirty="0" smtClean="0"/>
              <a:t>Favoriser climat de travail respectueux</a:t>
            </a:r>
          </a:p>
          <a:p>
            <a:pPr lvl="1"/>
            <a:r>
              <a:rPr lang="fr-FR" dirty="0" smtClean="0"/>
              <a:t>Contribuer au partage des gardes et t</a:t>
            </a:r>
            <a:r>
              <a:rPr lang="fr-FR" dirty="0" smtClean="0"/>
              <a:t>âches</a:t>
            </a:r>
          </a:p>
          <a:p>
            <a:pPr lvl="1"/>
            <a:r>
              <a:rPr lang="fr-FR" dirty="0" smtClean="0"/>
              <a:t>Agir comme modèle de rôle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4999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237162"/>
            <a:ext cx="6196405" cy="4420791"/>
          </a:xfrm>
        </p:spPr>
        <p:txBody>
          <a:bodyPr>
            <a:normAutofit/>
          </a:bodyPr>
          <a:lstStyle/>
          <a:p>
            <a:r>
              <a:rPr lang="fr-FR" dirty="0" smtClean="0"/>
              <a:t>Envers CMQ, profession, discipline médicale</a:t>
            </a:r>
          </a:p>
          <a:p>
            <a:pPr lvl="1"/>
            <a:r>
              <a:rPr lang="fr-FR" dirty="0" smtClean="0"/>
              <a:t>Maintenir un comportement professionnel et personnel digne de la profession</a:t>
            </a:r>
          </a:p>
          <a:p>
            <a:r>
              <a:rPr lang="fr-FR" dirty="0" smtClean="0"/>
              <a:t>Envers soi-m</a:t>
            </a:r>
            <a:r>
              <a:rPr lang="fr-FR" dirty="0" smtClean="0"/>
              <a:t>ême</a:t>
            </a:r>
          </a:p>
          <a:p>
            <a:pPr lvl="1"/>
            <a:r>
              <a:rPr lang="fr-FR" dirty="0" smtClean="0"/>
              <a:t>S’abstenir de procéder à une investigation de sa propre condition médicale</a:t>
            </a:r>
          </a:p>
          <a:p>
            <a:pPr lvl="1"/>
            <a:r>
              <a:rPr lang="fr-FR" dirty="0" smtClean="0"/>
              <a:t>Couverture assurance responsabilités professionnelle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5684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superviseur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FR" dirty="0" smtClean="0"/>
              <a:t>ôle et responsabilités professionnelles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51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940243"/>
            <a:ext cx="6196405" cy="4782826"/>
          </a:xfrm>
        </p:spPr>
        <p:txBody>
          <a:bodyPr/>
          <a:lstStyle/>
          <a:p>
            <a:r>
              <a:rPr lang="fr-FR" dirty="0" smtClean="0"/>
              <a:t>Envers le patient, représentant légal, famille</a:t>
            </a:r>
          </a:p>
          <a:p>
            <a:pPr lvl="1"/>
            <a:r>
              <a:rPr lang="fr-FR" dirty="0" smtClean="0"/>
              <a:t>S’identifier, expliquer r</a:t>
            </a:r>
            <a:r>
              <a:rPr lang="fr-FR" dirty="0" smtClean="0"/>
              <a:t>ôle du superviseur et de l’apprenant</a:t>
            </a:r>
          </a:p>
          <a:p>
            <a:pPr lvl="1"/>
            <a:r>
              <a:rPr lang="fr-FR" dirty="0" smtClean="0"/>
              <a:t>Préserver le secret professionnel lors d’échange d’informations avec l’apprenant</a:t>
            </a:r>
          </a:p>
          <a:p>
            <a:r>
              <a:rPr lang="fr-FR" dirty="0" smtClean="0"/>
              <a:t>Envers l’apprenant</a:t>
            </a:r>
          </a:p>
          <a:p>
            <a:pPr lvl="1"/>
            <a:r>
              <a:rPr lang="fr-FR" dirty="0" smtClean="0"/>
              <a:t>Connaître les compétences que doit développer l’apprenant</a:t>
            </a:r>
          </a:p>
          <a:p>
            <a:pPr lvl="1"/>
            <a:r>
              <a:rPr lang="fr-FR" dirty="0" smtClean="0"/>
              <a:t>Exprimer clairement ses attentes</a:t>
            </a:r>
          </a:p>
          <a:p>
            <a:pPr lvl="1"/>
            <a:r>
              <a:rPr lang="fr-FR" dirty="0" smtClean="0"/>
              <a:t>Respecter la confidentialité du dossier de l’apprenant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32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006225"/>
            <a:ext cx="6196405" cy="47168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Envers les milieux de formation</a:t>
            </a:r>
          </a:p>
          <a:p>
            <a:pPr lvl="1"/>
            <a:r>
              <a:rPr lang="fr-FR" dirty="0" smtClean="0"/>
              <a:t>Respecter les délais d’évaluation</a:t>
            </a:r>
          </a:p>
          <a:p>
            <a:pPr lvl="1"/>
            <a:r>
              <a:rPr lang="fr-FR" dirty="0" smtClean="0"/>
              <a:t>Respecter les procédures en cas de plainte</a:t>
            </a:r>
          </a:p>
          <a:p>
            <a:pPr lvl="1"/>
            <a:r>
              <a:rPr lang="fr-FR" dirty="0" smtClean="0"/>
              <a:t>Signaler tout manquement au professionnalisme sérieux de la part de l’apprenant</a:t>
            </a:r>
          </a:p>
          <a:p>
            <a:r>
              <a:rPr lang="fr-FR" dirty="0" smtClean="0"/>
              <a:t>Envers CMQ, profession, discipline médicale</a:t>
            </a:r>
          </a:p>
          <a:p>
            <a:pPr lvl="1"/>
            <a:r>
              <a:rPr lang="fr-FR" dirty="0" smtClean="0"/>
              <a:t>Permis d’exercice</a:t>
            </a:r>
          </a:p>
          <a:p>
            <a:pPr lvl="1"/>
            <a:r>
              <a:rPr lang="fr-FR" dirty="0" smtClean="0"/>
              <a:t>Se conformer aux normes d’agrément</a:t>
            </a:r>
          </a:p>
          <a:p>
            <a:r>
              <a:rPr lang="fr-FR" dirty="0" smtClean="0"/>
              <a:t>Envers soi-m</a:t>
            </a:r>
            <a:r>
              <a:rPr lang="fr-FR" dirty="0" smtClean="0"/>
              <a:t>ême</a:t>
            </a:r>
          </a:p>
          <a:p>
            <a:pPr lvl="1"/>
            <a:r>
              <a:rPr lang="fr-FR" dirty="0" smtClean="0"/>
              <a:t>Faire preuve d’autocritique dans son rôle de superviseur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086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nais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Punaise.thmx</Template>
  <TotalTime>80</TotalTime>
  <Words>448</Words>
  <Application>Microsoft Macintosh PowerPoint</Application>
  <PresentationFormat>Présentation à l'écran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Punaise</vt:lpstr>
      <vt:lpstr>Rôle et responsabilités de l’apprenant et du superviseur</vt:lpstr>
      <vt:lpstr>Complément de…</vt:lpstr>
      <vt:lpstr>Objectifs</vt:lpstr>
      <vt:lpstr>L’apprenant</vt:lpstr>
      <vt:lpstr>Présentation PowerPoint</vt:lpstr>
      <vt:lpstr>Présentation PowerPoint</vt:lpstr>
      <vt:lpstr>Le superviseur</vt:lpstr>
      <vt:lpstr>Présentation PowerPoint</vt:lpstr>
      <vt:lpstr>Présentation PowerPoint</vt:lpstr>
      <vt:lpstr>Les activités professionnelles qui peuvent être exercées par les résidents et les moniteurs</vt:lpstr>
      <vt:lpstr>Les résidents peuvent…</vt:lpstr>
      <vt:lpstr>Les résidents ne peuvent pas…</vt:lpstr>
      <vt:lpstr>Suivi médical</vt:lpstr>
      <vt:lpstr>La suite…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Rôle et responsabilités de l’apprenant et du superviseur</dc:title>
  <dc:creator>Isabelle Tardif</dc:creator>
  <cp:lastModifiedBy>Isabelle Tardif</cp:lastModifiedBy>
  <cp:revision>7</cp:revision>
  <dcterms:created xsi:type="dcterms:W3CDTF">2016-12-01T18:59:44Z</dcterms:created>
  <dcterms:modified xsi:type="dcterms:W3CDTF">2016-12-01T20:20:09Z</dcterms:modified>
</cp:coreProperties>
</file>