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68" r:id="rId3"/>
    <p:sldId id="267" r:id="rId4"/>
    <p:sldId id="334" r:id="rId5"/>
    <p:sldId id="329" r:id="rId6"/>
    <p:sldId id="330" r:id="rId7"/>
    <p:sldId id="331" r:id="rId8"/>
    <p:sldId id="266" r:id="rId9"/>
    <p:sldId id="335" r:id="rId10"/>
    <p:sldId id="336" r:id="rId11"/>
    <p:sldId id="258" r:id="rId12"/>
    <p:sldId id="257" r:id="rId13"/>
    <p:sldId id="310" r:id="rId14"/>
    <p:sldId id="261" r:id="rId15"/>
    <p:sldId id="259" r:id="rId16"/>
    <p:sldId id="281" r:id="rId17"/>
    <p:sldId id="271" r:id="rId18"/>
    <p:sldId id="270" r:id="rId19"/>
    <p:sldId id="328" r:id="rId20"/>
    <p:sldId id="312" r:id="rId21"/>
    <p:sldId id="263" r:id="rId22"/>
    <p:sldId id="313" r:id="rId23"/>
    <p:sldId id="272" r:id="rId24"/>
    <p:sldId id="287" r:id="rId25"/>
    <p:sldId id="314" r:id="rId26"/>
    <p:sldId id="315" r:id="rId27"/>
    <p:sldId id="288" r:id="rId28"/>
    <p:sldId id="337" r:id="rId29"/>
    <p:sldId id="275" r:id="rId30"/>
    <p:sldId id="317" r:id="rId31"/>
    <p:sldId id="318" r:id="rId32"/>
    <p:sldId id="285" r:id="rId33"/>
    <p:sldId id="284" r:id="rId34"/>
    <p:sldId id="319" r:id="rId35"/>
    <p:sldId id="277" r:id="rId36"/>
    <p:sldId id="278" r:id="rId37"/>
    <p:sldId id="279" r:id="rId38"/>
    <p:sldId id="282" r:id="rId39"/>
    <p:sldId id="301" r:id="rId40"/>
    <p:sldId id="321" r:id="rId41"/>
    <p:sldId id="322" r:id="rId42"/>
    <p:sldId id="283" r:id="rId43"/>
    <p:sldId id="323" r:id="rId44"/>
    <p:sldId id="306" r:id="rId45"/>
    <p:sldId id="324" r:id="rId46"/>
    <p:sldId id="320" r:id="rId47"/>
    <p:sldId id="307" r:id="rId48"/>
    <p:sldId id="304" r:id="rId49"/>
    <p:sldId id="300" r:id="rId50"/>
    <p:sldId id="269" r:id="rId51"/>
    <p:sldId id="290" r:id="rId52"/>
    <p:sldId id="325" r:id="rId53"/>
    <p:sldId id="291" r:id="rId54"/>
    <p:sldId id="327" r:id="rId55"/>
    <p:sldId id="294" r:id="rId56"/>
    <p:sldId id="298" r:id="rId57"/>
    <p:sldId id="326" r:id="rId58"/>
    <p:sldId id="338" r:id="rId59"/>
    <p:sldId id="299" r:id="rId60"/>
    <p:sldId id="316" r:id="rId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66667" autoAdjust="0"/>
  </p:normalViewPr>
  <p:slideViewPr>
    <p:cSldViewPr>
      <p:cViewPr varScale="1">
        <p:scale>
          <a:sx n="69" d="100"/>
          <a:sy n="69" d="100"/>
        </p:scale>
        <p:origin x="-27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986DC0-2A21-49F9-8490-9A6DC286054F}" type="doc">
      <dgm:prSet loTypeId="urn:microsoft.com/office/officeart/2005/8/layout/hProcess9" loCatId="process" qsTypeId="urn:microsoft.com/office/officeart/2005/8/quickstyle/simple1" qsCatId="simple" csTypeId="urn:microsoft.com/office/officeart/2005/8/colors/accent1_2" csCatId="accent1" phldr="1"/>
      <dgm:spPr/>
    </dgm:pt>
    <dgm:pt modelId="{08231006-A9A1-4A01-AD20-D0F3EE1C3B03}">
      <dgm:prSet phldrT="[Texte]"/>
      <dgm:spPr/>
      <dgm:t>
        <a:bodyPr/>
        <a:lstStyle/>
        <a:p>
          <a:r>
            <a:rPr lang="en-CA" dirty="0" err="1" smtClean="0"/>
            <a:t>Érytheme</a:t>
          </a:r>
          <a:r>
            <a:rPr lang="en-CA" dirty="0" smtClean="0"/>
            <a:t> et </a:t>
          </a:r>
          <a:r>
            <a:rPr lang="en-CA" dirty="0" err="1" smtClean="0"/>
            <a:t>dlr</a:t>
          </a:r>
          <a:r>
            <a:rPr lang="en-CA" dirty="0" smtClean="0"/>
            <a:t> </a:t>
          </a:r>
          <a:r>
            <a:rPr lang="en-CA" dirty="0" err="1" smtClean="0"/>
            <a:t>sévère</a:t>
          </a:r>
          <a:endParaRPr lang="fr-CA" dirty="0"/>
        </a:p>
      </dgm:t>
    </dgm:pt>
    <dgm:pt modelId="{7F9E5CBE-B5E4-4805-9AC3-9C27B11AB619}" type="parTrans" cxnId="{6855D49B-548A-4AF8-9ADC-35A63178A7A0}">
      <dgm:prSet/>
      <dgm:spPr/>
      <dgm:t>
        <a:bodyPr/>
        <a:lstStyle/>
        <a:p>
          <a:endParaRPr lang="fr-CA"/>
        </a:p>
      </dgm:t>
    </dgm:pt>
    <dgm:pt modelId="{40F44DD6-C6D4-4E5A-BF29-66688F2460A0}" type="sibTrans" cxnId="{6855D49B-548A-4AF8-9ADC-35A63178A7A0}">
      <dgm:prSet/>
      <dgm:spPr/>
      <dgm:t>
        <a:bodyPr/>
        <a:lstStyle/>
        <a:p>
          <a:endParaRPr lang="fr-CA"/>
        </a:p>
      </dgm:t>
    </dgm:pt>
    <dgm:pt modelId="{66B45B06-351C-4E95-91AE-2F357774E3C5}">
      <dgm:prSet phldrT="[Texte]"/>
      <dgm:spPr/>
      <dgm:t>
        <a:bodyPr/>
        <a:lstStyle/>
        <a:p>
          <a:r>
            <a:rPr lang="en-CA" dirty="0" err="1" smtClean="0"/>
            <a:t>Vésicules</a:t>
          </a:r>
          <a:r>
            <a:rPr lang="en-CA" dirty="0" smtClean="0"/>
            <a:t> avec </a:t>
          </a:r>
          <a:r>
            <a:rPr lang="en-CA" dirty="0" err="1" smtClean="0"/>
            <a:t>contenu</a:t>
          </a:r>
          <a:r>
            <a:rPr lang="en-CA" dirty="0" smtClean="0"/>
            <a:t> </a:t>
          </a:r>
          <a:r>
            <a:rPr lang="en-CA" dirty="0" err="1" smtClean="0"/>
            <a:t>clair</a:t>
          </a:r>
          <a:endParaRPr lang="fr-CA" dirty="0"/>
        </a:p>
      </dgm:t>
    </dgm:pt>
    <dgm:pt modelId="{5C8601FC-80C6-4D61-923D-E459CEA7D8F6}" type="parTrans" cxnId="{CB437A95-88B6-40DF-91BE-EDFF41828AF0}">
      <dgm:prSet/>
      <dgm:spPr/>
      <dgm:t>
        <a:bodyPr/>
        <a:lstStyle/>
        <a:p>
          <a:endParaRPr lang="fr-CA"/>
        </a:p>
      </dgm:t>
    </dgm:pt>
    <dgm:pt modelId="{8EEF7B24-D551-4597-AF81-B3CC0D48492D}" type="sibTrans" cxnId="{CB437A95-88B6-40DF-91BE-EDFF41828AF0}">
      <dgm:prSet/>
      <dgm:spPr/>
      <dgm:t>
        <a:bodyPr/>
        <a:lstStyle/>
        <a:p>
          <a:endParaRPr lang="fr-CA"/>
        </a:p>
      </dgm:t>
    </dgm:pt>
    <dgm:pt modelId="{0407DC6A-9238-49FB-8B0B-5F71D8C5CC3A}">
      <dgm:prSet phldrT="[Texte]"/>
      <dgm:spPr/>
      <dgm:t>
        <a:bodyPr/>
        <a:lstStyle/>
        <a:p>
          <a:r>
            <a:rPr lang="en-CA" dirty="0" err="1" smtClean="0"/>
            <a:t>Décoloration</a:t>
          </a:r>
          <a:r>
            <a:rPr lang="en-CA" dirty="0" smtClean="0"/>
            <a:t> mauve/noir</a:t>
          </a:r>
          <a:endParaRPr lang="fr-CA" dirty="0"/>
        </a:p>
      </dgm:t>
    </dgm:pt>
    <dgm:pt modelId="{E779A670-EA9D-4D58-91E0-D513CE1BD68C}" type="parTrans" cxnId="{460B0BB1-829F-44F4-BE6B-41746B0ABACD}">
      <dgm:prSet/>
      <dgm:spPr/>
      <dgm:t>
        <a:bodyPr/>
        <a:lstStyle/>
        <a:p>
          <a:endParaRPr lang="fr-CA"/>
        </a:p>
      </dgm:t>
    </dgm:pt>
    <dgm:pt modelId="{9E5FCA52-9BB5-4F2E-A228-6FCA011336F2}" type="sibTrans" cxnId="{460B0BB1-829F-44F4-BE6B-41746B0ABACD}">
      <dgm:prSet/>
      <dgm:spPr/>
      <dgm:t>
        <a:bodyPr/>
        <a:lstStyle/>
        <a:p>
          <a:endParaRPr lang="fr-CA"/>
        </a:p>
      </dgm:t>
    </dgm:pt>
    <dgm:pt modelId="{FC51971C-9D79-448B-95D4-AF877B177224}" type="pres">
      <dgm:prSet presAssocID="{F4986DC0-2A21-49F9-8490-9A6DC286054F}" presName="CompostProcess" presStyleCnt="0">
        <dgm:presLayoutVars>
          <dgm:dir/>
          <dgm:resizeHandles val="exact"/>
        </dgm:presLayoutVars>
      </dgm:prSet>
      <dgm:spPr/>
    </dgm:pt>
    <dgm:pt modelId="{B77A57FC-A11E-42B2-8638-BC8782551E74}" type="pres">
      <dgm:prSet presAssocID="{F4986DC0-2A21-49F9-8490-9A6DC286054F}" presName="arrow" presStyleLbl="bgShp" presStyleIdx="0" presStyleCnt="1" custLinFactNeighborX="2294" custLinFactNeighborY="-33333"/>
      <dgm:spPr/>
    </dgm:pt>
    <dgm:pt modelId="{BC2E8201-B287-4415-9421-8F28C9C55E49}" type="pres">
      <dgm:prSet presAssocID="{F4986DC0-2A21-49F9-8490-9A6DC286054F}" presName="linearProcess" presStyleCnt="0"/>
      <dgm:spPr/>
    </dgm:pt>
    <dgm:pt modelId="{5DA7E89C-91F5-4102-B3A6-2683668130B2}" type="pres">
      <dgm:prSet presAssocID="{08231006-A9A1-4A01-AD20-D0F3EE1C3B03}" presName="textNode" presStyleLbl="node1" presStyleIdx="0" presStyleCnt="3">
        <dgm:presLayoutVars>
          <dgm:bulletEnabled val="1"/>
        </dgm:presLayoutVars>
      </dgm:prSet>
      <dgm:spPr/>
      <dgm:t>
        <a:bodyPr/>
        <a:lstStyle/>
        <a:p>
          <a:endParaRPr lang="fr-CA"/>
        </a:p>
      </dgm:t>
    </dgm:pt>
    <dgm:pt modelId="{5BE065BE-B872-41DF-ADA7-0114495E81E2}" type="pres">
      <dgm:prSet presAssocID="{40F44DD6-C6D4-4E5A-BF29-66688F2460A0}" presName="sibTrans" presStyleCnt="0"/>
      <dgm:spPr/>
    </dgm:pt>
    <dgm:pt modelId="{503891C4-365F-4BBD-AA6C-05C5502CDFB0}" type="pres">
      <dgm:prSet presAssocID="{66B45B06-351C-4E95-91AE-2F357774E3C5}" presName="textNode" presStyleLbl="node1" presStyleIdx="1" presStyleCnt="3" custLinFactNeighborX="-46187">
        <dgm:presLayoutVars>
          <dgm:bulletEnabled val="1"/>
        </dgm:presLayoutVars>
      </dgm:prSet>
      <dgm:spPr/>
      <dgm:t>
        <a:bodyPr/>
        <a:lstStyle/>
        <a:p>
          <a:endParaRPr lang="fr-CA"/>
        </a:p>
      </dgm:t>
    </dgm:pt>
    <dgm:pt modelId="{F7B14C64-9192-486E-8EEF-18E1F1AAC82E}" type="pres">
      <dgm:prSet presAssocID="{8EEF7B24-D551-4597-AF81-B3CC0D48492D}" presName="sibTrans" presStyleCnt="0"/>
      <dgm:spPr/>
    </dgm:pt>
    <dgm:pt modelId="{5EE385AE-22E1-47CF-9DFC-09503E7B393E}" type="pres">
      <dgm:prSet presAssocID="{0407DC6A-9238-49FB-8B0B-5F71D8C5CC3A}" presName="textNode" presStyleLbl="node1" presStyleIdx="2" presStyleCnt="3">
        <dgm:presLayoutVars>
          <dgm:bulletEnabled val="1"/>
        </dgm:presLayoutVars>
      </dgm:prSet>
      <dgm:spPr/>
      <dgm:t>
        <a:bodyPr/>
        <a:lstStyle/>
        <a:p>
          <a:endParaRPr lang="fr-CA"/>
        </a:p>
      </dgm:t>
    </dgm:pt>
  </dgm:ptLst>
  <dgm:cxnLst>
    <dgm:cxn modelId="{15892860-BDD0-4532-B0C8-0E6A6AB9B2BF}" type="presOf" srcId="{08231006-A9A1-4A01-AD20-D0F3EE1C3B03}" destId="{5DA7E89C-91F5-4102-B3A6-2683668130B2}" srcOrd="0" destOrd="0" presId="urn:microsoft.com/office/officeart/2005/8/layout/hProcess9"/>
    <dgm:cxn modelId="{F06537CA-00AE-404E-B60B-3A1B951E6EC6}" type="presOf" srcId="{F4986DC0-2A21-49F9-8490-9A6DC286054F}" destId="{FC51971C-9D79-448B-95D4-AF877B177224}" srcOrd="0" destOrd="0" presId="urn:microsoft.com/office/officeart/2005/8/layout/hProcess9"/>
    <dgm:cxn modelId="{562A9B68-9D19-4D67-870B-21139BB8CAB1}" type="presOf" srcId="{66B45B06-351C-4E95-91AE-2F357774E3C5}" destId="{503891C4-365F-4BBD-AA6C-05C5502CDFB0}" srcOrd="0" destOrd="0" presId="urn:microsoft.com/office/officeart/2005/8/layout/hProcess9"/>
    <dgm:cxn modelId="{6855D49B-548A-4AF8-9ADC-35A63178A7A0}" srcId="{F4986DC0-2A21-49F9-8490-9A6DC286054F}" destId="{08231006-A9A1-4A01-AD20-D0F3EE1C3B03}" srcOrd="0" destOrd="0" parTransId="{7F9E5CBE-B5E4-4805-9AC3-9C27B11AB619}" sibTransId="{40F44DD6-C6D4-4E5A-BF29-66688F2460A0}"/>
    <dgm:cxn modelId="{1F1EC81E-9B0A-43DC-928D-A2191B7C7343}" type="presOf" srcId="{0407DC6A-9238-49FB-8B0B-5F71D8C5CC3A}" destId="{5EE385AE-22E1-47CF-9DFC-09503E7B393E}" srcOrd="0" destOrd="0" presId="urn:microsoft.com/office/officeart/2005/8/layout/hProcess9"/>
    <dgm:cxn modelId="{CB437A95-88B6-40DF-91BE-EDFF41828AF0}" srcId="{F4986DC0-2A21-49F9-8490-9A6DC286054F}" destId="{66B45B06-351C-4E95-91AE-2F357774E3C5}" srcOrd="1" destOrd="0" parTransId="{5C8601FC-80C6-4D61-923D-E459CEA7D8F6}" sibTransId="{8EEF7B24-D551-4597-AF81-B3CC0D48492D}"/>
    <dgm:cxn modelId="{460B0BB1-829F-44F4-BE6B-41746B0ABACD}" srcId="{F4986DC0-2A21-49F9-8490-9A6DC286054F}" destId="{0407DC6A-9238-49FB-8B0B-5F71D8C5CC3A}" srcOrd="2" destOrd="0" parTransId="{E779A670-EA9D-4D58-91E0-D513CE1BD68C}" sibTransId="{9E5FCA52-9BB5-4F2E-A228-6FCA011336F2}"/>
    <dgm:cxn modelId="{679324E4-4CF9-4746-9733-ECC992797E88}" type="presParOf" srcId="{FC51971C-9D79-448B-95D4-AF877B177224}" destId="{B77A57FC-A11E-42B2-8638-BC8782551E74}" srcOrd="0" destOrd="0" presId="urn:microsoft.com/office/officeart/2005/8/layout/hProcess9"/>
    <dgm:cxn modelId="{87A00107-671D-41BC-ABD7-ADE9767C4979}" type="presParOf" srcId="{FC51971C-9D79-448B-95D4-AF877B177224}" destId="{BC2E8201-B287-4415-9421-8F28C9C55E49}" srcOrd="1" destOrd="0" presId="urn:microsoft.com/office/officeart/2005/8/layout/hProcess9"/>
    <dgm:cxn modelId="{1871FEB1-4002-4189-80BB-20B954A69A31}" type="presParOf" srcId="{BC2E8201-B287-4415-9421-8F28C9C55E49}" destId="{5DA7E89C-91F5-4102-B3A6-2683668130B2}" srcOrd="0" destOrd="0" presId="urn:microsoft.com/office/officeart/2005/8/layout/hProcess9"/>
    <dgm:cxn modelId="{61D22FC5-AE97-4B82-9136-83CB4DC9F110}" type="presParOf" srcId="{BC2E8201-B287-4415-9421-8F28C9C55E49}" destId="{5BE065BE-B872-41DF-ADA7-0114495E81E2}" srcOrd="1" destOrd="0" presId="urn:microsoft.com/office/officeart/2005/8/layout/hProcess9"/>
    <dgm:cxn modelId="{E8299EA1-CE7A-4C02-9D11-57A8074DE0CA}" type="presParOf" srcId="{BC2E8201-B287-4415-9421-8F28C9C55E49}" destId="{503891C4-365F-4BBD-AA6C-05C5502CDFB0}" srcOrd="2" destOrd="0" presId="urn:microsoft.com/office/officeart/2005/8/layout/hProcess9"/>
    <dgm:cxn modelId="{DBC94827-A79E-4689-B827-FB6E6CBFCD77}" type="presParOf" srcId="{BC2E8201-B287-4415-9421-8F28C9C55E49}" destId="{F7B14C64-9192-486E-8EEF-18E1F1AAC82E}" srcOrd="3" destOrd="0" presId="urn:microsoft.com/office/officeart/2005/8/layout/hProcess9"/>
    <dgm:cxn modelId="{D0556B99-1E5B-4F11-909E-6A1CBD172101}" type="presParOf" srcId="{BC2E8201-B287-4415-9421-8F28C9C55E49}" destId="{5EE385AE-22E1-47CF-9DFC-09503E7B393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EB9B95-7577-4C86-A9C7-D8286B572E7A}" type="datetimeFigureOut">
              <a:rPr lang="fr-CA" smtClean="0"/>
              <a:t>12-06-01</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FE42AB-E25B-4E67-8EDD-C76455E78956}" type="slidenum">
              <a:rPr lang="fr-CA" smtClean="0"/>
              <a:t>‹#›</a:t>
            </a:fld>
            <a:endParaRPr lang="fr-CA"/>
          </a:p>
        </p:txBody>
      </p:sp>
    </p:spTree>
    <p:extLst>
      <p:ext uri="{BB962C8B-B14F-4D97-AF65-F5344CB8AC3E}">
        <p14:creationId xmlns:p14="http://schemas.microsoft.com/office/powerpoint/2010/main" val="26858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emedicine.medscape.com/article/1070456-overview"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Fungus" TargetMode="External"/><Relationship Id="rId4" Type="http://schemas.openxmlformats.org/officeDocument/2006/relationships/hyperlink" Target="http://en.wikipedia.org/wiki/Sporothrix_schenckii" TargetMode="External"/><Relationship Id="rId5" Type="http://schemas.openxmlformats.org/officeDocument/2006/relationships/hyperlink" Target="http://en.wikipedia.org/wiki/Skin" TargetMode="External"/><Relationship Id="rId6" Type="http://schemas.openxmlformats.org/officeDocument/2006/relationships/hyperlink" Target="http://en.wikipedia.org/wiki/Lung" TargetMode="External"/><Relationship Id="rId7" Type="http://schemas.openxmlformats.org/officeDocument/2006/relationships/hyperlink" Target="http://en.wikipedia.org/wiki/Joint" TargetMode="External"/><Relationship Id="rId8" Type="http://schemas.openxmlformats.org/officeDocument/2006/relationships/hyperlink" Target="http://en.wikipedia.org/wiki/Bone" TargetMode="External"/><Relationship Id="rId9" Type="http://schemas.openxmlformats.org/officeDocument/2006/relationships/hyperlink" Target="http://en.wikipedia.org/wiki/Brain" TargetMode="External"/><Relationship Id="rId10" Type="http://schemas.openxmlformats.org/officeDocument/2006/relationships/hyperlink" Target="http://en.wikipedia.org/wiki/Rose"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www.uptodate.com/contents/technique-of-incision-and-drainage-for-skin-abscess/abstract/15"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www.uptodate.com/contents/soft-tissue-infections-due-to-dog-and-cat-bites/abstract/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uptodate.com/contents/soft-tissue-infections-due-to-dog-and-cat-bites/abstract/4" TargetMode="External"/><Relationship Id="rId4" Type="http://schemas.openxmlformats.org/officeDocument/2006/relationships/hyperlink" Target="http://www.sciencedirect.com/science/journal/01960644" TargetMode="External"/><Relationship Id="rId5" Type="http://schemas.openxmlformats.org/officeDocument/2006/relationships/hyperlink" Target="http://www.sciencedirect.com/science?_ob=PublicationURL&amp;_hubEid=1-s2.0-S0196064405X89685&amp;_cid=272873&amp;_pubType=JL&amp;view=c&amp;_auth=y&amp;_acct=C000228598&amp;_version=1&amp;_urlVersion=0&amp;_userid=10&amp;md5=2e45055cd1ed049128afd0df733e169b"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www.ncbi.nlm.nih.gov/pubmed/10826905"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dermnetnz.org/bacterial/cellulitis.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rmnetnz.org/treatments/penicillin.html" TargetMode="External"/><Relationship Id="rId4" Type="http://schemas.openxmlformats.org/officeDocument/2006/relationships/hyperlink" Target="http://www.dermnetnz.org/treatments/erythromycin.html"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baseline="0" dirty="0" smtClean="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a:t>
            </a:fld>
            <a:endParaRPr lang="fr-CA"/>
          </a:p>
        </p:txBody>
      </p:sp>
    </p:spTree>
    <p:extLst>
      <p:ext uri="{BB962C8B-B14F-4D97-AF65-F5344CB8AC3E}">
        <p14:creationId xmlns:p14="http://schemas.microsoft.com/office/powerpoint/2010/main" val="530938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 </a:t>
            </a:r>
            <a:r>
              <a:rPr lang="en-US" dirty="0" err="1" smtClean="0"/>
              <a:t>forme</a:t>
            </a:r>
            <a:r>
              <a:rPr lang="en-US" baseline="0" dirty="0" smtClean="0"/>
              <a:t> </a:t>
            </a:r>
            <a:r>
              <a:rPr lang="en-US" baseline="0" dirty="0" err="1" smtClean="0"/>
              <a:t>est</a:t>
            </a:r>
            <a:r>
              <a:rPr lang="en-US" baseline="0" dirty="0" smtClean="0"/>
              <a:t> plus </a:t>
            </a:r>
            <a:r>
              <a:rPr lang="en-US" baseline="0" dirty="0" err="1" smtClean="0"/>
              <a:t>contagieuse</a:t>
            </a:r>
            <a:r>
              <a:rPr lang="en-US" baseline="0" dirty="0" smtClean="0"/>
              <a:t> </a:t>
            </a:r>
            <a:r>
              <a:rPr lang="en-US" baseline="0" dirty="0" err="1" smtClean="0"/>
              <a:t>que</a:t>
            </a:r>
            <a:r>
              <a:rPr lang="en-US" baseline="0" dirty="0" smtClean="0"/>
              <a:t> </a:t>
            </a:r>
            <a:r>
              <a:rPr lang="en-US" baseline="0" dirty="0" err="1" smtClean="0"/>
              <a:t>l’autre</a:t>
            </a:r>
            <a:endParaRPr lang="en-US" baseline="0" dirty="0" smtClean="0"/>
          </a:p>
          <a:p>
            <a:r>
              <a:rPr lang="en-US" dirty="0" smtClean="0"/>
              <a:t>It is the most common skin infection in children</a:t>
            </a:r>
          </a:p>
          <a:p>
            <a:r>
              <a:rPr lang="en-US" dirty="0" smtClean="0"/>
              <a:t>In impetigo </a:t>
            </a:r>
            <a:r>
              <a:rPr lang="en-US" dirty="0" err="1" smtClean="0"/>
              <a:t>contagiosa</a:t>
            </a:r>
            <a:r>
              <a:rPr lang="en-US" dirty="0" smtClean="0"/>
              <a:t>, the lesions begin with a single 2- to 4-mm erythematous macule that rapidly evolves into a vesicle or a pustule. This vesicle is very fragile and ruptures early, leaving a crusted exudate of a honey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Impetigo can also present as </a:t>
            </a:r>
            <a:r>
              <a:rPr lang="en-US" dirty="0" smtClean="0">
                <a:hlinkClick r:id="rId3"/>
              </a:rPr>
              <a:t>folliculitis</a:t>
            </a:r>
            <a:r>
              <a:rPr lang="en-US" dirty="0" smtClean="0"/>
              <a:t>, which is considered to be impetigo of the hair follicles caused by </a:t>
            </a:r>
            <a:r>
              <a:rPr lang="en-US" i="1" dirty="0" smtClean="0"/>
              <a:t>Staphylococcus </a:t>
            </a:r>
            <a:r>
              <a:rPr lang="en-US" i="1" dirty="0" err="1" smtClean="0"/>
              <a:t>aureus</a:t>
            </a:r>
            <a:endParaRPr lang="en-US" i="1"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14</a:t>
            </a:fld>
            <a:endParaRPr lang="fr-CA"/>
          </a:p>
        </p:txBody>
      </p:sp>
    </p:spTree>
    <p:extLst>
      <p:ext uri="{BB962C8B-B14F-4D97-AF65-F5344CB8AC3E}">
        <p14:creationId xmlns:p14="http://schemas.microsoft.com/office/powerpoint/2010/main" val="110126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effectLst/>
              </a:rPr>
              <a:t>For </a:t>
            </a:r>
            <a:r>
              <a:rPr lang="en-US" dirty="0" err="1" smtClean="0">
                <a:effectLst/>
              </a:rPr>
              <a:t>interdigital</a:t>
            </a:r>
            <a:r>
              <a:rPr lang="en-US" dirty="0" smtClean="0">
                <a:effectLst/>
              </a:rPr>
              <a:t> </a:t>
            </a:r>
            <a:r>
              <a:rPr lang="en-US" dirty="0" err="1" smtClean="0">
                <a:effectLst/>
              </a:rPr>
              <a:t>tinea</a:t>
            </a:r>
            <a:r>
              <a:rPr lang="en-US" dirty="0" smtClean="0">
                <a:effectLst/>
              </a:rPr>
              <a:t> </a:t>
            </a:r>
            <a:r>
              <a:rPr lang="en-US" dirty="0" err="1" smtClean="0">
                <a:effectLst/>
              </a:rPr>
              <a:t>pedis</a:t>
            </a:r>
            <a:r>
              <a:rPr lang="en-US" dirty="0" smtClean="0">
                <a:effectLst/>
              </a:rPr>
              <a:t>, even though symptoms may not be present, a patient should apply the topical agent to the </a:t>
            </a:r>
            <a:r>
              <a:rPr lang="en-US" dirty="0" err="1" smtClean="0">
                <a:effectLst/>
              </a:rPr>
              <a:t>interdigital</a:t>
            </a:r>
            <a:r>
              <a:rPr lang="en-US" dirty="0" smtClean="0">
                <a:effectLst/>
              </a:rPr>
              <a:t> areas and to the soles because of the likelihood of plantar-surface infection. </a:t>
            </a:r>
            <a:r>
              <a:rPr lang="en-US" dirty="0" err="1" smtClean="0">
                <a:effectLst/>
              </a:rPr>
              <a:t>Plusieurs</a:t>
            </a:r>
            <a:r>
              <a:rPr lang="en-US" dirty="0" smtClean="0">
                <a:effectLst/>
              </a:rPr>
              <a:t> </a:t>
            </a:r>
            <a:r>
              <a:rPr lang="en-US" dirty="0" err="1" smtClean="0">
                <a:effectLst/>
              </a:rPr>
              <a:t>choix</a:t>
            </a:r>
            <a:r>
              <a:rPr lang="en-US" dirty="0" smtClean="0">
                <a:effectLst/>
              </a:rPr>
              <a:t>,</a:t>
            </a:r>
            <a:r>
              <a:rPr lang="en-US" baseline="0" dirty="0" smtClean="0">
                <a:effectLst/>
              </a:rPr>
              <a:t> </a:t>
            </a:r>
            <a:r>
              <a:rPr lang="en-US" baseline="0" dirty="0" err="1" smtClean="0">
                <a:effectLst/>
              </a:rPr>
              <a:t>appliquer</a:t>
            </a:r>
            <a:r>
              <a:rPr lang="en-US" baseline="0" dirty="0" smtClean="0">
                <a:effectLst/>
              </a:rPr>
              <a:t> pour 2 à 6 </a:t>
            </a:r>
            <a:r>
              <a:rPr lang="en-US" baseline="0" dirty="0" err="1" smtClean="0">
                <a:effectLst/>
              </a:rPr>
              <a:t>semaines</a:t>
            </a:r>
            <a:r>
              <a:rPr lang="en-US" baseline="0" dirty="0" smtClean="0">
                <a:effectLst/>
              </a:rPr>
              <a:t>. Ex: clotrimazole1%, </a:t>
            </a:r>
            <a:r>
              <a:rPr lang="en-US" baseline="0" dirty="0" err="1" smtClean="0">
                <a:effectLst/>
              </a:rPr>
              <a:t>nizoral</a:t>
            </a:r>
            <a:r>
              <a:rPr lang="en-US" baseline="0" dirty="0" smtClean="0">
                <a:effectLst/>
              </a:rPr>
              <a:t>, </a:t>
            </a:r>
            <a:r>
              <a:rPr lang="en-US" baseline="0" dirty="0" err="1" smtClean="0">
                <a:effectLst/>
              </a:rPr>
              <a:t>monistat</a:t>
            </a:r>
            <a:r>
              <a:rPr lang="en-US" baseline="0" dirty="0" smtClean="0">
                <a:effectLst/>
              </a:rPr>
              <a:t>. À </a:t>
            </a:r>
            <a:r>
              <a:rPr lang="en-US" baseline="0" dirty="0" err="1" smtClean="0">
                <a:effectLst/>
              </a:rPr>
              <a:t>l’occasion</a:t>
            </a:r>
            <a:r>
              <a:rPr lang="en-US" baseline="0" dirty="0" smtClean="0">
                <a:effectLst/>
              </a:rPr>
              <a:t> </a:t>
            </a:r>
            <a:r>
              <a:rPr lang="en-US" baseline="0" dirty="0" err="1" smtClean="0">
                <a:effectLst/>
              </a:rPr>
              <a:t>consiéderer</a:t>
            </a:r>
            <a:r>
              <a:rPr lang="en-US" baseline="0" dirty="0" smtClean="0">
                <a:effectLst/>
              </a:rPr>
              <a:t> </a:t>
            </a:r>
            <a:r>
              <a:rPr lang="en-US" baseline="0" dirty="0" err="1" smtClean="0">
                <a:effectLst/>
              </a:rPr>
              <a:t>Tx</a:t>
            </a:r>
            <a:r>
              <a:rPr lang="en-US" baseline="0" dirty="0" smtClean="0">
                <a:effectLst/>
              </a:rPr>
              <a:t> PO.</a:t>
            </a:r>
            <a:endParaRPr lang="en-US" b="1" dirty="0" smtClean="0"/>
          </a:p>
          <a:p>
            <a:r>
              <a:rPr lang="en-US" b="1" dirty="0" smtClean="0"/>
              <a:t>Keep your feet dry, especially between your toes.</a:t>
            </a:r>
            <a:r>
              <a:rPr lang="en-US" dirty="0" smtClean="0"/>
              <a:t> Go barefoot to let your feet air out as much as possible when you're home.</a:t>
            </a:r>
          </a:p>
          <a:p>
            <a:r>
              <a:rPr lang="en-US" b="1" dirty="0" smtClean="0"/>
              <a:t>Go with natural materials.</a:t>
            </a:r>
            <a:r>
              <a:rPr lang="en-US" dirty="0" smtClean="0"/>
              <a:t> Wear socks that are made of natural material, such as cotton or wool, or a synthetic fiber designed to draw moisture away from your feet.</a:t>
            </a:r>
          </a:p>
          <a:p>
            <a:r>
              <a:rPr lang="en-US" b="1" dirty="0" smtClean="0"/>
              <a:t>Change socks and stockings regularly.</a:t>
            </a:r>
            <a:r>
              <a:rPr lang="en-US" dirty="0" smtClean="0"/>
              <a:t> If your feet sweat a lot, change your socks twice a day.</a:t>
            </a:r>
          </a:p>
          <a:p>
            <a:r>
              <a:rPr lang="en-US" b="1" dirty="0" smtClean="0"/>
              <a:t>Wear light, well-ventilated shoes.</a:t>
            </a:r>
            <a:r>
              <a:rPr lang="en-US" dirty="0" smtClean="0"/>
              <a:t> Avoid shoes made of synthetic material, such as vinyl or rubber.</a:t>
            </a:r>
          </a:p>
          <a:p>
            <a:r>
              <a:rPr lang="en-US" b="1" dirty="0" smtClean="0"/>
              <a:t>Alternate pairs of shoes.</a:t>
            </a:r>
            <a:r>
              <a:rPr lang="en-US" dirty="0" smtClean="0"/>
              <a:t> Don't wear the same pair every day so that you give your shoes time to dry between </a:t>
            </a:r>
            <a:r>
              <a:rPr lang="en-US" dirty="0" err="1" smtClean="0"/>
              <a:t>wearings</a:t>
            </a:r>
            <a:r>
              <a:rPr lang="en-US" dirty="0" smtClean="0"/>
              <a:t>.</a:t>
            </a:r>
          </a:p>
          <a:p>
            <a:r>
              <a:rPr lang="en-US" b="1" dirty="0" smtClean="0"/>
              <a:t>Protect your feet in public places.</a:t>
            </a:r>
            <a:r>
              <a:rPr lang="en-US" dirty="0" smtClean="0"/>
              <a:t> Wear waterproof sandals or shower shoes in communal showers, pools, fitness centers and other public areas.</a:t>
            </a:r>
          </a:p>
          <a:p>
            <a:r>
              <a:rPr lang="en-US" b="1" dirty="0" smtClean="0"/>
              <a:t>Treat your feet.</a:t>
            </a:r>
            <a:r>
              <a:rPr lang="en-US" dirty="0" smtClean="0"/>
              <a:t> Use powder, preferably antifungal, on your feet daily.</a:t>
            </a:r>
          </a:p>
          <a:p>
            <a:r>
              <a:rPr lang="en-US" b="1" dirty="0" smtClean="0"/>
              <a:t>Don't share shoes.</a:t>
            </a:r>
            <a:r>
              <a:rPr lang="en-US" dirty="0" smtClean="0"/>
              <a:t> Sharing risks spreading a fungal infection.</a:t>
            </a:r>
          </a:p>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effectLst/>
              </a:rPr>
              <a:t>utiliser une poudre absorbante, comme de la poudre de talc ou de la poudre de chlorure d'aluminium.</a:t>
            </a:r>
          </a:p>
          <a:p>
            <a:endParaRPr lang="en-US"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15</a:t>
            </a:fld>
            <a:endParaRPr lang="fr-CA"/>
          </a:p>
        </p:txBody>
      </p:sp>
    </p:spTree>
    <p:extLst>
      <p:ext uri="{BB962C8B-B14F-4D97-AF65-F5344CB8AC3E}">
        <p14:creationId xmlns:p14="http://schemas.microsoft.com/office/powerpoint/2010/main" val="111738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we compared once-daily </a:t>
            </a:r>
            <a:r>
              <a:rPr lang="en-US" sz="1200" kern="1200" dirty="0" err="1" smtClean="0">
                <a:solidFill>
                  <a:schemeClr val="tx1"/>
                </a:solidFill>
                <a:effectLst/>
                <a:latin typeface="+mn-lt"/>
                <a:ea typeface="+mn-ea"/>
                <a:cs typeface="+mn-cs"/>
              </a:rPr>
              <a:t>cefazolin</a:t>
            </a:r>
            <a:r>
              <a:rPr lang="en-US" sz="1200" kern="1200" dirty="0" smtClean="0">
                <a:solidFill>
                  <a:schemeClr val="tx1"/>
                </a:solidFill>
                <a:effectLst/>
                <a:latin typeface="+mn-lt"/>
                <a:ea typeface="+mn-ea"/>
                <a:cs typeface="+mn-cs"/>
              </a:rPr>
              <a:t> (2 g </a:t>
            </a:r>
            <a:r>
              <a:rPr lang="en-US" sz="1200" b="1" kern="1200" dirty="0" smtClean="0">
                <a:solidFill>
                  <a:schemeClr val="tx1"/>
                </a:solidFill>
                <a:effectLst/>
                <a:latin typeface="+mn-lt"/>
                <a:ea typeface="+mn-ea"/>
                <a:cs typeface="+mn-cs"/>
              </a:rPr>
              <a:t>iv</a:t>
            </a:r>
            <a:r>
              <a:rPr lang="en-US" sz="1200" kern="1200" dirty="0" smtClean="0">
                <a:solidFill>
                  <a:schemeClr val="tx1"/>
                </a:solidFill>
                <a:effectLst/>
                <a:latin typeface="+mn-lt"/>
                <a:ea typeface="+mn-ea"/>
                <a:cs typeface="+mn-cs"/>
              </a:rPr>
              <a:t>) plus once-daily </a:t>
            </a:r>
            <a:r>
              <a:rPr lang="en-US" sz="1200" kern="1200" dirty="0" err="1" smtClean="0">
                <a:solidFill>
                  <a:schemeClr val="tx1"/>
                </a:solidFill>
                <a:effectLst/>
                <a:latin typeface="+mn-lt"/>
                <a:ea typeface="+mn-ea"/>
                <a:cs typeface="+mn-cs"/>
              </a:rPr>
              <a:t>probenecid</a:t>
            </a:r>
            <a:r>
              <a:rPr lang="en-US" sz="1200" kern="1200" dirty="0" smtClean="0">
                <a:solidFill>
                  <a:schemeClr val="tx1"/>
                </a:solidFill>
                <a:effectLst/>
                <a:latin typeface="+mn-lt"/>
                <a:ea typeface="+mn-ea"/>
                <a:cs typeface="+mn-cs"/>
              </a:rPr>
              <a:t> (1</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g by mouth [</a:t>
            </a:r>
            <a:r>
              <a:rPr lang="en-US" sz="1200" kern="1200" dirty="0" err="1" smtClean="0">
                <a:solidFill>
                  <a:schemeClr val="tx1"/>
                </a:solidFill>
                <a:effectLst/>
                <a:latin typeface="+mn-lt"/>
                <a:ea typeface="+mn-ea"/>
                <a:cs typeface="+mn-cs"/>
              </a:rPr>
              <a:t>po</a:t>
            </a:r>
            <a:r>
              <a:rPr lang="en-US" sz="1200" kern="1200" dirty="0" smtClean="0">
                <a:solidFill>
                  <a:schemeClr val="tx1"/>
                </a:solidFill>
                <a:effectLst/>
                <a:latin typeface="+mn-lt"/>
                <a:ea typeface="+mn-ea"/>
                <a:cs typeface="+mn-cs"/>
              </a:rPr>
              <a:t>]) with once-daily ceftriaxone (1 g </a:t>
            </a:r>
            <a:r>
              <a:rPr lang="en-US" sz="1200" b="1" kern="1200" dirty="0" smtClean="0">
                <a:solidFill>
                  <a:schemeClr val="tx1"/>
                </a:solidFill>
                <a:effectLst/>
                <a:latin typeface="+mn-lt"/>
                <a:ea typeface="+mn-ea"/>
                <a:cs typeface="+mn-cs"/>
              </a:rPr>
              <a:t>iv</a:t>
            </a:r>
            <a:r>
              <a:rPr lang="en-US" sz="1200" kern="1200" dirty="0" smtClean="0">
                <a:solidFill>
                  <a:schemeClr val="tx1"/>
                </a:solidFill>
                <a:effectLst/>
                <a:latin typeface="+mn-lt"/>
                <a:ea typeface="+mn-ea"/>
                <a:cs typeface="+mn-cs"/>
              </a:rPr>
              <a:t>) plus </a:t>
            </a:r>
            <a:r>
              <a:rPr lang="en-US" sz="1200" b="1" kern="1200" dirty="0" smtClean="0">
                <a:solidFill>
                  <a:schemeClr val="tx1"/>
                </a:solidFill>
                <a:effectLst/>
                <a:latin typeface="+mn-lt"/>
                <a:ea typeface="+mn-ea"/>
                <a:cs typeface="+mn-cs"/>
              </a:rPr>
              <a:t>oral</a:t>
            </a:r>
            <a:r>
              <a:rPr lang="en-US" sz="1200" kern="1200" dirty="0" smtClean="0">
                <a:solidFill>
                  <a:schemeClr val="tx1"/>
                </a:solidFill>
                <a:effectLst/>
                <a:latin typeface="+mn-lt"/>
                <a:ea typeface="+mn-ea"/>
                <a:cs typeface="+mn-cs"/>
              </a:rPr>
              <a:t> placebo in a randomized,</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Amoxyl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neutraliés</a:t>
            </a:r>
            <a:r>
              <a:rPr lang="en-US" sz="1200" kern="1200" dirty="0" smtClean="0">
                <a:solidFill>
                  <a:schemeClr val="tx1"/>
                </a:solidFill>
                <a:effectLst/>
                <a:latin typeface="+mn-lt"/>
                <a:ea typeface="+mn-ea"/>
                <a:cs typeface="+mn-cs"/>
              </a:rPr>
              <a:t> par la</a:t>
            </a:r>
            <a:r>
              <a:rPr lang="en-US" sz="1200" kern="1200" baseline="0" dirty="0" smtClean="0">
                <a:solidFill>
                  <a:schemeClr val="tx1"/>
                </a:solidFill>
                <a:effectLst/>
                <a:latin typeface="+mn-lt"/>
                <a:ea typeface="+mn-ea"/>
                <a:cs typeface="+mn-cs"/>
              </a:rPr>
              <a:t> beta-lactamase du S.A, </a:t>
            </a:r>
            <a:r>
              <a:rPr lang="en-US" sz="1200" kern="1200" baseline="0" dirty="0" err="1" smtClean="0">
                <a:solidFill>
                  <a:schemeClr val="tx1"/>
                </a:solidFill>
                <a:effectLst/>
                <a:latin typeface="+mn-lt"/>
                <a:ea typeface="+mn-ea"/>
                <a:cs typeface="+mn-cs"/>
              </a:rPr>
              <a:t>mais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derneir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est</a:t>
            </a:r>
            <a:r>
              <a:rPr lang="en-US" sz="1200" kern="1200" baseline="0" dirty="0" smtClean="0">
                <a:solidFill>
                  <a:schemeClr val="tx1"/>
                </a:solidFill>
                <a:effectLst/>
                <a:latin typeface="+mn-lt"/>
                <a:ea typeface="+mn-ea"/>
                <a:cs typeface="+mn-cs"/>
              </a:rPr>
              <a:t> sensible au </a:t>
            </a:r>
            <a:r>
              <a:rPr lang="en-US" sz="1200" kern="1200" baseline="0" dirty="0" err="1" smtClean="0">
                <a:solidFill>
                  <a:schemeClr val="tx1"/>
                </a:solidFill>
                <a:effectLst/>
                <a:latin typeface="+mn-lt"/>
                <a:ea typeface="+mn-ea"/>
                <a:cs typeface="+mn-cs"/>
              </a:rPr>
              <a:t>clavulin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-Erysipelas — Patients with classic manifestations of erysipelas and systemic manifestations such as fever and chills should be treated with parenteral therapy. Appropriate choices include ceftriaxone (1 g intravenously every 24 hours) or </a:t>
            </a:r>
            <a:r>
              <a:rPr lang="en-CA" dirty="0" err="1" smtClean="0"/>
              <a:t>cefazolin</a:t>
            </a:r>
            <a:r>
              <a:rPr lang="en-CA" dirty="0" smtClean="0"/>
              <a:t> (1 to 2 g intravenously every eight hours) (table 5). Ceftriaxone has activity against beta-</a:t>
            </a:r>
            <a:r>
              <a:rPr lang="en-CA" dirty="0" err="1" smtClean="0"/>
              <a:t>hemolytic</a:t>
            </a:r>
            <a:r>
              <a:rPr lang="en-CA" dirty="0" smtClean="0"/>
              <a:t> streptococci, the cause of erysipelas in the majority of cases. In addition, once-daily dosing allows for convenient outpatient administration. </a:t>
            </a:r>
            <a:r>
              <a:rPr lang="en-CA" dirty="0" err="1" smtClean="0"/>
              <a:t>Cefazolin</a:t>
            </a:r>
            <a:r>
              <a:rPr lang="en-CA" dirty="0" smtClean="0"/>
              <a:t> provides coverage against streptococci as well as methicillin-susceptible S. </a:t>
            </a:r>
            <a:r>
              <a:rPr lang="en-CA" dirty="0" err="1" smtClean="0"/>
              <a:t>aureus</a:t>
            </a:r>
            <a:r>
              <a:rPr lang="en-CA" dirty="0" smtClean="0"/>
              <a:t>, which can be useful in settings where erysipelas cannot be reliably distinguished from cellulitis.</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-Patients with mild infection or those who have improved following initial treatment with parenteral antibiotic therapy may be treated with oral penicillin (500 mg orally every six hours), or amoxicillin (500 mg orally every eight hours).</a:t>
            </a:r>
            <a:endParaRPr lang="fr-CA" dirty="0" smtClean="0"/>
          </a:p>
          <a:p>
            <a:r>
              <a:rPr lang="en-US" dirty="0" smtClean="0"/>
              <a:t>Clindamycin or a macrolide (clarithromycin or azithromycin) are reasonable alternatives in patients who are allergic to penicillin</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17</a:t>
            </a:fld>
            <a:endParaRPr lang="fr-CA"/>
          </a:p>
        </p:txBody>
      </p:sp>
    </p:spTree>
    <p:extLst>
      <p:ext uri="{BB962C8B-B14F-4D97-AF65-F5344CB8AC3E}">
        <p14:creationId xmlns:p14="http://schemas.microsoft.com/office/powerpoint/2010/main" val="78029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Insister</a:t>
            </a:r>
            <a:r>
              <a:rPr lang="en-CA" baseline="0" dirty="0" smtClean="0"/>
              <a:t> </a:t>
            </a:r>
            <a:r>
              <a:rPr lang="en-CA" baseline="0" dirty="0" err="1" smtClean="0"/>
              <a:t>sur</a:t>
            </a:r>
            <a:r>
              <a:rPr lang="en-CA" baseline="0" dirty="0" smtClean="0"/>
              <a:t> </a:t>
            </a:r>
            <a:r>
              <a:rPr lang="en-CA" baseline="0" dirty="0" err="1" smtClean="0"/>
              <a:t>élévation</a:t>
            </a: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i="1" dirty="0" err="1" smtClean="0"/>
              <a:t>Étant</a:t>
            </a:r>
            <a:r>
              <a:rPr lang="en-CA" i="1" dirty="0" smtClean="0"/>
              <a:t> </a:t>
            </a:r>
            <a:r>
              <a:rPr lang="en-CA" i="1" dirty="0" err="1" smtClean="0"/>
              <a:t>donné</a:t>
            </a:r>
            <a:r>
              <a:rPr lang="en-CA" i="1" dirty="0" smtClean="0"/>
              <a:t> la </a:t>
            </a:r>
            <a:r>
              <a:rPr lang="en-CA" i="1" dirty="0" err="1" smtClean="0"/>
              <a:t>prévalence</a:t>
            </a:r>
            <a:r>
              <a:rPr lang="en-CA" i="1" dirty="0" smtClean="0"/>
              <a:t> du MRSA, </a:t>
            </a:r>
            <a:r>
              <a:rPr lang="en-CA" i="1" dirty="0" err="1" smtClean="0"/>
              <a:t>dans</a:t>
            </a:r>
            <a:r>
              <a:rPr lang="en-CA" i="1" dirty="0" smtClean="0"/>
              <a:t> le </a:t>
            </a:r>
            <a:r>
              <a:rPr lang="en-CA" i="1" dirty="0" err="1" smtClean="0"/>
              <a:t>derneir</a:t>
            </a:r>
            <a:r>
              <a:rPr lang="en-CA" i="1" dirty="0" smtClean="0"/>
              <a:t> guideline </a:t>
            </a:r>
            <a:r>
              <a:rPr lang="en-CA" i="1" dirty="0" err="1" smtClean="0"/>
              <a:t>américan</a:t>
            </a:r>
            <a:r>
              <a:rPr lang="en-CA" i="1" dirty="0" smtClean="0"/>
              <a:t> 2011, </a:t>
            </a:r>
            <a:r>
              <a:rPr lang="en-CA" i="1" dirty="0" err="1" smtClean="0"/>
              <a:t>il</a:t>
            </a:r>
            <a:r>
              <a:rPr lang="en-CA" i="1" dirty="0" smtClean="0"/>
              <a:t> </a:t>
            </a:r>
            <a:r>
              <a:rPr lang="en-CA" i="1" dirty="0" err="1" smtClean="0"/>
              <a:t>divise</a:t>
            </a:r>
            <a:r>
              <a:rPr lang="en-CA" i="1" dirty="0" smtClean="0"/>
              <a:t> en cellulite </a:t>
            </a:r>
            <a:r>
              <a:rPr lang="en-CA" i="1" dirty="0" err="1" smtClean="0"/>
              <a:t>purulente</a:t>
            </a:r>
            <a:r>
              <a:rPr lang="en-CA" i="1" dirty="0" smtClean="0"/>
              <a:t> </a:t>
            </a:r>
            <a:r>
              <a:rPr lang="en-CA" i="1" dirty="0" err="1" smtClean="0"/>
              <a:t>ou</a:t>
            </a:r>
            <a:r>
              <a:rPr lang="en-CA" i="1" dirty="0" smtClean="0"/>
              <a:t> non. Car un des mantra </a:t>
            </a:r>
            <a:r>
              <a:rPr lang="en-CA" i="1" dirty="0" err="1" smtClean="0"/>
              <a:t>est</a:t>
            </a:r>
            <a:r>
              <a:rPr lang="en-CA" i="1" dirty="0" smtClean="0"/>
              <a:t> </a:t>
            </a:r>
            <a:r>
              <a:rPr lang="en-CA" i="1" dirty="0" err="1" smtClean="0"/>
              <a:t>que</a:t>
            </a:r>
            <a:r>
              <a:rPr lang="en-CA" i="1" dirty="0" smtClean="0"/>
              <a:t>, </a:t>
            </a:r>
            <a:r>
              <a:rPr lang="en-CA" i="1" dirty="0" err="1" smtClean="0"/>
              <a:t>s’il</a:t>
            </a:r>
            <a:r>
              <a:rPr lang="en-CA" i="1" dirty="0" smtClean="0"/>
              <a:t> </a:t>
            </a:r>
            <a:r>
              <a:rPr lang="en-CA" i="1" dirty="0" err="1" smtClean="0"/>
              <a:t>ya</a:t>
            </a:r>
            <a:r>
              <a:rPr lang="en-CA" i="1" dirty="0" smtClean="0"/>
              <a:t> un </a:t>
            </a:r>
            <a:r>
              <a:rPr lang="en-CA" i="1" dirty="0" err="1" smtClean="0"/>
              <a:t>abces</a:t>
            </a:r>
            <a:r>
              <a:rPr lang="en-CA" i="1" dirty="0" smtClean="0"/>
              <a:t> qui se </a:t>
            </a:r>
            <a:r>
              <a:rPr lang="en-CA" i="1" dirty="0" err="1" smtClean="0"/>
              <a:t>forme</a:t>
            </a:r>
            <a:r>
              <a:rPr lang="en-CA" i="1" dirty="0" smtClean="0"/>
              <a:t>, </a:t>
            </a:r>
            <a:r>
              <a:rPr lang="en-CA" i="1" dirty="0" err="1" smtClean="0"/>
              <a:t>ce’St</a:t>
            </a:r>
            <a:r>
              <a:rPr lang="en-CA" i="1" dirty="0" smtClean="0"/>
              <a:t> </a:t>
            </a:r>
            <a:r>
              <a:rPr lang="en-CA" i="1" dirty="0" err="1" smtClean="0"/>
              <a:t>automatiquement</a:t>
            </a:r>
            <a:r>
              <a:rPr lang="en-CA" i="1" dirty="0" smtClean="0"/>
              <a:t> du SA. Or, </a:t>
            </a:r>
            <a:r>
              <a:rPr lang="en-CA" i="1" dirty="0" err="1" smtClean="0"/>
              <a:t>si</a:t>
            </a:r>
            <a:r>
              <a:rPr lang="en-CA" i="1" dirty="0" smtClean="0"/>
              <a:t> </a:t>
            </a:r>
            <a:r>
              <a:rPr lang="en-CA" i="1" dirty="0" err="1" smtClean="0"/>
              <a:t>il</a:t>
            </a:r>
            <a:r>
              <a:rPr lang="en-CA" i="1" dirty="0" smtClean="0"/>
              <a:t> </a:t>
            </a:r>
            <a:r>
              <a:rPr lang="en-CA" i="1" dirty="0" err="1" smtClean="0"/>
              <a:t>ya</a:t>
            </a:r>
            <a:r>
              <a:rPr lang="en-CA" i="1" dirty="0" smtClean="0"/>
              <a:t> purulence au USA </a:t>
            </a:r>
            <a:r>
              <a:rPr lang="en-CA" i="1" dirty="0" err="1" smtClean="0"/>
              <a:t>il</a:t>
            </a:r>
            <a:r>
              <a:rPr lang="en-CA" i="1" dirty="0" smtClean="0"/>
              <a:t> </a:t>
            </a:r>
            <a:r>
              <a:rPr lang="en-CA" i="1" dirty="0" err="1" smtClean="0"/>
              <a:t>faut</a:t>
            </a:r>
            <a:r>
              <a:rPr lang="en-CA" i="1" dirty="0" smtClean="0"/>
              <a:t> </a:t>
            </a:r>
            <a:r>
              <a:rPr lang="en-CA" i="1" dirty="0" err="1" smtClean="0"/>
              <a:t>donc</a:t>
            </a:r>
            <a:r>
              <a:rPr lang="en-CA" i="1" dirty="0" smtClean="0"/>
              <a:t> </a:t>
            </a:r>
            <a:r>
              <a:rPr lang="en-CA" i="1" dirty="0" err="1" smtClean="0"/>
              <a:t>tx</a:t>
            </a:r>
            <a:r>
              <a:rPr lang="en-CA" i="1" dirty="0" smtClean="0"/>
              <a:t> pour MRSA</a:t>
            </a:r>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18</a:t>
            </a:fld>
            <a:endParaRPr lang="fr-CA"/>
          </a:p>
        </p:txBody>
      </p:sp>
    </p:spTree>
    <p:extLst>
      <p:ext uri="{BB962C8B-B14F-4D97-AF65-F5344CB8AC3E}">
        <p14:creationId xmlns:p14="http://schemas.microsoft.com/office/powerpoint/2010/main" val="366904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t>Pseudomonas</a:t>
            </a:r>
            <a:r>
              <a:rPr lang="en-CA" dirty="0" smtClean="0"/>
              <a:t>:</a:t>
            </a:r>
            <a:r>
              <a:rPr lang="en-CA" baseline="0" dirty="0" smtClean="0"/>
              <a:t> prophylaxis </a:t>
            </a:r>
            <a:r>
              <a:rPr lang="en-CA" baseline="0" dirty="0" err="1" smtClean="0"/>
              <a:t>contreversé</a:t>
            </a:r>
            <a:r>
              <a:rPr lang="en-CA" baseline="0" dirty="0" smtClean="0"/>
              <a:t>, </a:t>
            </a:r>
            <a:r>
              <a:rPr lang="en-CA" baseline="0" dirty="0" err="1" smtClean="0"/>
              <a:t>fluroquinolone</a:t>
            </a:r>
            <a:r>
              <a:rPr lang="en-CA" baseline="0" dirty="0" smtClean="0"/>
              <a:t>. Si IV: </a:t>
            </a:r>
            <a:r>
              <a:rPr lang="en-CA" baseline="0" dirty="0" err="1" smtClean="0"/>
              <a:t>ticarcilline</a:t>
            </a:r>
            <a:r>
              <a:rPr lang="en-CA" baseline="0" dirty="0" smtClean="0"/>
              <a:t>, </a:t>
            </a:r>
            <a:r>
              <a:rPr lang="en-CA" baseline="0" dirty="0" err="1" smtClean="0"/>
              <a:t>ceftazidime</a:t>
            </a:r>
            <a:r>
              <a:rPr lang="en-CA" baseline="0" dirty="0" smtClean="0"/>
              <a:t> </a:t>
            </a:r>
            <a:r>
              <a:rPr lang="en-CA" baseline="0" dirty="0" err="1" smtClean="0"/>
              <a:t>ou</a:t>
            </a:r>
            <a:r>
              <a:rPr lang="en-CA" baseline="0" dirty="0" smtClean="0"/>
              <a:t> </a:t>
            </a:r>
            <a:r>
              <a:rPr lang="en-CA" baseline="0" dirty="0" err="1" smtClean="0"/>
              <a:t>cefipime</a:t>
            </a:r>
            <a:r>
              <a:rPr lang="en-CA" baseline="0" dirty="0" smtClean="0"/>
              <a:t>.</a:t>
            </a:r>
          </a:p>
          <a:p>
            <a:endParaRPr lang="fr-CA" dirty="0" smtClean="0"/>
          </a:p>
          <a:p>
            <a:r>
              <a:rPr lang="fr-CA" dirty="0" err="1" smtClean="0"/>
              <a:t>However</a:t>
            </a:r>
            <a:r>
              <a:rPr lang="fr-CA" dirty="0" smtClean="0"/>
              <a:t>, </a:t>
            </a:r>
            <a:r>
              <a:rPr lang="fr-CA" dirty="0" err="1" smtClean="0"/>
              <a:t>lacerations</a:t>
            </a:r>
            <a:r>
              <a:rPr lang="fr-CA" dirty="0" smtClean="0"/>
              <a:t> and </a:t>
            </a:r>
            <a:r>
              <a:rPr lang="fr-CA" dirty="0" err="1" smtClean="0"/>
              <a:t>puncture</a:t>
            </a:r>
            <a:r>
              <a:rPr lang="fr-CA" dirty="0" smtClean="0"/>
              <a:t> </a:t>
            </a:r>
            <a:r>
              <a:rPr lang="fr-CA" dirty="0" err="1" smtClean="0"/>
              <a:t>wounds</a:t>
            </a:r>
            <a:r>
              <a:rPr lang="fr-CA" dirty="0" smtClean="0"/>
              <a:t> </a:t>
            </a:r>
            <a:r>
              <a:rPr lang="fr-CA" dirty="0" err="1" smtClean="0"/>
              <a:t>sustained</a:t>
            </a:r>
            <a:r>
              <a:rPr lang="fr-CA" dirty="0" smtClean="0"/>
              <a:t> in an </a:t>
            </a:r>
            <a:r>
              <a:rPr lang="fr-CA" dirty="0" err="1" smtClean="0"/>
              <a:t>aquatic</a:t>
            </a:r>
            <a:r>
              <a:rPr lang="fr-CA" dirty="0" smtClean="0"/>
              <a:t> </a:t>
            </a:r>
            <a:r>
              <a:rPr lang="fr-CA" dirty="0" err="1" smtClean="0"/>
              <a:t>environment</a:t>
            </a:r>
            <a:r>
              <a:rPr lang="fr-CA" dirty="0" smtClean="0"/>
              <a:t> (</a:t>
            </a:r>
            <a:r>
              <a:rPr lang="fr-CA" dirty="0" err="1" smtClean="0"/>
              <a:t>eg</a:t>
            </a:r>
            <a:r>
              <a:rPr lang="fr-CA" dirty="0" smtClean="0"/>
              <a:t>, </a:t>
            </a:r>
            <a:r>
              <a:rPr lang="fr-CA" dirty="0" err="1" smtClean="0"/>
              <a:t>oceans</a:t>
            </a:r>
            <a:r>
              <a:rPr lang="fr-CA" dirty="0" smtClean="0"/>
              <a:t>, </a:t>
            </a:r>
            <a:r>
              <a:rPr lang="fr-CA" dirty="0" err="1" smtClean="0"/>
              <a:t>lakes</a:t>
            </a:r>
            <a:r>
              <a:rPr lang="fr-CA" dirty="0" smtClean="0"/>
              <a:t>, </a:t>
            </a:r>
            <a:r>
              <a:rPr lang="fr-CA" dirty="0" err="1" smtClean="0"/>
              <a:t>streams</a:t>
            </a:r>
            <a:r>
              <a:rPr lang="fr-CA" dirty="0" smtClean="0"/>
              <a:t>) </a:t>
            </a:r>
            <a:r>
              <a:rPr lang="fr-CA" dirty="0" err="1" smtClean="0"/>
              <a:t>may</a:t>
            </a:r>
            <a:r>
              <a:rPr lang="fr-CA" dirty="0" smtClean="0"/>
              <a:t> </a:t>
            </a:r>
            <a:r>
              <a:rPr lang="fr-CA" dirty="0" err="1" smtClean="0"/>
              <a:t>be</a:t>
            </a:r>
            <a:r>
              <a:rPr lang="fr-CA" dirty="0" smtClean="0"/>
              <a:t> </a:t>
            </a:r>
            <a:r>
              <a:rPr lang="fr-CA" dirty="0" err="1" smtClean="0"/>
              <a:t>contaminated</a:t>
            </a:r>
            <a:r>
              <a:rPr lang="fr-CA" dirty="0" smtClean="0"/>
              <a:t> </a:t>
            </a:r>
            <a:r>
              <a:rPr lang="fr-CA" dirty="0" err="1" smtClean="0"/>
              <a:t>with</a:t>
            </a:r>
            <a:r>
              <a:rPr lang="fr-CA" dirty="0" smtClean="0"/>
              <a:t> </a:t>
            </a:r>
            <a:r>
              <a:rPr lang="fr-CA" dirty="0" err="1" smtClean="0"/>
              <a:t>bacteria</a:t>
            </a:r>
            <a:r>
              <a:rPr lang="fr-CA" dirty="0" smtClean="0"/>
              <a:t> not </a:t>
            </a:r>
            <a:r>
              <a:rPr lang="fr-CA" dirty="0" err="1" smtClean="0"/>
              <a:t>typically</a:t>
            </a:r>
            <a:r>
              <a:rPr lang="fr-CA" dirty="0" smtClean="0"/>
              <a:t> </a:t>
            </a:r>
            <a:r>
              <a:rPr lang="fr-CA" dirty="0" err="1" smtClean="0"/>
              <a:t>found</a:t>
            </a:r>
            <a:r>
              <a:rPr lang="fr-CA" dirty="0" smtClean="0"/>
              <a:t> in land-</a:t>
            </a:r>
            <a:r>
              <a:rPr lang="fr-CA" dirty="0" err="1" smtClean="0"/>
              <a:t>based</a:t>
            </a:r>
            <a:r>
              <a:rPr lang="fr-CA" dirty="0" smtClean="0"/>
              <a:t> injuries, </a:t>
            </a:r>
            <a:r>
              <a:rPr lang="fr-CA" dirty="0" err="1" smtClean="0"/>
              <a:t>including</a:t>
            </a:r>
            <a:r>
              <a:rPr lang="fr-CA" dirty="0" smtClean="0"/>
              <a:t> </a:t>
            </a:r>
            <a:r>
              <a:rPr lang="fr-CA" i="1" dirty="0" err="1" smtClean="0"/>
              <a:t>Aeromonas</a:t>
            </a:r>
            <a:r>
              <a:rPr lang="fr-CA" i="1" dirty="0" smtClean="0"/>
              <a:t> </a:t>
            </a:r>
            <a:r>
              <a:rPr lang="fr-CA" i="1" dirty="0" err="1" smtClean="0"/>
              <a:t>hydrophila</a:t>
            </a:r>
            <a:r>
              <a:rPr lang="fr-CA" dirty="0" smtClean="0"/>
              <a:t>, </a:t>
            </a:r>
            <a:r>
              <a:rPr lang="fr-CA" i="1" dirty="0" smtClean="0"/>
              <a:t>Pseudomonas</a:t>
            </a:r>
            <a:r>
              <a:rPr lang="fr-CA" dirty="0" smtClean="0"/>
              <a:t> and </a:t>
            </a:r>
            <a:r>
              <a:rPr lang="fr-CA" i="1" dirty="0" err="1" smtClean="0"/>
              <a:t>Plesiomonas</a:t>
            </a:r>
            <a:r>
              <a:rPr lang="fr-CA" dirty="0" smtClean="0"/>
              <a:t> </a:t>
            </a:r>
            <a:r>
              <a:rPr lang="fr-CA" dirty="0" err="1" smtClean="0"/>
              <a:t>species</a:t>
            </a:r>
            <a:r>
              <a:rPr lang="fr-CA" dirty="0" smtClean="0"/>
              <a:t>, </a:t>
            </a:r>
            <a:r>
              <a:rPr lang="fr-CA" i="1" dirty="0" err="1" smtClean="0"/>
              <a:t>Vibrio</a:t>
            </a:r>
            <a:r>
              <a:rPr lang="fr-CA" dirty="0" smtClean="0"/>
              <a:t> </a:t>
            </a:r>
            <a:r>
              <a:rPr lang="fr-CA" dirty="0" err="1" smtClean="0"/>
              <a:t>species</a:t>
            </a:r>
            <a:r>
              <a:rPr lang="fr-CA" dirty="0" smtClean="0"/>
              <a:t>, </a:t>
            </a:r>
            <a:r>
              <a:rPr lang="fr-CA" i="1" dirty="0" err="1" smtClean="0"/>
              <a:t>Erysipelothrix</a:t>
            </a:r>
            <a:r>
              <a:rPr lang="fr-CA" i="1" dirty="0" smtClean="0"/>
              <a:t> </a:t>
            </a:r>
            <a:r>
              <a:rPr lang="fr-CA" i="1" dirty="0" err="1" smtClean="0"/>
              <a:t>rhusiopathiae</a:t>
            </a:r>
            <a:r>
              <a:rPr lang="fr-CA" dirty="0" smtClean="0"/>
              <a:t>, </a:t>
            </a:r>
            <a:r>
              <a:rPr lang="fr-CA" i="1" dirty="0" err="1" smtClean="0"/>
              <a:t>Mycobacterium</a:t>
            </a:r>
            <a:r>
              <a:rPr lang="fr-CA" i="1" dirty="0" smtClean="0"/>
              <a:t> </a:t>
            </a:r>
            <a:r>
              <a:rPr lang="fr-CA" i="1" dirty="0" err="1" smtClean="0"/>
              <a:t>marinum</a:t>
            </a:r>
            <a:r>
              <a:rPr lang="fr-CA" dirty="0" smtClean="0"/>
              <a:t>, and </a:t>
            </a:r>
            <a:r>
              <a:rPr lang="fr-CA" dirty="0" err="1" smtClean="0"/>
              <a:t>others</a:t>
            </a:r>
            <a:r>
              <a:rPr lang="fr-CA" dirty="0" smtClean="0"/>
              <a:t>.</a:t>
            </a:r>
            <a:r>
              <a:rPr lang="fr-CA" baseline="30000" dirty="0" smtClean="0"/>
              <a:t>[</a:t>
            </a:r>
            <a:endParaRPr lang="en-CA" baseline="0" dirty="0" smtClean="0"/>
          </a:p>
          <a:p>
            <a:r>
              <a:rPr lang="fr-CA" i="1" dirty="0" smtClean="0"/>
              <a:t>En fait plusieurs bactérie</a:t>
            </a:r>
            <a:r>
              <a:rPr lang="fr-CA" i="1" baseline="0" dirty="0" smtClean="0"/>
              <a:t> et mycobactérie possible avec lésion sur </a:t>
            </a:r>
            <a:r>
              <a:rPr lang="fr-CA" i="1" baseline="0" dirty="0" err="1" smtClean="0"/>
              <a:t>cauraux</a:t>
            </a:r>
            <a:r>
              <a:rPr lang="fr-CA" i="1" baseline="0" dirty="0" smtClean="0"/>
              <a:t>. Le </a:t>
            </a:r>
            <a:r>
              <a:rPr lang="fr-CA" b="1" i="1" dirty="0" err="1" smtClean="0"/>
              <a:t>Vibrio</a:t>
            </a:r>
            <a:r>
              <a:rPr lang="fr-CA" b="1" i="1" dirty="0" smtClean="0"/>
              <a:t> </a:t>
            </a:r>
            <a:r>
              <a:rPr lang="fr-CA" b="1" i="1" dirty="0" err="1" smtClean="0"/>
              <a:t>vulnificus</a:t>
            </a:r>
            <a:r>
              <a:rPr lang="fr-CA" b="1" i="1" dirty="0" smtClean="0"/>
              <a:t> </a:t>
            </a:r>
            <a:r>
              <a:rPr lang="fr-CA" i="1" dirty="0" smtClean="0"/>
              <a:t>est très </a:t>
            </a:r>
            <a:r>
              <a:rPr lang="fr-CA" i="1" dirty="0" err="1" smtClean="0"/>
              <a:t>aggressif</a:t>
            </a:r>
            <a:r>
              <a:rPr lang="fr-CA" i="1" baseline="0" dirty="0" smtClean="0"/>
              <a:t> et agit en 48hrs</a:t>
            </a:r>
            <a:r>
              <a:rPr lang="fr-CA" dirty="0" smtClean="0"/>
              <a:t>(gram </a:t>
            </a:r>
            <a:r>
              <a:rPr lang="fr-CA" dirty="0" err="1" smtClean="0"/>
              <a:t>negative</a:t>
            </a:r>
            <a:r>
              <a:rPr lang="fr-CA" dirty="0" smtClean="0"/>
              <a:t>, </a:t>
            </a:r>
            <a:r>
              <a:rPr lang="fr-CA" dirty="0" err="1" smtClean="0"/>
              <a:t>salt</a:t>
            </a:r>
            <a:r>
              <a:rPr lang="fr-CA" dirty="0" smtClean="0"/>
              <a:t> water </a:t>
            </a:r>
            <a:r>
              <a:rPr lang="fr-CA" dirty="0" err="1" smtClean="0"/>
              <a:t>organism</a:t>
            </a:r>
            <a:r>
              <a:rPr lang="fr-CA" dirty="0" smtClean="0"/>
              <a:t>)</a:t>
            </a:r>
          </a:p>
          <a:p>
            <a:r>
              <a:rPr lang="fr-CA" dirty="0" err="1" smtClean="0"/>
              <a:t>include</a:t>
            </a:r>
            <a:r>
              <a:rPr lang="fr-CA" dirty="0" smtClean="0"/>
              <a:t> </a:t>
            </a:r>
            <a:r>
              <a:rPr lang="fr-CA" dirty="0" err="1" smtClean="0"/>
              <a:t>Aeromonas</a:t>
            </a:r>
            <a:r>
              <a:rPr lang="fr-CA" dirty="0" smtClean="0"/>
              <a:t> </a:t>
            </a:r>
            <a:r>
              <a:rPr lang="fr-CA" dirty="0" err="1" smtClean="0"/>
              <a:t>species</a:t>
            </a:r>
            <a:r>
              <a:rPr lang="fr-CA" dirty="0" smtClean="0"/>
              <a:t>, </a:t>
            </a:r>
            <a:r>
              <a:rPr lang="fr-CA" dirty="0" err="1" smtClean="0"/>
              <a:t>Edwardsiella</a:t>
            </a:r>
            <a:r>
              <a:rPr lang="fr-CA" dirty="0" smtClean="0"/>
              <a:t> tarda, </a:t>
            </a:r>
            <a:r>
              <a:rPr lang="fr-CA" dirty="0" err="1" smtClean="0"/>
              <a:t>Erysipelothrix</a:t>
            </a:r>
            <a:r>
              <a:rPr lang="fr-CA" dirty="0" smtClean="0"/>
              <a:t> </a:t>
            </a:r>
            <a:r>
              <a:rPr lang="fr-CA" dirty="0" err="1" smtClean="0"/>
              <a:t>rhusiopathiae</a:t>
            </a:r>
            <a:r>
              <a:rPr lang="fr-CA" dirty="0" smtClean="0"/>
              <a:t>, </a:t>
            </a:r>
            <a:r>
              <a:rPr lang="fr-CA" dirty="0" err="1" smtClean="0"/>
              <a:t>Vibrio</a:t>
            </a:r>
            <a:r>
              <a:rPr lang="fr-CA" dirty="0" smtClean="0"/>
              <a:t> </a:t>
            </a:r>
            <a:r>
              <a:rPr lang="fr-CA" dirty="0" err="1" smtClean="0"/>
              <a:t>vulnificus</a:t>
            </a:r>
            <a:r>
              <a:rPr lang="fr-CA" dirty="0" smtClean="0"/>
              <a:t>, and </a:t>
            </a:r>
            <a:r>
              <a:rPr lang="fr-CA" dirty="0" err="1" smtClean="0"/>
              <a:t>Mycobacterium</a:t>
            </a:r>
            <a:r>
              <a:rPr lang="fr-CA" dirty="0" smtClean="0"/>
              <a:t> </a:t>
            </a:r>
            <a:r>
              <a:rPr lang="fr-CA" dirty="0" err="1" smtClean="0"/>
              <a:t>marinum</a:t>
            </a:r>
            <a:r>
              <a:rPr lang="fr-CA" dirty="0" smtClean="0"/>
              <a:t>. The </a:t>
            </a:r>
            <a:r>
              <a:rPr lang="fr-CA" dirty="0" err="1" smtClean="0"/>
              <a:t>acronym</a:t>
            </a:r>
            <a:r>
              <a:rPr lang="fr-CA" dirty="0" smtClean="0"/>
              <a:t> AEEVM </a:t>
            </a:r>
          </a:p>
          <a:p>
            <a:endParaRPr lang="en-CA" dirty="0" smtClean="0"/>
          </a:p>
          <a:p>
            <a:r>
              <a:rPr lang="en-US" dirty="0" smtClean="0"/>
              <a:t>soft tissue infections due to M. </a:t>
            </a:r>
            <a:r>
              <a:rPr lang="en-US" dirty="0" err="1" smtClean="0"/>
              <a:t>marinum</a:t>
            </a:r>
            <a:r>
              <a:rPr lang="en-US" dirty="0" smtClean="0"/>
              <a:t> and E. </a:t>
            </a:r>
            <a:r>
              <a:rPr lang="en-US" dirty="0" err="1" smtClean="0"/>
              <a:t>rhusiopathiae</a:t>
            </a:r>
            <a:r>
              <a:rPr lang="en-US" dirty="0" smtClean="0"/>
              <a:t> are generally indolent and are not associated with systemic toxicity</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19</a:t>
            </a:fld>
            <a:endParaRPr lang="fr-CA"/>
          </a:p>
        </p:txBody>
      </p:sp>
    </p:spTree>
    <p:extLst>
      <p:ext uri="{BB962C8B-B14F-4D97-AF65-F5344CB8AC3E}">
        <p14:creationId xmlns:p14="http://schemas.microsoft.com/office/powerpoint/2010/main" val="3624041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Expliquer</a:t>
            </a:r>
            <a:r>
              <a:rPr lang="en-CA" dirty="0" smtClean="0"/>
              <a:t> </a:t>
            </a:r>
            <a:r>
              <a:rPr lang="en-CA" dirty="0" err="1" smtClean="0"/>
              <a:t>l’impact</a:t>
            </a:r>
            <a:r>
              <a:rPr lang="en-CA" dirty="0" smtClean="0"/>
              <a:t> </a:t>
            </a:r>
            <a:r>
              <a:rPr lang="en-CA" dirty="0" err="1" smtClean="0"/>
              <a:t>ded</a:t>
            </a:r>
            <a:r>
              <a:rPr lang="en-CA" dirty="0" smtClean="0"/>
              <a:t> la </a:t>
            </a:r>
            <a:r>
              <a:rPr lang="en-CA" dirty="0" err="1" smtClean="0"/>
              <a:t>littéreature</a:t>
            </a:r>
            <a:r>
              <a:rPr lang="en-CA" dirty="0" smtClean="0"/>
              <a:t> </a:t>
            </a:r>
            <a:r>
              <a:rPr lang="en-CA" dirty="0" err="1" smtClean="0"/>
              <a:t>américaine</a:t>
            </a:r>
            <a:r>
              <a:rPr lang="en-CA" dirty="0" smtClean="0"/>
              <a:t> </a:t>
            </a:r>
            <a:r>
              <a:rPr lang="en-CA" dirty="0" err="1" smtClean="0"/>
              <a:t>sur</a:t>
            </a:r>
            <a:r>
              <a:rPr lang="en-CA" dirty="0" smtClean="0"/>
              <a:t> </a:t>
            </a:r>
            <a:r>
              <a:rPr lang="en-CA" dirty="0" err="1" smtClean="0"/>
              <a:t>ce</a:t>
            </a:r>
            <a:r>
              <a:rPr lang="en-CA" dirty="0" smtClean="0"/>
              <a:t> </a:t>
            </a:r>
            <a:r>
              <a:rPr lang="en-CA" dirty="0" err="1" smtClean="0"/>
              <a:t>sujet</a:t>
            </a:r>
            <a:endParaRPr lang="en-CA" dirty="0" smtClean="0"/>
          </a:p>
          <a:p>
            <a:r>
              <a:rPr lang="en-US" dirty="0" smtClean="0">
                <a:effectLst/>
              </a:rPr>
              <a:t>Infections caused by MRSA are the same as other staphylococcal infections because the organism itself is not any more virulent (or infectious) than usual type </a:t>
            </a:r>
            <a:r>
              <a:rPr lang="en-US" i="1" dirty="0" err="1" smtClean="0">
                <a:effectLst/>
              </a:rPr>
              <a:t>S.aureus</a:t>
            </a:r>
            <a:r>
              <a:rPr lang="en-US" dirty="0" smtClean="0">
                <a:effectLs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t>Rifampin </a:t>
            </a:r>
            <a:r>
              <a:rPr lang="en-CA" b="1" dirty="0" err="1" smtClean="0"/>
              <a:t>seulement</a:t>
            </a:r>
            <a:r>
              <a:rPr lang="en-CA" b="1" dirty="0" smtClean="0"/>
              <a:t> bon pour </a:t>
            </a:r>
            <a:r>
              <a:rPr lang="en-CA" b="1" dirty="0" err="1" smtClean="0"/>
              <a:t>décontamination</a:t>
            </a:r>
            <a:r>
              <a:rPr lang="en-CA" b="1" dirty="0" smtClean="0"/>
              <a:t> car résistance </a:t>
            </a:r>
            <a:r>
              <a:rPr lang="en-CA" b="1" dirty="0" err="1" smtClean="0"/>
              <a:t>ce</a:t>
            </a:r>
            <a:r>
              <a:rPr lang="en-CA" b="1" dirty="0" smtClean="0"/>
              <a:t> </a:t>
            </a:r>
            <a:r>
              <a:rPr lang="en-CA" b="1" dirty="0" err="1" smtClean="0"/>
              <a:t>développe</a:t>
            </a:r>
            <a:r>
              <a:rPr lang="en-CA" b="1" dirty="0" smtClean="0"/>
              <a:t> </a:t>
            </a:r>
            <a:r>
              <a:rPr lang="en-CA" b="1" dirty="0" err="1" smtClean="0"/>
              <a:t>rapidement</a:t>
            </a:r>
            <a:endParaRPr lang="en-US" b="1"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21</a:t>
            </a:fld>
            <a:endParaRPr lang="fr-CA"/>
          </a:p>
        </p:txBody>
      </p:sp>
    </p:spTree>
    <p:extLst>
      <p:ext uri="{BB962C8B-B14F-4D97-AF65-F5344CB8AC3E}">
        <p14:creationId xmlns:p14="http://schemas.microsoft.com/office/powerpoint/2010/main" val="185515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22</a:t>
            </a:fld>
            <a:endParaRPr lang="fr-CA"/>
          </a:p>
        </p:txBody>
      </p:sp>
    </p:spTree>
    <p:extLst>
      <p:ext uri="{BB962C8B-B14F-4D97-AF65-F5344CB8AC3E}">
        <p14:creationId xmlns:p14="http://schemas.microsoft.com/office/powerpoint/2010/main" val="123426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Fascite</a:t>
            </a:r>
            <a:r>
              <a:rPr lang="en-CA" baseline="0" dirty="0" smtClean="0"/>
              <a:t> </a:t>
            </a:r>
            <a:r>
              <a:rPr lang="en-CA" baseline="0" dirty="0" err="1" smtClean="0"/>
              <a:t>atteinte</a:t>
            </a:r>
            <a:r>
              <a:rPr lang="en-CA" baseline="0" dirty="0" smtClean="0"/>
              <a:t> de </a:t>
            </a:r>
            <a:r>
              <a:rPr lang="en-CA" baseline="0" dirty="0" err="1" smtClean="0"/>
              <a:t>l’aponévrose</a:t>
            </a:r>
            <a:r>
              <a:rPr lang="en-CA" baseline="0" dirty="0" smtClean="0"/>
              <a:t> </a:t>
            </a:r>
            <a:r>
              <a:rPr lang="en-CA" baseline="0" dirty="0" err="1" smtClean="0"/>
              <a:t>superficielle</a:t>
            </a:r>
            <a:r>
              <a:rPr lang="en-CA" baseline="0" dirty="0" smtClean="0"/>
              <a:t>, </a:t>
            </a:r>
            <a:r>
              <a:rPr lang="en-CA" baseline="0" dirty="0" err="1" smtClean="0"/>
              <a:t>si</a:t>
            </a:r>
            <a:r>
              <a:rPr lang="en-CA" baseline="0" dirty="0" smtClean="0"/>
              <a:t> plus </a:t>
            </a:r>
            <a:r>
              <a:rPr lang="en-CA" baseline="0" dirty="0" err="1" smtClean="0"/>
              <a:t>profond</a:t>
            </a:r>
            <a:r>
              <a:rPr lang="en-CA" baseline="0" dirty="0" smtClean="0"/>
              <a:t> </a:t>
            </a:r>
            <a:r>
              <a:rPr lang="en-CA" baseline="0" dirty="0" err="1" smtClean="0"/>
              <a:t>myonécrose</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23</a:t>
            </a:fld>
            <a:endParaRPr lang="fr-CA"/>
          </a:p>
        </p:txBody>
      </p:sp>
    </p:spTree>
    <p:extLst>
      <p:ext uri="{BB962C8B-B14F-4D97-AF65-F5344CB8AC3E}">
        <p14:creationId xmlns:p14="http://schemas.microsoft.com/office/powerpoint/2010/main" val="325187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i="1" dirty="0" err="1" smtClean="0"/>
              <a:t>Strep</a:t>
            </a:r>
            <a:r>
              <a:rPr lang="fr-CA" i="1" dirty="0" smtClean="0"/>
              <a:t>, </a:t>
            </a:r>
            <a:r>
              <a:rPr lang="fr-CA" i="1" dirty="0" err="1" smtClean="0"/>
              <a:t>Peptostreptoccocal</a:t>
            </a:r>
            <a:r>
              <a:rPr lang="fr-CA" i="1" dirty="0" smtClean="0"/>
              <a:t>, </a:t>
            </a:r>
            <a:r>
              <a:rPr lang="fr-CA" i="1" dirty="0" err="1" smtClean="0"/>
              <a:t>Staph</a:t>
            </a:r>
            <a:r>
              <a:rPr lang="fr-CA" i="1" dirty="0" smtClean="0"/>
              <a:t>, </a:t>
            </a:r>
            <a:r>
              <a:rPr lang="fr-CA" i="1" dirty="0" err="1" smtClean="0"/>
              <a:t>Enterococcus</a:t>
            </a:r>
            <a:r>
              <a:rPr lang="fr-CA" i="1" dirty="0" smtClean="0"/>
              <a:t>, Gram-</a:t>
            </a:r>
            <a:r>
              <a:rPr lang="fr-CA" i="1" dirty="0" err="1" smtClean="0"/>
              <a:t>negative</a:t>
            </a:r>
            <a:r>
              <a:rPr lang="fr-CA" i="1" dirty="0" smtClean="0"/>
              <a:t> </a:t>
            </a:r>
            <a:r>
              <a:rPr lang="fr-CA" i="1" dirty="0" err="1" smtClean="0"/>
              <a:t>rods</a:t>
            </a:r>
            <a:r>
              <a:rPr lang="fr-CA" i="1" dirty="0" smtClean="0"/>
              <a:t>, and </a:t>
            </a:r>
            <a:r>
              <a:rPr lang="fr-CA" i="1" dirty="0" err="1" smtClean="0"/>
              <a:t>Bacteroides</a:t>
            </a:r>
            <a:endParaRPr lang="fr-CA"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Fournier:Most</a:t>
            </a:r>
            <a:r>
              <a:rPr lang="en-US" dirty="0" smtClean="0"/>
              <a:t> common in men; usually from urethral stricture or perirectal abscess </a:t>
            </a:r>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24</a:t>
            </a:fld>
            <a:endParaRPr lang="fr-CA"/>
          </a:p>
        </p:txBody>
      </p:sp>
    </p:spTree>
    <p:extLst>
      <p:ext uri="{BB962C8B-B14F-4D97-AF65-F5344CB8AC3E}">
        <p14:creationId xmlns:p14="http://schemas.microsoft.com/office/powerpoint/2010/main" val="306795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common bacteria is </a:t>
            </a:r>
            <a:r>
              <a:rPr lang="en-US" i="1" dirty="0" err="1" smtClean="0"/>
              <a:t>is</a:t>
            </a:r>
            <a:r>
              <a:rPr lang="en-US" i="1" dirty="0" smtClean="0"/>
              <a:t> </a:t>
            </a:r>
            <a:r>
              <a:rPr lang="en-US" i="1" dirty="0" err="1" smtClean="0"/>
              <a:t>Fusobacterium</a:t>
            </a:r>
            <a:r>
              <a:rPr lang="en-US" i="1" dirty="0" smtClean="0"/>
              <a:t> and </a:t>
            </a:r>
            <a:r>
              <a:rPr lang="en-US" i="1" dirty="0" err="1" smtClean="0"/>
              <a:t>Peptostreptococcus</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25</a:t>
            </a:fld>
            <a:endParaRPr lang="fr-CA"/>
          </a:p>
        </p:txBody>
      </p:sp>
    </p:spTree>
    <p:extLst>
      <p:ext uri="{BB962C8B-B14F-4D97-AF65-F5344CB8AC3E}">
        <p14:creationId xmlns:p14="http://schemas.microsoft.com/office/powerpoint/2010/main" val="117342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Considérer</a:t>
            </a:r>
            <a:r>
              <a:rPr lang="en-CA" dirty="0" smtClean="0"/>
              <a:t> faire culture de pus chez:</a:t>
            </a:r>
          </a:p>
          <a:p>
            <a:pPr lvl="1"/>
            <a:r>
              <a:rPr lang="en-CA" dirty="0" err="1" smtClean="0"/>
              <a:t>Pt</a:t>
            </a:r>
            <a:r>
              <a:rPr lang="en-CA" dirty="0" smtClean="0"/>
              <a:t> </a:t>
            </a:r>
            <a:r>
              <a:rPr lang="en-CA" dirty="0" err="1" smtClean="0"/>
              <a:t>toxique</a:t>
            </a:r>
            <a:endParaRPr lang="en-CA" dirty="0" smtClean="0"/>
          </a:p>
          <a:p>
            <a:pPr lvl="1"/>
            <a:r>
              <a:rPr lang="en-CA" dirty="0" err="1" smtClean="0"/>
              <a:t>Comorbidité</a:t>
            </a:r>
            <a:r>
              <a:rPr lang="en-CA" dirty="0" smtClean="0"/>
              <a:t> (</a:t>
            </a:r>
            <a:r>
              <a:rPr lang="en-CA" dirty="0" err="1" smtClean="0"/>
              <a:t>neutropénie</a:t>
            </a:r>
            <a:r>
              <a:rPr lang="en-CA" dirty="0" smtClean="0"/>
              <a:t>, </a:t>
            </a:r>
            <a:r>
              <a:rPr lang="en-CA" dirty="0" err="1" smtClean="0"/>
              <a:t>splénectomie</a:t>
            </a:r>
            <a:r>
              <a:rPr lang="en-CA" dirty="0" smtClean="0"/>
              <a:t>, 				         </a:t>
            </a:r>
            <a:r>
              <a:rPr lang="en-CA" dirty="0" err="1" smtClean="0"/>
              <a:t>lymphoedeme</a:t>
            </a:r>
            <a:r>
              <a:rPr lang="en-CA" dirty="0" smtClean="0"/>
              <a:t>…)</a:t>
            </a:r>
          </a:p>
          <a:p>
            <a:pPr lvl="1"/>
            <a:r>
              <a:rPr lang="en-CA" dirty="0" err="1" smtClean="0"/>
              <a:t>Morsure</a:t>
            </a:r>
            <a:endParaRPr lang="en-CA" dirty="0" smtClean="0"/>
          </a:p>
          <a:p>
            <a:pPr lvl="1"/>
            <a:r>
              <a:rPr lang="en-CA" dirty="0" smtClean="0"/>
              <a:t>Exposition </a:t>
            </a:r>
            <a:r>
              <a:rPr lang="en-CA" dirty="0" err="1" smtClean="0"/>
              <a:t>particulière</a:t>
            </a:r>
            <a:r>
              <a:rPr lang="en-CA" dirty="0" smtClean="0"/>
              <a:t> </a:t>
            </a:r>
          </a:p>
          <a:p>
            <a:pPr lvl="1"/>
            <a:r>
              <a:rPr lang="en-CA" dirty="0" smtClean="0"/>
              <a:t>Cellulite </a:t>
            </a:r>
            <a:r>
              <a:rPr lang="en-CA" dirty="0" err="1" smtClean="0"/>
              <a:t>récurrente</a:t>
            </a:r>
            <a:r>
              <a:rPr lang="en-CA" dirty="0" smtClean="0"/>
              <a:t> </a:t>
            </a:r>
            <a:r>
              <a:rPr lang="en-CA" dirty="0" err="1" smtClean="0"/>
              <a:t>ou</a:t>
            </a:r>
            <a:r>
              <a:rPr lang="en-CA" dirty="0" smtClean="0"/>
              <a:t> </a:t>
            </a:r>
            <a:r>
              <a:rPr lang="en-CA" dirty="0" err="1" smtClean="0"/>
              <a:t>persistante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a:t>
            </a:fld>
            <a:endParaRPr lang="fr-CA"/>
          </a:p>
        </p:txBody>
      </p:sp>
    </p:spTree>
    <p:extLst>
      <p:ext uri="{BB962C8B-B14F-4D97-AF65-F5344CB8AC3E}">
        <p14:creationId xmlns:p14="http://schemas.microsoft.com/office/powerpoint/2010/main" val="2935756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Utilisateur</a:t>
            </a:r>
            <a:r>
              <a:rPr lang="en-CA" baseline="0" dirty="0" smtClean="0"/>
              <a:t> de drogue IV </a:t>
            </a:r>
            <a:r>
              <a:rPr lang="en-CA" baseline="0" dirty="0" err="1" smtClean="0"/>
              <a:t>lèche</a:t>
            </a:r>
            <a:r>
              <a:rPr lang="en-CA" baseline="0" dirty="0" smtClean="0"/>
              <a:t> aiguille </a:t>
            </a:r>
            <a:r>
              <a:rPr lang="en-CA" baseline="0" dirty="0" err="1" smtClean="0"/>
              <a:t>avant</a:t>
            </a:r>
            <a:r>
              <a:rPr lang="en-CA" baseline="0" dirty="0" smtClean="0"/>
              <a:t> injection, </a:t>
            </a:r>
            <a:r>
              <a:rPr lang="en-CA" baseline="0" dirty="0" err="1" smtClean="0"/>
              <a:t>ce</a:t>
            </a:r>
            <a:r>
              <a:rPr lang="en-CA" baseline="0" dirty="0" smtClean="0"/>
              <a:t> qui </a:t>
            </a:r>
            <a:r>
              <a:rPr lang="en-CA" baseline="0" dirty="0" err="1" smtClean="0"/>
              <a:t>peut</a:t>
            </a:r>
            <a:r>
              <a:rPr lang="en-CA" baseline="0" dirty="0" smtClean="0"/>
              <a:t> </a:t>
            </a:r>
            <a:r>
              <a:rPr lang="en-CA" baseline="0" dirty="0" err="1" smtClean="0"/>
              <a:t>expliquer</a:t>
            </a:r>
            <a:r>
              <a:rPr lang="en-CA" baseline="0" dirty="0" smtClean="0"/>
              <a:t> infection </a:t>
            </a:r>
            <a:r>
              <a:rPr lang="en-CA" baseline="0" dirty="0" err="1" smtClean="0"/>
              <a:t>multiB</a:t>
            </a:r>
            <a:r>
              <a:rPr lang="en-CA" baseline="0" dirty="0" smtClean="0"/>
              <a:t> avec </a:t>
            </a:r>
            <a:r>
              <a:rPr lang="en-CA" baseline="0" dirty="0" err="1" smtClean="0"/>
              <a:t>anaérobe</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26</a:t>
            </a:fld>
            <a:endParaRPr lang="fr-CA"/>
          </a:p>
        </p:txBody>
      </p:sp>
    </p:spTree>
    <p:extLst>
      <p:ext uri="{BB962C8B-B14F-4D97-AF65-F5344CB8AC3E}">
        <p14:creationId xmlns:p14="http://schemas.microsoft.com/office/powerpoint/2010/main" val="1535691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Virulence </a:t>
            </a:r>
            <a:r>
              <a:rPr lang="fr-CA" dirty="0" err="1" smtClean="0"/>
              <a:t>factors</a:t>
            </a:r>
            <a:r>
              <a:rPr lang="fr-CA" dirty="0" smtClean="0"/>
              <a:t>: M </a:t>
            </a:r>
            <a:r>
              <a:rPr lang="fr-CA" dirty="0" err="1" smtClean="0"/>
              <a:t>protein</a:t>
            </a:r>
            <a:r>
              <a:rPr lang="fr-CA" baseline="0" dirty="0" smtClean="0"/>
              <a:t> surtout</a:t>
            </a:r>
            <a:endParaRPr lang="en-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27</a:t>
            </a:fld>
            <a:endParaRPr lang="fr-CA"/>
          </a:p>
        </p:txBody>
      </p:sp>
    </p:spTree>
    <p:extLst>
      <p:ext uri="{BB962C8B-B14F-4D97-AF65-F5344CB8AC3E}">
        <p14:creationId xmlns:p14="http://schemas.microsoft.com/office/powerpoint/2010/main" val="129478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C’est</a:t>
            </a:r>
            <a:r>
              <a:rPr lang="en-CA" dirty="0" smtClean="0"/>
              <a:t> </a:t>
            </a:r>
            <a:r>
              <a:rPr lang="en-CA" dirty="0" err="1" smtClean="0"/>
              <a:t>l’équivalent</a:t>
            </a:r>
            <a:r>
              <a:rPr lang="en-CA" dirty="0" smtClean="0"/>
              <a:t> de </a:t>
            </a:r>
            <a:r>
              <a:rPr lang="en-CA" dirty="0" err="1" smtClean="0"/>
              <a:t>l’ischémie</a:t>
            </a:r>
            <a:r>
              <a:rPr lang="en-CA" dirty="0" smtClean="0"/>
              <a:t> </a:t>
            </a:r>
            <a:r>
              <a:rPr lang="en-CA" dirty="0" err="1" smtClean="0"/>
              <a:t>mésentérique</a:t>
            </a:r>
            <a:r>
              <a:rPr lang="en-CA" dirty="0" smtClean="0"/>
              <a:t> de la </a:t>
            </a:r>
            <a:r>
              <a:rPr lang="en-CA" dirty="0" err="1" smtClean="0"/>
              <a:t>peau</a:t>
            </a:r>
            <a:r>
              <a:rPr lang="en-CA" dirty="0" smtClean="0"/>
              <a:t>!!!</a:t>
            </a:r>
          </a:p>
          <a:p>
            <a:endParaRPr lang="en-CA" dirty="0" smtClean="0"/>
          </a:p>
          <a:p>
            <a:r>
              <a:rPr lang="en-CA" dirty="0" smtClean="0"/>
              <a:t>Si</a:t>
            </a:r>
            <a:r>
              <a:rPr lang="en-CA" baseline="0" dirty="0" smtClean="0"/>
              <a:t> </a:t>
            </a:r>
            <a:r>
              <a:rPr lang="en-CA" baseline="0" dirty="0" err="1" smtClean="0"/>
              <a:t>plaie</a:t>
            </a:r>
            <a:r>
              <a:rPr lang="en-CA" baseline="0" dirty="0" smtClean="0"/>
              <a:t> à la </a:t>
            </a:r>
            <a:r>
              <a:rPr lang="en-CA" baseline="0" dirty="0" err="1" smtClean="0"/>
              <a:t>peau</a:t>
            </a:r>
            <a:r>
              <a:rPr lang="en-CA" baseline="0" dirty="0" smtClean="0"/>
              <a:t>, on </a:t>
            </a:r>
            <a:r>
              <a:rPr lang="en-CA" baseline="0" dirty="0" err="1" smtClean="0"/>
              <a:t>peut</a:t>
            </a:r>
            <a:r>
              <a:rPr lang="en-CA" baseline="0" dirty="0" smtClean="0"/>
              <a:t> explorer avec </a:t>
            </a:r>
            <a:r>
              <a:rPr lang="en-CA" baseline="0" dirty="0" err="1" smtClean="0"/>
              <a:t>qtips</a:t>
            </a:r>
            <a:r>
              <a:rPr lang="en-CA" baseline="0" dirty="0" smtClean="0"/>
              <a:t>: </a:t>
            </a:r>
            <a:r>
              <a:rPr lang="en-CA" baseline="0" dirty="0" err="1" smtClean="0"/>
              <a:t>normalement</a:t>
            </a:r>
            <a:r>
              <a:rPr lang="en-CA" baseline="0" dirty="0" smtClean="0"/>
              <a:t> </a:t>
            </a:r>
            <a:r>
              <a:rPr lang="en-CA" baseline="0" dirty="0" err="1" smtClean="0"/>
              <a:t>devrait</a:t>
            </a:r>
            <a:r>
              <a:rPr lang="en-CA" baseline="0" dirty="0" smtClean="0"/>
              <a:t> </a:t>
            </a:r>
            <a:r>
              <a:rPr lang="en-CA" baseline="0" dirty="0" err="1" smtClean="0"/>
              <a:t>saigner</a:t>
            </a:r>
            <a:r>
              <a:rPr lang="en-CA" baseline="0" dirty="0" smtClean="0"/>
              <a:t>, </a:t>
            </a:r>
            <a:r>
              <a:rPr lang="en-CA" baseline="0" dirty="0" err="1" smtClean="0"/>
              <a:t>dans</a:t>
            </a:r>
            <a:r>
              <a:rPr lang="en-CA" baseline="0" dirty="0" smtClean="0"/>
              <a:t> </a:t>
            </a:r>
            <a:r>
              <a:rPr lang="en-CA" baseline="0" dirty="0" err="1" smtClean="0"/>
              <a:t>une</a:t>
            </a:r>
            <a:r>
              <a:rPr lang="en-CA" baseline="0" dirty="0" smtClean="0"/>
              <a:t> </a:t>
            </a:r>
            <a:r>
              <a:rPr lang="en-CA" baseline="0" dirty="0" err="1" smtClean="0"/>
              <a:t>fasciite</a:t>
            </a:r>
            <a:r>
              <a:rPr lang="en-CA" baseline="0" dirty="0" smtClean="0"/>
              <a:t> on </a:t>
            </a:r>
            <a:r>
              <a:rPr lang="en-CA" baseline="0" dirty="0" err="1" smtClean="0"/>
              <a:t>va</a:t>
            </a:r>
            <a:r>
              <a:rPr lang="en-CA" baseline="0" dirty="0" smtClean="0"/>
              <a:t> </a:t>
            </a:r>
            <a:r>
              <a:rPr lang="en-CA" baseline="0" dirty="0" err="1" smtClean="0"/>
              <a:t>avoir</a:t>
            </a:r>
            <a:r>
              <a:rPr lang="en-CA" baseline="0" dirty="0" smtClean="0"/>
              <a:t> un retour de dishwater </a:t>
            </a:r>
            <a:r>
              <a:rPr lang="en-CA" baseline="0" dirty="0" err="1" smtClean="0"/>
              <a:t>brunatre</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29</a:t>
            </a:fld>
            <a:endParaRPr lang="fr-CA"/>
          </a:p>
        </p:txBody>
      </p:sp>
    </p:spTree>
    <p:extLst>
      <p:ext uri="{BB962C8B-B14F-4D97-AF65-F5344CB8AC3E}">
        <p14:creationId xmlns:p14="http://schemas.microsoft.com/office/powerpoint/2010/main" val="3751251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smtClean="0"/>
          </a:p>
          <a:p>
            <a:r>
              <a:rPr lang="en-CA" dirty="0" smtClean="0"/>
              <a:t>50% </a:t>
            </a:r>
            <a:r>
              <a:rPr lang="en-CA" dirty="0" err="1" smtClean="0"/>
              <a:t>associé</a:t>
            </a:r>
            <a:r>
              <a:rPr lang="en-CA" dirty="0" smtClean="0"/>
              <a:t> à TSSS</a:t>
            </a:r>
            <a:endParaRPr lang="en-US"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30</a:t>
            </a:fld>
            <a:endParaRPr lang="fr-CA"/>
          </a:p>
        </p:txBody>
      </p:sp>
    </p:spTree>
    <p:extLst>
      <p:ext uri="{BB962C8B-B14F-4D97-AF65-F5344CB8AC3E}">
        <p14:creationId xmlns:p14="http://schemas.microsoft.com/office/powerpoint/2010/main" val="3049793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Absence of evidence of deeper tissue involvement by CT scan or MRI can be useful in cases in which the diagnosis of necrotizing fasciitis has been raised but is considered clinically unlikely.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RADIO SIMPLE POUR GAZ : </a:t>
            </a:r>
            <a:r>
              <a:rPr lang="en-CA" dirty="0" err="1" smtClean="0"/>
              <a:t>moins</a:t>
            </a:r>
            <a:r>
              <a:rPr lang="en-CA" dirty="0" smtClean="0"/>
              <a:t> de 30% SS</a:t>
            </a:r>
          </a:p>
          <a:p>
            <a:endParaRPr lang="en-CA" dirty="0" smtClean="0"/>
          </a:p>
          <a:p>
            <a:r>
              <a:rPr lang="en-CA" dirty="0" smtClean="0"/>
              <a:t>However, MRI in particular can be overly sensitive, because it tends to overestimate deep tissue involvement and does not distinguish necrotizing fasciitis from cellulitis or inflammation </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32</a:t>
            </a:fld>
            <a:endParaRPr lang="fr-CA"/>
          </a:p>
        </p:txBody>
      </p:sp>
    </p:spTree>
    <p:extLst>
      <p:ext uri="{BB962C8B-B14F-4D97-AF65-F5344CB8AC3E}">
        <p14:creationId xmlns:p14="http://schemas.microsoft.com/office/powerpoint/2010/main" val="2754378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LRINEC score:</a:t>
            </a:r>
            <a:r>
              <a:rPr lang="en-CA" baseline="0" dirty="0" smtClean="0"/>
              <a:t> laboratory risk indicator for </a:t>
            </a:r>
            <a:r>
              <a:rPr lang="en-CA" baseline="0" dirty="0" err="1" smtClean="0"/>
              <a:t>NECrotizing</a:t>
            </a:r>
            <a:r>
              <a:rPr lang="en-CA" baseline="0" dirty="0" smtClean="0"/>
              <a:t> </a:t>
            </a:r>
            <a:r>
              <a:rPr lang="en-CA" baseline="0" dirty="0" err="1" smtClean="0"/>
              <a:t>fascitis</a:t>
            </a:r>
            <a:r>
              <a:rPr lang="en-CA" baseline="0" dirty="0" smtClean="0"/>
              <a:t>. </a:t>
            </a:r>
            <a:r>
              <a:rPr lang="en-CA" baseline="0" dirty="0" err="1" smtClean="0"/>
              <a:t>Surprenant</a:t>
            </a:r>
            <a:r>
              <a:rPr lang="en-CA" baseline="0" dirty="0" smtClean="0"/>
              <a:t> </a:t>
            </a:r>
            <a:r>
              <a:rPr lang="en-CA" baseline="0" dirty="0" err="1" smtClean="0"/>
              <a:t>mais</a:t>
            </a:r>
            <a:r>
              <a:rPr lang="en-CA" baseline="0" dirty="0" smtClean="0"/>
              <a:t> porter attention à </a:t>
            </a:r>
            <a:r>
              <a:rPr lang="en-CA" baseline="0" dirty="0" err="1" smtClean="0"/>
              <a:t>l’hyponatrémie</a:t>
            </a:r>
            <a:r>
              <a:rPr lang="en-CA" baseline="0" dirty="0" smtClean="0"/>
              <a:t>. </a:t>
            </a:r>
            <a:r>
              <a:rPr lang="en-CA" baseline="0" dirty="0" err="1" smtClean="0"/>
              <a:t>Critère</a:t>
            </a:r>
            <a:r>
              <a:rPr lang="en-CA" baseline="0" dirty="0" smtClean="0"/>
              <a:t> </a:t>
            </a:r>
            <a:r>
              <a:rPr lang="en-CA" baseline="0" dirty="0" err="1" smtClean="0"/>
              <a:t>intéressant</a:t>
            </a:r>
            <a:r>
              <a:rPr lang="en-CA" baseline="0" dirty="0" smtClean="0"/>
              <a:t> </a:t>
            </a:r>
            <a:r>
              <a:rPr lang="en-CA" baseline="0" dirty="0" err="1" smtClean="0"/>
              <a:t>mais</a:t>
            </a:r>
            <a:r>
              <a:rPr lang="en-CA" baseline="0" dirty="0" smtClean="0"/>
              <a:t> pas </a:t>
            </a:r>
            <a:r>
              <a:rPr lang="en-CA" baseline="0" dirty="0" err="1" smtClean="0"/>
              <a:t>bien</a:t>
            </a:r>
            <a:r>
              <a:rPr lang="en-CA" baseline="0" dirty="0" smtClean="0"/>
              <a:t> </a:t>
            </a:r>
            <a:r>
              <a:rPr lang="en-CA" baseline="0" dirty="0" err="1" smtClean="0"/>
              <a:t>prouvé</a:t>
            </a:r>
            <a:r>
              <a:rPr lang="en-CA"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Among the patients with necrotizing fasciitis, 75 to 80 percent had a score ≥8, while only 7 to 10 percent had a score less than 6. Thus, the score is only useful when severe soft tissue infection is strongly suspected.</a:t>
            </a:r>
            <a:endParaRPr lang="fr-CA" dirty="0" smtClean="0"/>
          </a:p>
          <a:p>
            <a:endParaRPr lang="en-CA" dirty="0" smtClean="0"/>
          </a:p>
          <a:p>
            <a:r>
              <a:rPr lang="en-CA" dirty="0" smtClean="0"/>
              <a:t>UNE </a:t>
            </a:r>
            <a:r>
              <a:rPr lang="en-CA" dirty="0" err="1" smtClean="0"/>
              <a:t>fascite</a:t>
            </a:r>
            <a:r>
              <a:rPr lang="en-CA" dirty="0" smtClean="0"/>
              <a:t> </a:t>
            </a:r>
            <a:r>
              <a:rPr lang="en-CA" dirty="0" err="1" smtClean="0"/>
              <a:t>n’affecte</a:t>
            </a:r>
            <a:r>
              <a:rPr lang="en-CA" dirty="0" smtClean="0"/>
              <a:t> pas les CK, </a:t>
            </a:r>
            <a:r>
              <a:rPr lang="en-CA" dirty="0" err="1" smtClean="0"/>
              <a:t>sinon</a:t>
            </a:r>
            <a:r>
              <a:rPr lang="en-CA" dirty="0" smtClean="0"/>
              <a:t> </a:t>
            </a:r>
            <a:r>
              <a:rPr lang="en-CA" dirty="0" err="1" smtClean="0"/>
              <a:t>myosite</a:t>
            </a:r>
            <a:endParaRPr lang="en-CA" dirty="0" smtClean="0"/>
          </a:p>
          <a:p>
            <a:endParaRPr lang="en-CA" dirty="0" smtClean="0"/>
          </a:p>
          <a:p>
            <a:r>
              <a:rPr lang="en-CA" dirty="0" smtClean="0"/>
              <a:t>CETTE ÉTUDE EST TOMBÉ HORS DE FAVEUR</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33</a:t>
            </a:fld>
            <a:endParaRPr lang="fr-CA"/>
          </a:p>
        </p:txBody>
      </p:sp>
    </p:spTree>
    <p:extLst>
      <p:ext uri="{BB962C8B-B14F-4D97-AF65-F5344CB8AC3E}">
        <p14:creationId xmlns:p14="http://schemas.microsoft.com/office/powerpoint/2010/main" val="2682485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CA" sz="1400" b="1" dirty="0" smtClean="0"/>
              <a:t>Type 3: </a:t>
            </a:r>
            <a:r>
              <a:rPr lang="fr-CA" dirty="0" smtClean="0"/>
              <a:t>incidence &lt; 5%</a:t>
            </a:r>
            <a:r>
              <a:rPr lang="fr-CA" baseline="0" dirty="0" smtClean="0"/>
              <a:t> </a:t>
            </a:r>
            <a:r>
              <a:rPr lang="fr-CA" dirty="0" smtClean="0"/>
              <a:t> </a:t>
            </a:r>
            <a:r>
              <a:rPr lang="fr-CA" i="1" dirty="0" smtClean="0"/>
              <a:t>Clostridium </a:t>
            </a:r>
            <a:r>
              <a:rPr lang="fr-CA" dirty="0" err="1" smtClean="0"/>
              <a:t>species</a:t>
            </a:r>
            <a:endParaRPr lang="fr-CA" dirty="0" smtClean="0"/>
          </a:p>
          <a:p>
            <a:r>
              <a:rPr lang="fr-CA" dirty="0" smtClean="0"/>
              <a:t>§ </a:t>
            </a:r>
            <a:r>
              <a:rPr lang="fr-CA" i="1" dirty="0" smtClean="0"/>
              <a:t>C. </a:t>
            </a:r>
            <a:r>
              <a:rPr lang="fr-CA" i="1" dirty="0" err="1" smtClean="0"/>
              <a:t>perfringes</a:t>
            </a:r>
            <a:r>
              <a:rPr lang="fr-CA" i="1" dirty="0" smtClean="0"/>
              <a:t> </a:t>
            </a:r>
            <a:r>
              <a:rPr lang="fr-CA" dirty="0" err="1" smtClean="0"/>
              <a:t>most</a:t>
            </a:r>
            <a:r>
              <a:rPr lang="fr-CA" dirty="0" smtClean="0"/>
              <a:t> </a:t>
            </a:r>
            <a:r>
              <a:rPr lang="fr-CA" dirty="0" err="1" smtClean="0"/>
              <a:t>common</a:t>
            </a:r>
            <a:r>
              <a:rPr lang="en-US" dirty="0" smtClean="0"/>
              <a:t>· Associated with GI/blood born hematological malignancies</a:t>
            </a:r>
            <a:r>
              <a:rPr lang="fr-CA" dirty="0" smtClean="0"/>
              <a:t>· </a:t>
            </a:r>
            <a:r>
              <a:rPr lang="fr-CA" dirty="0" err="1" smtClean="0"/>
              <a:t>Dissémation</a:t>
            </a:r>
            <a:r>
              <a:rPr lang="fr-CA" dirty="0" smtClean="0"/>
              <a:t> hématologique avec clostridium </a:t>
            </a:r>
            <a:r>
              <a:rPr lang="fr-CA" dirty="0" err="1" smtClean="0"/>
              <a:t>septicumPost</a:t>
            </a:r>
            <a:r>
              <a:rPr lang="fr-CA" dirty="0" smtClean="0"/>
              <a:t> </a:t>
            </a:r>
            <a:r>
              <a:rPr lang="fr-CA" dirty="0" err="1" smtClean="0"/>
              <a:t>operative</a:t>
            </a:r>
            <a:r>
              <a:rPr lang="fr-CA" dirty="0" smtClean="0"/>
              <a:t> </a:t>
            </a:r>
            <a:r>
              <a:rPr lang="fr-CA" dirty="0" err="1" smtClean="0"/>
              <a:t>from</a:t>
            </a:r>
            <a:r>
              <a:rPr lang="fr-CA" dirty="0" smtClean="0"/>
              <a:t> GI or OB</a:t>
            </a:r>
            <a:r>
              <a:rPr lang="fr-CA" baseline="0" dirty="0" smtClean="0"/>
              <a:t> ,</a:t>
            </a:r>
            <a:r>
              <a:rPr lang="fr-CA" dirty="0" smtClean="0"/>
              <a:t> </a:t>
            </a:r>
            <a:r>
              <a:rPr lang="fr-CA" dirty="0" err="1" smtClean="0"/>
              <a:t>Rapid</a:t>
            </a:r>
            <a:r>
              <a:rPr lang="fr-CA" dirty="0" smtClean="0"/>
              <a:t> and progressive </a:t>
            </a:r>
            <a:r>
              <a:rPr lang="fr-CA" dirty="0" err="1" smtClean="0"/>
              <a:t>spread</a:t>
            </a:r>
            <a:endParaRPr lang="fr-CA" dirty="0" smtClean="0"/>
          </a:p>
          <a:p>
            <a:endParaRPr lang="en-CA" dirty="0" smtClean="0"/>
          </a:p>
          <a:p>
            <a:r>
              <a:rPr lang="en-CA" b="1" dirty="0" smtClean="0"/>
              <a:t>Type 4</a:t>
            </a:r>
            <a:r>
              <a:rPr lang="en-CA" dirty="0" smtClean="0"/>
              <a:t>:</a:t>
            </a:r>
            <a:r>
              <a:rPr lang="en-CA" baseline="0" dirty="0" smtClean="0"/>
              <a:t> </a:t>
            </a:r>
            <a:r>
              <a:rPr lang="en-CA" baseline="0" dirty="0" err="1" smtClean="0"/>
              <a:t>Autre</a:t>
            </a:r>
            <a:r>
              <a:rPr lang="en-CA" baseline="0" dirty="0" smtClean="0"/>
              <a:t>, </a:t>
            </a:r>
            <a:r>
              <a:rPr lang="en-CA" baseline="0" dirty="0" err="1" smtClean="0"/>
              <a:t>incluant</a:t>
            </a:r>
            <a:r>
              <a:rPr lang="en-CA" baseline="0" dirty="0" smtClean="0"/>
              <a:t> Vibrio (</a:t>
            </a:r>
            <a:r>
              <a:rPr lang="en-CA" baseline="0" dirty="0" err="1" smtClean="0"/>
              <a:t>immunosupprimé</a:t>
            </a:r>
            <a:r>
              <a:rPr lang="en-CA" baseline="0" dirty="0" smtClean="0"/>
              <a:t> </a:t>
            </a:r>
            <a:r>
              <a:rPr lang="en-CA" baseline="0" dirty="0" err="1" smtClean="0"/>
              <a:t>spécialement</a:t>
            </a:r>
            <a:r>
              <a:rPr lang="en-CA" baseline="0" dirty="0" smtClean="0"/>
              <a:t> </a:t>
            </a:r>
            <a:r>
              <a:rPr lang="en-CA" baseline="0" dirty="0" err="1" smtClean="0"/>
              <a:t>ceux</a:t>
            </a:r>
            <a:r>
              <a:rPr lang="en-CA" baseline="0" dirty="0" smtClean="0"/>
              <a:t> avec </a:t>
            </a:r>
            <a:r>
              <a:rPr lang="en-CA" baseline="0" dirty="0" err="1" smtClean="0"/>
              <a:t>hépatopathie</a:t>
            </a:r>
            <a:r>
              <a:rPr lang="en-CA" baseline="0" dirty="0" smtClean="0"/>
              <a:t> et </a:t>
            </a:r>
            <a:r>
              <a:rPr lang="en-CA" baseline="0" dirty="0" err="1" smtClean="0"/>
              <a:t>Mucormycosis</a:t>
            </a:r>
            <a:r>
              <a:rPr lang="en-CA" baseline="0" dirty="0" smtClean="0"/>
              <a:t> (fungus)</a:t>
            </a:r>
            <a:endParaRPr lang="fr-CA" dirty="0" smtClean="0"/>
          </a:p>
          <a:p>
            <a:endParaRPr lang="en-CA" u="sng" dirty="0" smtClean="0"/>
          </a:p>
          <a:p>
            <a:endParaRPr lang="en-CA" u="sng" dirty="0" smtClean="0"/>
          </a:p>
          <a:p>
            <a:r>
              <a:rPr lang="en-CA" u="sng" dirty="0" err="1" smtClean="0"/>
              <a:t>Autre</a:t>
            </a:r>
            <a:r>
              <a:rPr lang="en-CA" u="sng" dirty="0" smtClean="0"/>
              <a:t> </a:t>
            </a:r>
            <a:r>
              <a:rPr lang="en-CA" u="sng" dirty="0" err="1" smtClean="0"/>
              <a:t>atteinte</a:t>
            </a:r>
            <a:r>
              <a:rPr lang="en-CA" u="sng" dirty="0" smtClean="0"/>
              <a:t> </a:t>
            </a:r>
            <a:r>
              <a:rPr lang="en-CA" u="sng" dirty="0" err="1" smtClean="0"/>
              <a:t>superficielle</a:t>
            </a:r>
            <a:r>
              <a:rPr lang="en-CA" u="sng" dirty="0" smtClean="0"/>
              <a:t>,</a:t>
            </a:r>
            <a:r>
              <a:rPr lang="en-CA" u="sng" baseline="0" dirty="0" smtClean="0"/>
              <a:t> pour </a:t>
            </a:r>
            <a:r>
              <a:rPr lang="en-CA" u="sng" baseline="0" dirty="0" err="1" smtClean="0"/>
              <a:t>lesquelle</a:t>
            </a:r>
            <a:r>
              <a:rPr lang="en-CA" u="sng" baseline="0" dirty="0" smtClean="0"/>
              <a:t> les </a:t>
            </a:r>
            <a:r>
              <a:rPr lang="en-CA" u="sng" baseline="0" dirty="0" err="1" smtClean="0"/>
              <a:t>pt</a:t>
            </a:r>
            <a:r>
              <a:rPr lang="en-CA" u="sng" baseline="0" dirty="0" smtClean="0"/>
              <a:t> </a:t>
            </a:r>
            <a:r>
              <a:rPr lang="en-CA" u="sng" baseline="0" dirty="0" err="1" smtClean="0"/>
              <a:t>sount</a:t>
            </a:r>
            <a:r>
              <a:rPr lang="en-CA" u="sng" baseline="0" dirty="0" smtClean="0"/>
              <a:t> </a:t>
            </a:r>
            <a:r>
              <a:rPr lang="en-CA" u="sng" baseline="0" dirty="0" err="1" smtClean="0"/>
              <a:t>moins</a:t>
            </a:r>
            <a:r>
              <a:rPr lang="en-CA" u="sng" baseline="0" dirty="0" smtClean="0"/>
              <a:t> </a:t>
            </a:r>
            <a:r>
              <a:rPr lang="en-CA" u="sng" baseline="0" dirty="0" err="1" smtClean="0"/>
              <a:t>toxique</a:t>
            </a:r>
            <a:r>
              <a:rPr lang="en-CA" u="sng" baseline="0" dirty="0" smtClean="0"/>
              <a:t>:</a:t>
            </a:r>
          </a:p>
          <a:p>
            <a:r>
              <a:rPr lang="en-CA" u="sng" dirty="0" smtClean="0"/>
              <a:t>Cellulite </a:t>
            </a:r>
            <a:r>
              <a:rPr lang="en-CA" u="sng" dirty="0" err="1" smtClean="0"/>
              <a:t>clostridial</a:t>
            </a:r>
            <a:r>
              <a:rPr lang="en-CA" u="sng" dirty="0" smtClean="0"/>
              <a:t>:</a:t>
            </a:r>
          </a:p>
          <a:p>
            <a:pPr marL="0" indent="0">
              <a:buNone/>
            </a:pPr>
            <a:r>
              <a:rPr lang="en-CA" dirty="0" smtClean="0"/>
              <a:t>	 </a:t>
            </a:r>
            <a:r>
              <a:rPr lang="en-CA" dirty="0" err="1" smtClean="0"/>
              <a:t>Surtout</a:t>
            </a:r>
            <a:r>
              <a:rPr lang="en-CA" dirty="0" smtClean="0"/>
              <a:t> C. </a:t>
            </a:r>
            <a:r>
              <a:rPr lang="en-CA" dirty="0" err="1" smtClean="0"/>
              <a:t>Perfringens</a:t>
            </a:r>
            <a:r>
              <a:rPr lang="en-CA" dirty="0" smtClean="0"/>
              <a:t> </a:t>
            </a:r>
          </a:p>
          <a:p>
            <a:pPr marL="0" indent="0">
              <a:buNone/>
            </a:pPr>
            <a:r>
              <a:rPr lang="en-CA" dirty="0" smtClean="0"/>
              <a:t>	 </a:t>
            </a:r>
            <a:r>
              <a:rPr lang="en-CA" dirty="0" err="1" smtClean="0"/>
              <a:t>Présence</a:t>
            </a:r>
            <a:r>
              <a:rPr lang="en-CA" dirty="0" smtClean="0"/>
              <a:t> de </a:t>
            </a:r>
            <a:r>
              <a:rPr lang="en-CA" dirty="0" err="1" smtClean="0"/>
              <a:t>gaz</a:t>
            </a:r>
            <a:r>
              <a:rPr lang="en-CA" dirty="0" smtClean="0"/>
              <a:t> à la </a:t>
            </a:r>
            <a:r>
              <a:rPr lang="en-CA" dirty="0" err="1" smtClean="0"/>
              <a:t>peau</a:t>
            </a:r>
            <a:endParaRPr lang="en-CA" dirty="0" smtClean="0"/>
          </a:p>
          <a:p>
            <a:pPr marL="0" indent="0">
              <a:buNone/>
            </a:pPr>
            <a:r>
              <a:rPr lang="en-CA" dirty="0" smtClean="0"/>
              <a:t> 	 Pas </a:t>
            </a:r>
            <a:r>
              <a:rPr lang="en-CA" dirty="0" err="1" smtClean="0"/>
              <a:t>d’atteinte</a:t>
            </a:r>
            <a:r>
              <a:rPr lang="en-CA" dirty="0" smtClean="0"/>
              <a:t> </a:t>
            </a:r>
            <a:r>
              <a:rPr lang="en-CA" dirty="0" err="1" smtClean="0"/>
              <a:t>profonde</a:t>
            </a:r>
            <a:endParaRPr lang="en-CA" dirty="0" smtClean="0"/>
          </a:p>
          <a:p>
            <a:r>
              <a:rPr lang="en-CA" dirty="0" smtClean="0"/>
              <a:t> </a:t>
            </a:r>
            <a:r>
              <a:rPr lang="en-CA" u="sng" dirty="0" smtClean="0"/>
              <a:t>Cellulite </a:t>
            </a:r>
            <a:r>
              <a:rPr lang="en-CA" u="sng" dirty="0" err="1" smtClean="0"/>
              <a:t>anéorobe</a:t>
            </a:r>
            <a:r>
              <a:rPr lang="en-CA" u="sng" dirty="0" smtClean="0"/>
              <a:t> non </a:t>
            </a:r>
            <a:r>
              <a:rPr lang="en-CA" u="sng" dirty="0" err="1" smtClean="0"/>
              <a:t>clostridiale</a:t>
            </a:r>
            <a:r>
              <a:rPr lang="en-CA" dirty="0" smtClean="0"/>
              <a:t>:</a:t>
            </a:r>
          </a:p>
          <a:p>
            <a:pPr marL="0" indent="0">
              <a:buNone/>
            </a:pPr>
            <a:r>
              <a:rPr lang="en-CA" dirty="0" smtClean="0"/>
              <a:t>	</a:t>
            </a:r>
            <a:r>
              <a:rPr lang="en-CA" dirty="0" err="1" smtClean="0"/>
              <a:t>Mixte</a:t>
            </a:r>
            <a:r>
              <a:rPr lang="en-CA" dirty="0" smtClean="0"/>
              <a:t> </a:t>
            </a:r>
            <a:r>
              <a:rPr lang="en-CA" dirty="0" err="1" smtClean="0"/>
              <a:t>organisme</a:t>
            </a:r>
            <a:r>
              <a:rPr lang="en-CA" dirty="0" smtClean="0"/>
              <a:t> </a:t>
            </a:r>
            <a:r>
              <a:rPr lang="en-CA" dirty="0" err="1" smtClean="0"/>
              <a:t>aérobe</a:t>
            </a:r>
            <a:r>
              <a:rPr lang="en-CA" dirty="0" smtClean="0"/>
              <a:t> et </a:t>
            </a:r>
            <a:r>
              <a:rPr lang="en-CA" dirty="0" err="1" smtClean="0"/>
              <a:t>anaérobe</a:t>
            </a:r>
            <a:endParaRPr lang="en-CA" dirty="0" smtClean="0"/>
          </a:p>
          <a:p>
            <a:pPr marL="0" indent="0">
              <a:buNone/>
            </a:pPr>
            <a:r>
              <a:rPr lang="en-CA" dirty="0" smtClean="0"/>
              <a:t> 	</a:t>
            </a:r>
            <a:r>
              <a:rPr lang="en-CA" dirty="0" err="1" smtClean="0"/>
              <a:t>Associé</a:t>
            </a:r>
            <a:r>
              <a:rPr lang="en-CA" dirty="0" smtClean="0"/>
              <a:t> avec </a:t>
            </a:r>
            <a:r>
              <a:rPr lang="en-CA" dirty="0" err="1" smtClean="0"/>
              <a:t>diabète</a:t>
            </a:r>
            <a:r>
              <a:rPr lang="en-CA" dirty="0" smtClean="0"/>
              <a:t>, </a:t>
            </a:r>
            <a:r>
              <a:rPr lang="en-CA" dirty="0" err="1" smtClean="0"/>
              <a:t>odeur</a:t>
            </a:r>
            <a:r>
              <a:rPr lang="en-CA" dirty="0" smtClean="0"/>
              <a:t> </a:t>
            </a:r>
            <a:r>
              <a:rPr lang="en-CA" dirty="0" err="1" smtClean="0"/>
              <a:t>nauséabonde</a:t>
            </a:r>
            <a:r>
              <a:rPr lang="en-CA" dirty="0" smtClean="0"/>
              <a:t>.</a:t>
            </a:r>
          </a:p>
          <a:p>
            <a:r>
              <a:rPr lang="en-CA" dirty="0" smtClean="0"/>
              <a:t> </a:t>
            </a:r>
            <a:r>
              <a:rPr lang="en-CA" b="1" u="sng" dirty="0" err="1" smtClean="0"/>
              <a:t>Toujours</a:t>
            </a:r>
            <a:r>
              <a:rPr lang="en-CA" b="1" u="sng" dirty="0" smtClean="0"/>
              <a:t> </a:t>
            </a:r>
            <a:r>
              <a:rPr lang="en-CA" b="1" u="sng" dirty="0" err="1" smtClean="0"/>
              <a:t>éliminer</a:t>
            </a:r>
            <a:r>
              <a:rPr lang="en-CA" b="1" u="sng" dirty="0" smtClean="0"/>
              <a:t> </a:t>
            </a:r>
            <a:r>
              <a:rPr lang="en-CA" b="1" u="sng" dirty="0" err="1" smtClean="0"/>
              <a:t>atteinte</a:t>
            </a:r>
            <a:r>
              <a:rPr lang="en-CA" b="1" u="sng" dirty="0" smtClean="0"/>
              <a:t> </a:t>
            </a:r>
            <a:r>
              <a:rPr lang="en-CA" b="1" u="sng" dirty="0" err="1" smtClean="0"/>
              <a:t>tissus</a:t>
            </a:r>
            <a:r>
              <a:rPr lang="en-CA" b="1" u="sng" dirty="0" smtClean="0"/>
              <a:t> </a:t>
            </a:r>
            <a:r>
              <a:rPr lang="en-CA" b="1" u="sng" dirty="0" err="1" smtClean="0"/>
              <a:t>profonds</a:t>
            </a:r>
            <a:r>
              <a:rPr lang="en-CA" b="1" u="sng" dirty="0" smtClean="0"/>
              <a:t> </a:t>
            </a:r>
            <a:endParaRPr lang="fr-CA" b="1" u="sng"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34</a:t>
            </a:fld>
            <a:endParaRPr lang="fr-CA"/>
          </a:p>
        </p:txBody>
      </p:sp>
    </p:spTree>
    <p:extLst>
      <p:ext uri="{BB962C8B-B14F-4D97-AF65-F5344CB8AC3E}">
        <p14:creationId xmlns:p14="http://schemas.microsoft.com/office/powerpoint/2010/main" val="4290898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Antibiotics don’t penetrate necrotic tissue well and are not substitute for tissue debridement</a:t>
            </a:r>
          </a:p>
          <a:p>
            <a:r>
              <a:rPr lang="en-CA" dirty="0" err="1" smtClean="0"/>
              <a:t>Donc</a:t>
            </a:r>
            <a:r>
              <a:rPr lang="en-CA" dirty="0" smtClean="0"/>
              <a:t> </a:t>
            </a:r>
            <a:r>
              <a:rPr lang="en-CA" dirty="0" err="1" smtClean="0"/>
              <a:t>piptazo</a:t>
            </a:r>
            <a:r>
              <a:rPr lang="en-CA" dirty="0" smtClean="0"/>
              <a:t> + </a:t>
            </a:r>
            <a:r>
              <a:rPr lang="en-CA" dirty="0" err="1" smtClean="0"/>
              <a:t>clinda</a:t>
            </a:r>
            <a:r>
              <a:rPr lang="en-CA" dirty="0" smtClean="0"/>
              <a:t>:</a:t>
            </a:r>
            <a:r>
              <a:rPr lang="en-CA" baseline="0" dirty="0" smtClean="0"/>
              <a:t> double </a:t>
            </a:r>
            <a:r>
              <a:rPr lang="en-CA" baseline="0" dirty="0" err="1" smtClean="0"/>
              <a:t>couverture</a:t>
            </a:r>
            <a:r>
              <a:rPr lang="en-CA" baseline="0" dirty="0" smtClean="0"/>
              <a:t> et </a:t>
            </a:r>
            <a:r>
              <a:rPr lang="en-CA" baseline="0" dirty="0" err="1" smtClean="0"/>
              <a:t>synergynisme</a:t>
            </a:r>
            <a:r>
              <a:rPr lang="en-CA" baseline="0" dirty="0" smtClean="0"/>
              <a:t> pour </a:t>
            </a:r>
            <a:r>
              <a:rPr lang="en-CA" baseline="0" dirty="0" err="1" smtClean="0"/>
              <a:t>aéorobe</a:t>
            </a:r>
            <a:r>
              <a:rPr lang="en-CA" baseline="0" dirty="0" smtClean="0"/>
              <a:t> et </a:t>
            </a:r>
            <a:r>
              <a:rPr lang="en-CA" baseline="0" dirty="0" err="1" smtClean="0"/>
              <a:t>anaé</a:t>
            </a:r>
            <a:r>
              <a:rPr lang="en-CA" baseline="0" dirty="0" smtClean="0"/>
              <a:t>. LE </a:t>
            </a:r>
            <a:r>
              <a:rPr lang="en-CA" baseline="0" dirty="0" err="1" smtClean="0"/>
              <a:t>cipro</a:t>
            </a:r>
            <a:r>
              <a:rPr lang="en-CA" baseline="0" dirty="0" smtClean="0"/>
              <a:t> </a:t>
            </a:r>
            <a:r>
              <a:rPr lang="en-CA" baseline="0" dirty="0" err="1" smtClean="0"/>
              <a:t>est</a:t>
            </a:r>
            <a:r>
              <a:rPr lang="en-CA" baseline="0" dirty="0" smtClean="0"/>
              <a:t> pour le pseudomonas. On </a:t>
            </a:r>
            <a:r>
              <a:rPr lang="en-CA" baseline="0" dirty="0" err="1" smtClean="0"/>
              <a:t>peut</a:t>
            </a:r>
            <a:r>
              <a:rPr lang="en-CA" baseline="0" dirty="0" smtClean="0"/>
              <a:t> </a:t>
            </a:r>
            <a:r>
              <a:rPr lang="en-CA" baseline="0" dirty="0" err="1" smtClean="0"/>
              <a:t>également</a:t>
            </a:r>
            <a:r>
              <a:rPr lang="en-CA" baseline="0" dirty="0" smtClean="0"/>
              <a:t> </a:t>
            </a:r>
            <a:r>
              <a:rPr lang="en-CA" baseline="0" dirty="0" err="1" smtClean="0"/>
              <a:t>considérer</a:t>
            </a:r>
            <a:r>
              <a:rPr lang="en-CA" baseline="0" dirty="0" smtClean="0"/>
              <a:t> </a:t>
            </a:r>
            <a:r>
              <a:rPr lang="en-CA" baseline="0" dirty="0" err="1" smtClean="0"/>
              <a:t>vanco</a:t>
            </a:r>
            <a:r>
              <a:rPr lang="en-CA" baseline="0" dirty="0" smtClean="0"/>
              <a:t> pour MRSA, </a:t>
            </a:r>
            <a:r>
              <a:rPr lang="en-CA" baseline="0" dirty="0" err="1" smtClean="0"/>
              <a:t>mais</a:t>
            </a:r>
            <a:r>
              <a:rPr lang="en-CA" baseline="0" dirty="0" smtClean="0"/>
              <a:t> </a:t>
            </a:r>
            <a:r>
              <a:rPr lang="en-CA" baseline="0" dirty="0" err="1" smtClean="0"/>
              <a:t>ce</a:t>
            </a:r>
            <a:r>
              <a:rPr lang="en-CA" baseline="0" dirty="0" smtClean="0"/>
              <a:t> </a:t>
            </a:r>
            <a:r>
              <a:rPr lang="en-CA" baseline="0" dirty="0" err="1" smtClean="0"/>
              <a:t>n’Est</a:t>
            </a:r>
            <a:r>
              <a:rPr lang="en-CA" baseline="0" dirty="0" smtClean="0"/>
              <a:t> pas le premier </a:t>
            </a:r>
            <a:r>
              <a:rPr lang="en-CA" baseline="0" dirty="0" err="1" smtClean="0"/>
              <a:t>atb</a:t>
            </a:r>
            <a:r>
              <a:rPr lang="en-CA" baseline="0" dirty="0" smtClean="0"/>
              <a:t> à </a:t>
            </a:r>
            <a:r>
              <a:rPr lang="en-CA" baseline="0" dirty="0" err="1" smtClean="0"/>
              <a:t>débuter</a:t>
            </a:r>
            <a:r>
              <a:rPr lang="en-CA" baseline="0" dirty="0" smtClean="0"/>
              <a:t> car </a:t>
            </a:r>
            <a:r>
              <a:rPr lang="en-CA" baseline="0" dirty="0" err="1" smtClean="0"/>
              <a:t>c’est</a:t>
            </a:r>
            <a:r>
              <a:rPr lang="en-CA" baseline="0" dirty="0" smtClean="0"/>
              <a:t> long à </a:t>
            </a:r>
            <a:r>
              <a:rPr lang="en-CA" baseline="0" dirty="0" err="1" smtClean="0"/>
              <a:t>perfuser</a:t>
            </a:r>
            <a:r>
              <a:rPr lang="en-CA" baseline="0" dirty="0" smtClean="0"/>
              <a:t>.</a:t>
            </a:r>
            <a:endParaRPr lang="en-CA" dirty="0" smtClean="0"/>
          </a:p>
          <a:p>
            <a:r>
              <a:rPr lang="en-CA" dirty="0" smtClean="0"/>
              <a:t>Type I — With suspected type I necrotizing fasciitis, antibiotic treatment should be based upon Gram's stain, culture, and sensitivity. Early empiric treatment could include  ampicillin combined with either clindamycin or metronidazole. Broader gram-negative coverage might be necessary if the patient has had prior hospitalization or if antibiotics have been used recently. This can be accomplished by substituting </a:t>
            </a:r>
            <a:r>
              <a:rPr lang="en-CA" dirty="0" err="1" smtClean="0"/>
              <a:t>ticarcillin-clavulanate</a:t>
            </a:r>
            <a:r>
              <a:rPr lang="en-CA" dirty="0" smtClean="0"/>
              <a:t> or </a:t>
            </a:r>
            <a:r>
              <a:rPr lang="en-CA" dirty="0" err="1" smtClean="0"/>
              <a:t>piperacillin-tazobactam</a:t>
            </a:r>
            <a:r>
              <a:rPr lang="en-CA" dirty="0" smtClean="0"/>
              <a:t> for ampicillin-</a:t>
            </a:r>
            <a:r>
              <a:rPr lang="en-CA" dirty="0" err="1" smtClean="0"/>
              <a:t>sulbactam</a:t>
            </a:r>
            <a:r>
              <a:rPr lang="en-CA" dirty="0" smtClean="0"/>
              <a:t> or by adding a </a:t>
            </a:r>
            <a:r>
              <a:rPr lang="en-CA" dirty="0" err="1" smtClean="0"/>
              <a:t>fluoroquinolone</a:t>
            </a:r>
            <a:r>
              <a:rPr lang="en-CA" dirty="0" smtClean="0"/>
              <a:t>, an aminoglycoside, an extended spectrum cephalosporin, or a </a:t>
            </a:r>
            <a:r>
              <a:rPr lang="en-CA" dirty="0" err="1" smtClean="0"/>
              <a:t>carbapenem</a:t>
            </a:r>
            <a:r>
              <a:rPr lang="en-CA" dirty="0" smtClean="0"/>
              <a:t>.</a:t>
            </a:r>
            <a:br>
              <a:rPr lang="en-CA" dirty="0" smtClean="0"/>
            </a:br>
            <a:r>
              <a:rPr lang="en-CA" dirty="0" smtClean="0"/>
              <a:t/>
            </a:r>
            <a:br>
              <a:rPr lang="en-CA" dirty="0" smtClean="0"/>
            </a:br>
            <a:r>
              <a:rPr lang="en-CA" dirty="0" smtClean="0"/>
              <a:t>Anaerobic coverage is essential for type I disease. Clindamycin or metronidazole should be added to the antibiotic regimen unless a beta-lactam-beta-lactamase inhibitor or </a:t>
            </a:r>
            <a:r>
              <a:rPr lang="en-CA" dirty="0" err="1" smtClean="0"/>
              <a:t>carbapenem</a:t>
            </a:r>
            <a:r>
              <a:rPr lang="en-CA" dirty="0" smtClean="0"/>
              <a:t> was selected since these latter agents are active against anaerobes.</a:t>
            </a:r>
            <a:br>
              <a:rPr lang="en-CA" dirty="0" smtClean="0"/>
            </a:br>
            <a:r>
              <a:rPr lang="en-CA" dirty="0" smtClean="0"/>
              <a:t/>
            </a:r>
            <a:br>
              <a:rPr lang="en-CA" dirty="0" smtClean="0"/>
            </a:br>
            <a:r>
              <a:rPr lang="en-CA" dirty="0" smtClean="0"/>
              <a:t>Both Ludwig's angina and cervical necrotizing fasciitis are usually caused by mouth anaerobes such as </a:t>
            </a:r>
            <a:r>
              <a:rPr lang="en-CA" dirty="0" err="1" smtClean="0"/>
              <a:t>Fusobacteria</a:t>
            </a:r>
            <a:r>
              <a:rPr lang="en-CA" dirty="0" smtClean="0"/>
              <a:t>, anaerobic streptococci, </a:t>
            </a:r>
            <a:r>
              <a:rPr lang="en-CA" dirty="0" err="1" smtClean="0"/>
              <a:t>Bacteroides</a:t>
            </a:r>
            <a:r>
              <a:rPr lang="en-CA" dirty="0" smtClean="0"/>
              <a:t>, and spirochetes. Either penicillin or clindamycin is effective in these infections because the gram-positive aerobic </a:t>
            </a:r>
            <a:r>
              <a:rPr lang="en-CA" dirty="0" err="1" smtClean="0"/>
              <a:t>cocci</a:t>
            </a:r>
            <a:r>
              <a:rPr lang="en-CA" dirty="0" smtClean="0"/>
              <a:t> and anaerobes of the oropharynx are generally susceptible. </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35</a:t>
            </a:fld>
            <a:endParaRPr lang="fr-CA"/>
          </a:p>
        </p:txBody>
      </p:sp>
    </p:spTree>
    <p:extLst>
      <p:ext uri="{BB962C8B-B14F-4D97-AF65-F5344CB8AC3E}">
        <p14:creationId xmlns:p14="http://schemas.microsoft.com/office/powerpoint/2010/main" val="1597947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Recommendation </a:t>
            </a:r>
            <a:r>
              <a:rPr lang="en-CA" dirty="0" err="1" smtClean="0"/>
              <a:t>upto</a:t>
            </a:r>
            <a:r>
              <a:rPr lang="en-CA" dirty="0" smtClean="0"/>
              <a:t> date</a:t>
            </a:r>
          </a:p>
          <a:p>
            <a:r>
              <a:rPr lang="en-CA" dirty="0" smtClean="0"/>
              <a:t>Recommendation CME: </a:t>
            </a:r>
            <a:r>
              <a:rPr lang="en-CA" dirty="0" err="1" smtClean="0"/>
              <a:t>piptazo</a:t>
            </a:r>
            <a:r>
              <a:rPr lang="en-CA" dirty="0" smtClean="0"/>
              <a:t> (gram-, strep-</a:t>
            </a:r>
            <a:r>
              <a:rPr lang="en-CA" dirty="0" err="1" smtClean="0"/>
              <a:t>anaérobe</a:t>
            </a:r>
            <a:r>
              <a:rPr lang="en-CA" dirty="0" smtClean="0"/>
              <a:t>) +</a:t>
            </a:r>
            <a:r>
              <a:rPr lang="en-CA" baseline="0" dirty="0" smtClean="0"/>
              <a:t> </a:t>
            </a:r>
            <a:r>
              <a:rPr lang="en-CA" baseline="0" dirty="0" err="1" smtClean="0"/>
              <a:t>vanco</a:t>
            </a:r>
            <a:r>
              <a:rPr lang="en-CA" baseline="0" dirty="0" smtClean="0"/>
              <a:t> + </a:t>
            </a:r>
            <a:r>
              <a:rPr lang="en-CA" baseline="0" dirty="0" err="1" smtClean="0"/>
              <a:t>clinda</a:t>
            </a:r>
            <a:r>
              <a:rPr lang="en-CA" baseline="0" dirty="0" smtClean="0"/>
              <a:t> (double </a:t>
            </a:r>
            <a:r>
              <a:rPr lang="en-CA" baseline="0" dirty="0" err="1" smtClean="0"/>
              <a:t>couverture</a:t>
            </a:r>
            <a:r>
              <a:rPr lang="en-CA" baseline="0" dirty="0" smtClean="0"/>
              <a:t> et </a:t>
            </a:r>
            <a:r>
              <a:rPr lang="en-CA" baseline="0" dirty="0" err="1" smtClean="0"/>
              <a:t>cesse</a:t>
            </a:r>
            <a:r>
              <a:rPr lang="en-CA" baseline="0" dirty="0" smtClean="0"/>
              <a:t> production </a:t>
            </a:r>
            <a:r>
              <a:rPr lang="en-CA" baseline="0" dirty="0" err="1" smtClean="0"/>
              <a:t>toxine</a:t>
            </a:r>
            <a:r>
              <a:rPr lang="en-CA" baseline="0" dirty="0" smtClean="0"/>
              <a:t>)</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36</a:t>
            </a:fld>
            <a:endParaRPr lang="fr-CA"/>
          </a:p>
        </p:txBody>
      </p:sp>
    </p:spTree>
    <p:extLst>
      <p:ext uri="{BB962C8B-B14F-4D97-AF65-F5344CB8AC3E}">
        <p14:creationId xmlns:p14="http://schemas.microsoft.com/office/powerpoint/2010/main" val="497772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baseline="0" dirty="0" err="1" smtClean="0"/>
              <a:t>Hyperbare</a:t>
            </a:r>
            <a:r>
              <a:rPr lang="en-CA" baseline="0" dirty="0" smtClean="0"/>
              <a:t>: pas </a:t>
            </a:r>
            <a:r>
              <a:rPr lang="en-CA" baseline="0" dirty="0" err="1" smtClean="0"/>
              <a:t>vraiment</a:t>
            </a:r>
            <a:r>
              <a:rPr lang="en-CA" baseline="0" dirty="0" smtClean="0"/>
              <a:t> </a:t>
            </a:r>
            <a:r>
              <a:rPr lang="en-CA" baseline="0" dirty="0" err="1" smtClean="0"/>
              <a:t>d’étude</a:t>
            </a:r>
            <a:r>
              <a:rPr lang="en-CA" baseline="0" dirty="0" smtClean="0"/>
              <a:t> de </a:t>
            </a:r>
            <a:r>
              <a:rPr lang="en-CA" baseline="0" dirty="0" err="1" smtClean="0"/>
              <a:t>qualité</a:t>
            </a:r>
            <a:r>
              <a:rPr lang="en-CA" baseline="0" dirty="0" smtClean="0"/>
              <a:t>, </a:t>
            </a:r>
          </a:p>
          <a:p>
            <a:endParaRPr lang="en-CA" dirty="0" smtClean="0"/>
          </a:p>
          <a:p>
            <a:r>
              <a:rPr lang="en-CA" dirty="0" smtClean="0"/>
              <a:t>50% </a:t>
            </a:r>
            <a:r>
              <a:rPr lang="en-CA" dirty="0" err="1" smtClean="0"/>
              <a:t>associé</a:t>
            </a:r>
            <a:r>
              <a:rPr lang="en-CA" dirty="0" smtClean="0"/>
              <a:t> à TSSS</a:t>
            </a:r>
            <a:endParaRPr lang="en-US"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37</a:t>
            </a:fld>
            <a:endParaRPr lang="fr-CA"/>
          </a:p>
        </p:txBody>
      </p:sp>
    </p:spTree>
    <p:extLst>
      <p:ext uri="{BB962C8B-B14F-4D97-AF65-F5344CB8AC3E}">
        <p14:creationId xmlns:p14="http://schemas.microsoft.com/office/powerpoint/2010/main" val="5731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Dermite</a:t>
            </a:r>
            <a:r>
              <a:rPr lang="en-CA" dirty="0" smtClean="0"/>
              <a:t> de </a:t>
            </a:r>
            <a:r>
              <a:rPr lang="en-CA" dirty="0" err="1" smtClean="0"/>
              <a:t>stase</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a:t>
            </a:fld>
            <a:endParaRPr lang="fr-CA"/>
          </a:p>
        </p:txBody>
      </p:sp>
    </p:spTree>
    <p:extLst>
      <p:ext uri="{BB962C8B-B14F-4D97-AF65-F5344CB8AC3E}">
        <p14:creationId xmlns:p14="http://schemas.microsoft.com/office/powerpoint/2010/main" val="1149392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kern="1200" dirty="0" err="1" smtClean="0">
                <a:solidFill>
                  <a:schemeClr val="tx1"/>
                </a:solidFill>
                <a:effectLst/>
                <a:latin typeface="+mn-lt"/>
                <a:ea typeface="+mn-ea"/>
                <a:cs typeface="+mn-cs"/>
              </a:rPr>
              <a:t>Parler</a:t>
            </a:r>
            <a:r>
              <a:rPr lang="en-CA" sz="1200" kern="1200" dirty="0" smtClean="0">
                <a:solidFill>
                  <a:schemeClr val="tx1"/>
                </a:solidFill>
                <a:effectLst/>
                <a:latin typeface="+mn-lt"/>
                <a:ea typeface="+mn-ea"/>
                <a:cs typeface="+mn-cs"/>
              </a:rPr>
              <a:t> Kappa des </a:t>
            </a:r>
            <a:r>
              <a:rPr lang="en-CA" sz="1200" kern="1200" dirty="0" err="1" smtClean="0">
                <a:solidFill>
                  <a:schemeClr val="tx1"/>
                </a:solidFill>
                <a:effectLst/>
                <a:latin typeface="+mn-lt"/>
                <a:ea typeface="+mn-ea"/>
                <a:cs typeface="+mn-cs"/>
              </a:rPr>
              <a:t>clinicien</a:t>
            </a:r>
            <a:r>
              <a:rPr lang="en-CA" sz="1200" kern="1200" dirty="0" smtClean="0">
                <a:solidFill>
                  <a:schemeClr val="tx1"/>
                </a:solidFill>
                <a:effectLst/>
                <a:latin typeface="+mn-lt"/>
                <a:ea typeface="+mn-ea"/>
                <a:cs typeface="+mn-cs"/>
              </a:rPr>
              <a:t> pour faire différence</a:t>
            </a:r>
          </a:p>
          <a:p>
            <a:r>
              <a:rPr lang="en-CA" sz="1200" kern="1200" dirty="0" smtClean="0">
                <a:solidFill>
                  <a:schemeClr val="tx1"/>
                </a:solidFill>
                <a:effectLst/>
                <a:latin typeface="+mn-lt"/>
                <a:ea typeface="+mn-ea"/>
                <a:cs typeface="+mn-cs"/>
              </a:rPr>
              <a:t>Fever, chills and systemic toxicity are unusual.</a:t>
            </a:r>
          </a:p>
          <a:p>
            <a:r>
              <a:rPr lang="en-CA" sz="1200" kern="1200" dirty="0" err="1" smtClean="0">
                <a:solidFill>
                  <a:schemeClr val="tx1"/>
                </a:solidFill>
                <a:effectLst/>
                <a:latin typeface="+mn-lt"/>
                <a:ea typeface="+mn-ea"/>
                <a:cs typeface="+mn-cs"/>
              </a:rPr>
              <a:t>Plusieurs</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étude</a:t>
            </a:r>
            <a:r>
              <a:rPr lang="en-CA" sz="1200" kern="1200" baseline="0" dirty="0" smtClean="0">
                <a:solidFill>
                  <a:schemeClr val="tx1"/>
                </a:solidFill>
                <a:effectLst/>
                <a:latin typeface="+mn-lt"/>
                <a:ea typeface="+mn-ea"/>
                <a:cs typeface="+mn-cs"/>
              </a:rPr>
              <a:t> </a:t>
            </a:r>
            <a:r>
              <a:rPr lang="en-CA" sz="1200" kern="1200" baseline="0" dirty="0" err="1" smtClean="0">
                <a:solidFill>
                  <a:schemeClr val="tx1"/>
                </a:solidFill>
                <a:effectLst/>
                <a:latin typeface="+mn-lt"/>
                <a:ea typeface="+mn-ea"/>
                <a:cs typeface="+mn-cs"/>
              </a:rPr>
              <a:t>où</a:t>
            </a:r>
            <a:r>
              <a:rPr lang="en-CA" sz="1200" kern="1200" baseline="0" dirty="0" smtClean="0">
                <a:solidFill>
                  <a:schemeClr val="tx1"/>
                </a:solidFill>
                <a:effectLst/>
                <a:latin typeface="+mn-lt"/>
                <a:ea typeface="+mn-ea"/>
                <a:cs typeface="+mn-cs"/>
              </a:rPr>
              <a:t> </a:t>
            </a:r>
            <a:r>
              <a:rPr lang="en-CA" sz="1200" kern="1200" baseline="0" dirty="0" err="1" smtClean="0">
                <a:solidFill>
                  <a:schemeClr val="tx1"/>
                </a:solidFill>
                <a:effectLst/>
                <a:latin typeface="+mn-lt"/>
                <a:ea typeface="+mn-ea"/>
                <a:cs typeface="+mn-cs"/>
              </a:rPr>
              <a:t>que</a:t>
            </a:r>
            <a:r>
              <a:rPr lang="en-CA" sz="1200" kern="1200" baseline="0" dirty="0" smtClean="0">
                <a:solidFill>
                  <a:schemeClr val="tx1"/>
                </a:solidFill>
                <a:effectLst/>
                <a:latin typeface="+mn-lt"/>
                <a:ea typeface="+mn-ea"/>
                <a:cs typeface="+mn-cs"/>
              </a:rPr>
              <a:t> </a:t>
            </a:r>
            <a:r>
              <a:rPr lang="en-CA" sz="1200" kern="1200" baseline="0" dirty="0" err="1" smtClean="0">
                <a:solidFill>
                  <a:schemeClr val="tx1"/>
                </a:solidFill>
                <a:effectLst/>
                <a:latin typeface="+mn-lt"/>
                <a:ea typeface="+mn-ea"/>
                <a:cs typeface="+mn-cs"/>
              </a:rPr>
              <a:t>pt</a:t>
            </a:r>
            <a:r>
              <a:rPr lang="en-CA" sz="1200" kern="1200" baseline="0" dirty="0" smtClean="0">
                <a:solidFill>
                  <a:schemeClr val="tx1"/>
                </a:solidFill>
                <a:effectLst/>
                <a:latin typeface="+mn-lt"/>
                <a:ea typeface="+mn-ea"/>
                <a:cs typeface="+mn-cs"/>
              </a:rPr>
              <a:t> ont </a:t>
            </a:r>
            <a:r>
              <a:rPr lang="en-CA" sz="1200" kern="1200" baseline="0" dirty="0" err="1" smtClean="0">
                <a:solidFill>
                  <a:schemeClr val="tx1"/>
                </a:solidFill>
                <a:effectLst/>
                <a:latin typeface="+mn-lt"/>
                <a:ea typeface="+mn-ea"/>
                <a:cs typeface="+mn-cs"/>
              </a:rPr>
              <a:t>reçu</a:t>
            </a:r>
            <a:r>
              <a:rPr lang="en-CA" sz="1200" kern="1200" baseline="0" dirty="0" smtClean="0">
                <a:solidFill>
                  <a:schemeClr val="tx1"/>
                </a:solidFill>
                <a:effectLst/>
                <a:latin typeface="+mn-lt"/>
                <a:ea typeface="+mn-ea"/>
                <a:cs typeface="+mn-cs"/>
              </a:rPr>
              <a:t> </a:t>
            </a:r>
            <a:r>
              <a:rPr lang="en-CA" sz="1200" kern="1200" baseline="0" dirty="0" err="1" smtClean="0">
                <a:solidFill>
                  <a:schemeClr val="tx1"/>
                </a:solidFill>
                <a:effectLst/>
                <a:latin typeface="+mn-lt"/>
                <a:ea typeface="+mn-ea"/>
                <a:cs typeface="+mn-cs"/>
              </a:rPr>
              <a:t>keflex</a:t>
            </a:r>
            <a:r>
              <a:rPr lang="en-CA" sz="1200" kern="1200" baseline="0" dirty="0" smtClean="0">
                <a:solidFill>
                  <a:schemeClr val="tx1"/>
                </a:solidFill>
                <a:effectLst/>
                <a:latin typeface="+mn-lt"/>
                <a:ea typeface="+mn-ea"/>
                <a:cs typeface="+mn-cs"/>
              </a:rPr>
              <a:t> et </a:t>
            </a:r>
            <a:r>
              <a:rPr lang="en-CA" sz="1200" kern="1200" baseline="0" dirty="0" err="1" smtClean="0">
                <a:solidFill>
                  <a:schemeClr val="tx1"/>
                </a:solidFill>
                <a:effectLst/>
                <a:latin typeface="+mn-lt"/>
                <a:ea typeface="+mn-ea"/>
                <a:cs typeface="+mn-cs"/>
              </a:rPr>
              <a:t>que</a:t>
            </a:r>
            <a:r>
              <a:rPr lang="en-CA" sz="1200" kern="1200" baseline="0" dirty="0" smtClean="0">
                <a:solidFill>
                  <a:schemeClr val="tx1"/>
                </a:solidFill>
                <a:effectLst/>
                <a:latin typeface="+mn-lt"/>
                <a:ea typeface="+mn-ea"/>
                <a:cs typeface="+mn-cs"/>
              </a:rPr>
              <a:t> culture </a:t>
            </a:r>
            <a:r>
              <a:rPr lang="en-CA" sz="1200" kern="1200" baseline="0" dirty="0" err="1" smtClean="0">
                <a:solidFill>
                  <a:schemeClr val="tx1"/>
                </a:solidFill>
                <a:effectLst/>
                <a:latin typeface="+mn-lt"/>
                <a:ea typeface="+mn-ea"/>
                <a:cs typeface="+mn-cs"/>
              </a:rPr>
              <a:t>positif</a:t>
            </a:r>
            <a:r>
              <a:rPr lang="en-CA" sz="1200" kern="1200" baseline="0" dirty="0" smtClean="0">
                <a:solidFill>
                  <a:schemeClr val="tx1"/>
                </a:solidFill>
                <a:effectLst/>
                <a:latin typeface="+mn-lt"/>
                <a:ea typeface="+mn-ea"/>
                <a:cs typeface="+mn-cs"/>
              </a:rPr>
              <a:t> pour MRSA, et </a:t>
            </a:r>
            <a:r>
              <a:rPr lang="en-CA" sz="1200" kern="1200" baseline="0" dirty="0" err="1" smtClean="0">
                <a:solidFill>
                  <a:schemeClr val="tx1"/>
                </a:solidFill>
                <a:effectLst/>
                <a:latin typeface="+mn-lt"/>
                <a:ea typeface="+mn-ea"/>
                <a:cs typeface="+mn-cs"/>
              </a:rPr>
              <a:t>même</a:t>
            </a:r>
            <a:r>
              <a:rPr lang="en-CA" sz="1200" kern="1200" baseline="0" dirty="0" smtClean="0">
                <a:solidFill>
                  <a:schemeClr val="tx1"/>
                </a:solidFill>
                <a:effectLst/>
                <a:latin typeface="+mn-lt"/>
                <a:ea typeface="+mn-ea"/>
                <a:cs typeface="+mn-cs"/>
              </a:rPr>
              <a:t> </a:t>
            </a:r>
            <a:r>
              <a:rPr lang="en-CA" sz="1200" kern="1200" baseline="0" dirty="0" err="1" smtClean="0">
                <a:solidFill>
                  <a:schemeClr val="tx1"/>
                </a:solidFill>
                <a:effectLst/>
                <a:latin typeface="+mn-lt"/>
                <a:ea typeface="+mn-ea"/>
                <a:cs typeface="+mn-cs"/>
              </a:rPr>
              <a:t>taux</a:t>
            </a:r>
            <a:r>
              <a:rPr lang="en-CA" sz="1200" kern="1200" baseline="0" dirty="0" smtClean="0">
                <a:solidFill>
                  <a:schemeClr val="tx1"/>
                </a:solidFill>
                <a:effectLst/>
                <a:latin typeface="+mn-lt"/>
                <a:ea typeface="+mn-ea"/>
                <a:cs typeface="+mn-cs"/>
              </a:rPr>
              <a:t> de </a:t>
            </a:r>
            <a:r>
              <a:rPr lang="en-CA" sz="1200" kern="1200" baseline="0" dirty="0" err="1" smtClean="0">
                <a:solidFill>
                  <a:schemeClr val="tx1"/>
                </a:solidFill>
                <a:effectLst/>
                <a:latin typeface="+mn-lt"/>
                <a:ea typeface="+mn-ea"/>
                <a:cs typeface="+mn-cs"/>
              </a:rPr>
              <a:t>guérison</a:t>
            </a:r>
            <a:r>
              <a:rPr lang="en-CA" sz="1200" kern="1200" baseline="0" dirty="0" smtClean="0">
                <a:solidFill>
                  <a:schemeClr val="tx1"/>
                </a:solidFill>
                <a:effectLst/>
                <a:latin typeface="+mn-lt"/>
                <a:ea typeface="+mn-ea"/>
                <a:cs typeface="+mn-cs"/>
              </a:rPr>
              <a:t> et de </a:t>
            </a:r>
            <a:r>
              <a:rPr lang="en-CA" sz="1200" kern="1200" baseline="0" dirty="0" err="1" smtClean="0">
                <a:solidFill>
                  <a:schemeClr val="tx1"/>
                </a:solidFill>
                <a:effectLst/>
                <a:latin typeface="+mn-lt"/>
                <a:ea typeface="+mn-ea"/>
                <a:cs typeface="+mn-cs"/>
              </a:rPr>
              <a:t>récidive</a:t>
            </a:r>
            <a:r>
              <a:rPr lang="en-CA" sz="1200" kern="1200" baseline="0" dirty="0" smtClean="0">
                <a:solidFill>
                  <a:schemeClr val="tx1"/>
                </a:solidFill>
                <a:effectLst/>
                <a:latin typeface="+mn-lt"/>
                <a:ea typeface="+mn-ea"/>
                <a:cs typeface="+mn-cs"/>
              </a:rPr>
              <a:t> à 3 </a:t>
            </a:r>
            <a:r>
              <a:rPr lang="en-CA" sz="1200" kern="1200" baseline="0" dirty="0" err="1" smtClean="0">
                <a:solidFill>
                  <a:schemeClr val="tx1"/>
                </a:solidFill>
                <a:effectLst/>
                <a:latin typeface="+mn-lt"/>
                <a:ea typeface="+mn-ea"/>
                <a:cs typeface="+mn-cs"/>
              </a:rPr>
              <a:t>mois</a:t>
            </a:r>
            <a:r>
              <a:rPr lang="en-CA" sz="1200" kern="1200" baseline="0" dirty="0" smtClean="0">
                <a:solidFill>
                  <a:schemeClr val="tx1"/>
                </a:solidFill>
                <a:effectLst/>
                <a:latin typeface="+mn-lt"/>
                <a:ea typeface="+mn-ea"/>
                <a:cs typeface="+mn-cs"/>
              </a:rPr>
              <a:t>.</a:t>
            </a:r>
          </a:p>
          <a:p>
            <a:r>
              <a:rPr lang="en-CA" sz="1200" u="sng" kern="1200" dirty="0" smtClean="0">
                <a:solidFill>
                  <a:schemeClr val="tx1"/>
                </a:solidFill>
                <a:effectLst/>
                <a:latin typeface="Arabic Typesetting" pitchFamily="66" charset="-78"/>
                <a:ea typeface="+mn-ea"/>
                <a:cs typeface="Arabic Typesetting" pitchFamily="66" charset="-78"/>
              </a:rPr>
              <a:t>The appropriate initial choice for parenteral treatment of MRSA is </a:t>
            </a:r>
            <a:r>
              <a:rPr lang="en-CA" sz="1200" u="sng" kern="1200" dirty="0" err="1" smtClean="0">
                <a:solidFill>
                  <a:schemeClr val="tx1"/>
                </a:solidFill>
                <a:effectLst/>
                <a:latin typeface="Arabic Typesetting" pitchFamily="66" charset="-78"/>
                <a:ea typeface="+mn-ea"/>
                <a:cs typeface="Arabic Typesetting" pitchFamily="66" charset="-78"/>
              </a:rPr>
              <a:t>vancomycin</a:t>
            </a:r>
            <a:r>
              <a:rPr lang="en-CA" sz="1200" u="sng" kern="1200" dirty="0" smtClean="0">
                <a:solidFill>
                  <a:schemeClr val="tx1"/>
                </a:solidFill>
                <a:effectLst/>
                <a:latin typeface="Arabic Typesetting" pitchFamily="66" charset="-78"/>
                <a:ea typeface="+mn-ea"/>
                <a:cs typeface="Arabic Typesetting" pitchFamily="66" charset="-78"/>
              </a:rPr>
              <a:t>; alternative parenteral agents with activity against MRSA for adults are shown in the Table and discussed in detail separately (table 1). Options for gram-negative and anaerobic coverage are outlined in the Table (table 5). </a:t>
            </a:r>
            <a:endParaRPr lang="fr-CA" u="sng" dirty="0">
              <a:latin typeface="Arabic Typesetting" pitchFamily="66" charset="-78"/>
              <a:cs typeface="Arabic Typesetting" pitchFamily="66" charset="-78"/>
            </a:endParaRPr>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38</a:t>
            </a:fld>
            <a:endParaRPr lang="fr-CA"/>
          </a:p>
        </p:txBody>
      </p:sp>
    </p:spTree>
    <p:extLst>
      <p:ext uri="{BB962C8B-B14F-4D97-AF65-F5344CB8AC3E}">
        <p14:creationId xmlns:p14="http://schemas.microsoft.com/office/powerpoint/2010/main" val="147218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À DÉVELOPPER</a:t>
            </a:r>
          </a:p>
          <a:p>
            <a:endParaRPr lang="en-US" sz="1200" b="1" kern="1200" dirty="0" smtClean="0">
              <a:solidFill>
                <a:schemeClr val="tx1"/>
              </a:solidFill>
              <a:effectLst/>
              <a:latin typeface="+mn-lt"/>
              <a:ea typeface="+mn-ea"/>
              <a:cs typeface="+mn-cs"/>
            </a:endParaRPr>
          </a:p>
          <a:p>
            <a:r>
              <a:rPr lang="en-US" b="1" dirty="0" smtClean="0">
                <a:effectLst/>
              </a:rPr>
              <a:t>Botryomycosis</a:t>
            </a:r>
            <a:r>
              <a:rPr lang="en-US" dirty="0" smtClean="0">
                <a:effectLst/>
              </a:rPr>
              <a:t> is a rare condition, with few reported cases worldwide.</a:t>
            </a:r>
          </a:p>
          <a:p>
            <a:r>
              <a:rPr lang="en-US" b="1" dirty="0" err="1" smtClean="0">
                <a:effectLst/>
              </a:rPr>
              <a:t>Sporotrichosis</a:t>
            </a:r>
            <a:r>
              <a:rPr lang="en-US" dirty="0" smtClean="0">
                <a:effectLst/>
              </a:rPr>
              <a:t> (also known as "Rose gardener's disease"</a:t>
            </a:r>
            <a:r>
              <a:rPr lang="en-US" baseline="30000" dirty="0" smtClean="0">
                <a:effectLst/>
                <a:hlinkClick r:id="" action="ppaction://hlinkfile"/>
              </a:rPr>
              <a:t>[1]</a:t>
            </a:r>
            <a:r>
              <a:rPr lang="en-US" dirty="0" smtClean="0">
                <a:effectLst/>
              </a:rPr>
              <a:t>) is a disease caused by the infection of the </a:t>
            </a:r>
            <a:r>
              <a:rPr lang="en-US" dirty="0" smtClean="0">
                <a:effectLst/>
                <a:hlinkClick r:id="rId3" action="ppaction://hlinkfile" tooltip="Fungus"/>
              </a:rPr>
              <a:t>fungus</a:t>
            </a:r>
            <a:r>
              <a:rPr lang="en-US" dirty="0" smtClean="0">
                <a:effectLst/>
              </a:rPr>
              <a:t> </a:t>
            </a:r>
            <a:r>
              <a:rPr lang="en-US" i="1" dirty="0" err="1" smtClean="0">
                <a:effectLst/>
                <a:hlinkClick r:id="rId4" action="ppaction://hlinkfile" tooltip="Sporothrix schenckii"/>
              </a:rPr>
              <a:t>Sporothrix</a:t>
            </a:r>
            <a:r>
              <a:rPr lang="en-US" i="1" dirty="0" smtClean="0">
                <a:effectLst/>
                <a:hlinkClick r:id="rId4" action="ppaction://hlinkfile" tooltip="Sporothrix schenckii"/>
              </a:rPr>
              <a:t> </a:t>
            </a:r>
            <a:r>
              <a:rPr lang="en-US" i="1" dirty="0" err="1" smtClean="0">
                <a:effectLst/>
                <a:hlinkClick r:id="rId4" action="ppaction://hlinkfile" tooltip="Sporothrix schenckii"/>
              </a:rPr>
              <a:t>schenckii</a:t>
            </a:r>
            <a:r>
              <a:rPr lang="en-US" dirty="0" smtClean="0">
                <a:effectLst/>
              </a:rPr>
              <a:t>.</a:t>
            </a:r>
            <a:r>
              <a:rPr lang="en-US" baseline="30000" dirty="0" smtClean="0">
                <a:effectLst/>
                <a:hlinkClick r:id="" action="ppaction://hlinkfile"/>
              </a:rPr>
              <a:t>[2]</a:t>
            </a:r>
            <a:r>
              <a:rPr lang="en-US" dirty="0" smtClean="0">
                <a:effectLst/>
              </a:rPr>
              <a:t> This fungal disease usually affects the </a:t>
            </a:r>
            <a:r>
              <a:rPr lang="en-US" dirty="0" smtClean="0">
                <a:effectLst/>
                <a:hlinkClick r:id="rId5" action="ppaction://hlinkfile" tooltip="Skin"/>
              </a:rPr>
              <a:t>skin</a:t>
            </a:r>
            <a:r>
              <a:rPr lang="en-US" dirty="0" smtClean="0">
                <a:effectLst/>
              </a:rPr>
              <a:t>, although other rare forms can affect the </a:t>
            </a:r>
            <a:r>
              <a:rPr lang="en-US" dirty="0" smtClean="0">
                <a:effectLst/>
                <a:hlinkClick r:id="rId6" action="ppaction://hlinkfile" tooltip="Lung"/>
              </a:rPr>
              <a:t>lungs</a:t>
            </a:r>
            <a:r>
              <a:rPr lang="en-US" dirty="0" smtClean="0">
                <a:effectLst/>
              </a:rPr>
              <a:t>, </a:t>
            </a:r>
            <a:r>
              <a:rPr lang="en-US" dirty="0" smtClean="0">
                <a:effectLst/>
                <a:hlinkClick r:id="rId7" action="ppaction://hlinkfile" tooltip="Joint"/>
              </a:rPr>
              <a:t>joints</a:t>
            </a:r>
            <a:r>
              <a:rPr lang="en-US" dirty="0" smtClean="0">
                <a:effectLst/>
              </a:rPr>
              <a:t>, </a:t>
            </a:r>
            <a:r>
              <a:rPr lang="en-US" dirty="0" smtClean="0">
                <a:effectLst/>
                <a:hlinkClick r:id="rId8" action="ppaction://hlinkfile" tooltip="Bone"/>
              </a:rPr>
              <a:t>bones</a:t>
            </a:r>
            <a:r>
              <a:rPr lang="en-US" dirty="0" smtClean="0">
                <a:effectLst/>
              </a:rPr>
              <a:t>, and even the </a:t>
            </a:r>
            <a:r>
              <a:rPr lang="en-US" dirty="0" smtClean="0">
                <a:effectLst/>
                <a:hlinkClick r:id="rId9" action="ppaction://hlinkfile" tooltip="Brain"/>
              </a:rPr>
              <a:t>brain</a:t>
            </a:r>
            <a:r>
              <a:rPr lang="en-US" dirty="0" smtClean="0">
                <a:effectLst/>
              </a:rPr>
              <a:t>. Because </a:t>
            </a:r>
            <a:r>
              <a:rPr lang="en-US" dirty="0" smtClean="0">
                <a:effectLst/>
                <a:hlinkClick r:id="rId10" action="ppaction://hlinkfile" tooltip="Rose"/>
              </a:rPr>
              <a:t>roses</a:t>
            </a:r>
            <a:r>
              <a:rPr lang="en-US" dirty="0" smtClean="0">
                <a:effectLst/>
              </a:rPr>
              <a:t> can spread the disease, it is one of a few diseases referred to as </a:t>
            </a:r>
            <a:r>
              <a:rPr lang="en-US" i="1" dirty="0" smtClean="0">
                <a:effectLst/>
              </a:rPr>
              <a:t>rose-thorn</a:t>
            </a:r>
            <a:r>
              <a:rPr lang="en-US" dirty="0" smtClean="0">
                <a:effectLst/>
              </a:rPr>
              <a:t> or </a:t>
            </a:r>
            <a:r>
              <a:rPr lang="en-US" i="1" dirty="0" smtClean="0">
                <a:effectLst/>
              </a:rPr>
              <a:t>rose-gardeners' disease. </a:t>
            </a:r>
            <a:r>
              <a:rPr lang="en-US" dirty="0" err="1" smtClean="0">
                <a:effectLst/>
              </a:rPr>
              <a:t>lymphocutaneous</a:t>
            </a:r>
            <a:r>
              <a:rPr lang="en-US" dirty="0" smtClean="0">
                <a:effectLst/>
              </a:rPr>
              <a:t> </a:t>
            </a:r>
            <a:r>
              <a:rPr lang="en-US" dirty="0" err="1" smtClean="0">
                <a:effectLst/>
              </a:rPr>
              <a:t>sporotrichosis</a:t>
            </a:r>
            <a:r>
              <a:rPr lang="en-US" dirty="0" smtClean="0">
                <a:effectLst/>
              </a:rPr>
              <a:t>: The primary lesion develops at the site of cutaneous inoculation, typically in the distal upper extremities. Patients with these forms are typically afebrile and not systemically ill. The lesions usually cause minimal pain. The initial small nodule enlarges, reddens, becomes </a:t>
            </a:r>
            <a:r>
              <a:rPr lang="en-US" dirty="0" err="1" smtClean="0">
                <a:effectLst/>
              </a:rPr>
              <a:t>pustular</a:t>
            </a:r>
            <a:r>
              <a:rPr lang="en-US" dirty="0" smtClean="0">
                <a:effectLst/>
              </a:rPr>
              <a:t>, and ulcerates. In the </a:t>
            </a:r>
            <a:r>
              <a:rPr lang="en-US" dirty="0" err="1" smtClean="0">
                <a:effectLst/>
              </a:rPr>
              <a:t>lymphocutaneous</a:t>
            </a:r>
            <a:r>
              <a:rPr lang="en-US" dirty="0" smtClean="0">
                <a:effectLst/>
              </a:rPr>
              <a:t> form, an ascending chain of nodules develops along skin lymphatic channels</a:t>
            </a:r>
          </a:p>
          <a:p>
            <a:r>
              <a:rPr lang="en-CA" b="1" dirty="0" err="1" smtClean="0"/>
              <a:t>Myiasis</a:t>
            </a:r>
            <a:r>
              <a:rPr lang="en-CA" dirty="0" smtClean="0"/>
              <a:t>:</a:t>
            </a:r>
            <a:r>
              <a:rPr lang="en-US" dirty="0" smtClean="0">
                <a:effectLst/>
              </a:rPr>
              <a:t>In cutaneous </a:t>
            </a:r>
            <a:r>
              <a:rPr lang="en-US" dirty="0" err="1" smtClean="0">
                <a:effectLst/>
              </a:rPr>
              <a:t>myiasis</a:t>
            </a:r>
            <a:r>
              <a:rPr lang="en-US" dirty="0" smtClean="0">
                <a:effectLst/>
              </a:rPr>
              <a:t>, the 2 main clinical types are wound </a:t>
            </a:r>
            <a:r>
              <a:rPr lang="en-US" dirty="0" err="1" smtClean="0">
                <a:effectLst/>
              </a:rPr>
              <a:t>myiasis</a:t>
            </a:r>
            <a:r>
              <a:rPr lang="en-US" dirty="0" smtClean="0">
                <a:effectLst/>
              </a:rPr>
              <a:t> and </a:t>
            </a:r>
            <a:r>
              <a:rPr lang="en-US" dirty="0" err="1" smtClean="0">
                <a:effectLst/>
              </a:rPr>
              <a:t>furuncular</a:t>
            </a:r>
            <a:r>
              <a:rPr lang="en-US" dirty="0" smtClean="0">
                <a:effectLst/>
              </a:rPr>
              <a:t> (follicular) </a:t>
            </a:r>
            <a:r>
              <a:rPr lang="en-US" dirty="0" err="1" smtClean="0">
                <a:effectLst/>
              </a:rPr>
              <a:t>myiasis</a:t>
            </a:r>
            <a:r>
              <a:rPr lang="en-US" dirty="0" smtClean="0">
                <a:effectLst/>
              </a:rPr>
              <a:t>. Patients complain of boil-like lesions usually on exposed areas of the body, like the scalp, face, forearms, and legs.</a:t>
            </a:r>
          </a:p>
          <a:p>
            <a:r>
              <a:rPr lang="en-US" dirty="0" smtClean="0">
                <a:effectLst/>
              </a:rPr>
              <a:t>Lesions can be painful, pruritic, and tender, and patients often have the sense of something moving under the skin. Sometimes, patients also complain of fever, swollen glands, or extremities. </a:t>
            </a:r>
          </a:p>
          <a:p>
            <a:r>
              <a:rPr lang="en-US" b="1" dirty="0" err="1" smtClean="0">
                <a:effectLst/>
              </a:rPr>
              <a:t>Tularemie</a:t>
            </a:r>
            <a:r>
              <a:rPr lang="en-US" dirty="0" err="1" smtClean="0">
                <a:effectLst/>
              </a:rPr>
              <a:t>:A</a:t>
            </a:r>
            <a:r>
              <a:rPr lang="en-US" dirty="0" smtClean="0">
                <a:effectLst/>
              </a:rPr>
              <a:t> few hundred cases of tularemia are reported annually in the United States. As with most such diseases, most cases are likely unreported or misdiagnosed. a shift from winter disease (usually from rabbits) to summer disease (more likely from ticks) has occurred. </a:t>
            </a:r>
            <a:r>
              <a:rPr lang="en-US" dirty="0" err="1" smtClean="0">
                <a:effectLst/>
              </a:rPr>
              <a:t>Dx</a:t>
            </a:r>
            <a:r>
              <a:rPr lang="en-US" dirty="0" smtClean="0">
                <a:effectLst/>
              </a:rPr>
              <a:t> </a:t>
            </a:r>
            <a:r>
              <a:rPr lang="en-US" dirty="0" err="1" smtClean="0">
                <a:effectLst/>
              </a:rPr>
              <a:t>serologie</a:t>
            </a:r>
            <a:endParaRPr lang="en-US" dirty="0" smtClean="0">
              <a:effectLst/>
            </a:endParaRPr>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39</a:t>
            </a:fld>
            <a:endParaRPr lang="fr-CA"/>
          </a:p>
        </p:txBody>
      </p:sp>
    </p:spTree>
    <p:extLst>
      <p:ext uri="{BB962C8B-B14F-4D97-AF65-F5344CB8AC3E}">
        <p14:creationId xmlns:p14="http://schemas.microsoft.com/office/powerpoint/2010/main" val="3370349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42</a:t>
            </a:fld>
            <a:endParaRPr lang="fr-CA"/>
          </a:p>
        </p:txBody>
      </p:sp>
    </p:spTree>
    <p:extLst>
      <p:ext uri="{BB962C8B-B14F-4D97-AF65-F5344CB8AC3E}">
        <p14:creationId xmlns:p14="http://schemas.microsoft.com/office/powerpoint/2010/main" val="1389616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In contrast to abscesses more than 5 cm in diameter, the benefit of packing smaller abscesses in otherwise healthy patients is debated. This issue was addressed in a randomized trial of 48 healthy adults with cutaneous abscesses less than 5 cm in diameter that were located on the trunk, extremities, or buttocks (excluding pilonidal cysts and patients with </a:t>
            </a:r>
            <a:r>
              <a:rPr lang="en-CA" dirty="0" err="1" smtClean="0"/>
              <a:t>hidradenitis</a:t>
            </a:r>
            <a:r>
              <a:rPr lang="en-CA" dirty="0" smtClean="0"/>
              <a:t> </a:t>
            </a:r>
            <a:r>
              <a:rPr lang="en-CA" dirty="0" err="1" smtClean="0"/>
              <a:t>suppurativa</a:t>
            </a:r>
            <a:r>
              <a:rPr lang="en-CA" dirty="0" smtClean="0"/>
              <a:t>) [</a:t>
            </a:r>
            <a:r>
              <a:rPr lang="en-CA" u="sng" dirty="0" smtClean="0">
                <a:hlinkClick r:id="rId3"/>
              </a:rPr>
              <a:t>15</a:t>
            </a:r>
            <a:r>
              <a:rPr lang="en-CA" dirty="0" smtClean="0"/>
              <a:t>]. The patients with packed wounds reported more pain after the procedure and 48 hours later, and did not require significantly fewer repeat incision and drainage procedures (17.4 versus 20 percent, relative risk 0.77; 95% CI 0.24-2.5).</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-Either sterile or </a:t>
            </a:r>
            <a:r>
              <a:rPr lang="en-CA" dirty="0" err="1" smtClean="0"/>
              <a:t>iodoform</a:t>
            </a:r>
            <a:r>
              <a:rPr lang="en-CA" dirty="0" smtClean="0"/>
              <a:t> gauze packing strips may be used to fill the abscess cavity. Some clinicians avoid </a:t>
            </a:r>
            <a:r>
              <a:rPr lang="en-CA" dirty="0" err="1" smtClean="0"/>
              <a:t>iodoform</a:t>
            </a:r>
            <a:r>
              <a:rPr lang="en-CA" dirty="0" smtClean="0"/>
              <a:t> gauze because they feel it is more irritating. However, no studies have evaluated this belief</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OVERPACKING=ISCHÉMIE</a:t>
            </a:r>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44</a:t>
            </a:fld>
            <a:endParaRPr lang="fr-CA"/>
          </a:p>
        </p:txBody>
      </p:sp>
    </p:spTree>
    <p:extLst>
      <p:ext uri="{BB962C8B-B14F-4D97-AF65-F5344CB8AC3E}">
        <p14:creationId xmlns:p14="http://schemas.microsoft.com/office/powerpoint/2010/main" val="2653021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Considérer</a:t>
            </a:r>
            <a:r>
              <a:rPr lang="en-CA" dirty="0" smtClean="0"/>
              <a:t> </a:t>
            </a:r>
            <a:r>
              <a:rPr lang="en-CA" dirty="0" err="1" smtClean="0"/>
              <a:t>couverture</a:t>
            </a:r>
            <a:r>
              <a:rPr lang="en-CA" dirty="0" smtClean="0"/>
              <a:t> MRSA-</a:t>
            </a:r>
            <a:r>
              <a:rPr lang="en-CA" dirty="0" err="1" smtClean="0"/>
              <a:t>ca</a:t>
            </a:r>
            <a:r>
              <a:rPr lang="en-CA" dirty="0" smtClean="0"/>
              <a:t> et strep: PO </a:t>
            </a:r>
            <a:r>
              <a:rPr lang="en-CA" dirty="0" err="1" smtClean="0"/>
              <a:t>tmp-smx</a:t>
            </a:r>
            <a:r>
              <a:rPr lang="en-CA" dirty="0" smtClean="0"/>
              <a:t> + </a:t>
            </a:r>
            <a:r>
              <a:rPr lang="en-CA" dirty="0" err="1" smtClean="0"/>
              <a:t>céphalo</a:t>
            </a:r>
            <a:r>
              <a:rPr lang="en-CA" dirty="0" smtClean="0"/>
              <a:t> </a:t>
            </a:r>
            <a:r>
              <a:rPr lang="en-CA" dirty="0" err="1" smtClean="0"/>
              <a:t>ou</a:t>
            </a:r>
            <a:r>
              <a:rPr lang="en-CA" dirty="0" smtClean="0"/>
              <a:t> </a:t>
            </a:r>
            <a:r>
              <a:rPr lang="en-CA" dirty="0" err="1" smtClean="0"/>
              <a:t>clavulin</a:t>
            </a:r>
            <a:r>
              <a:rPr lang="en-CA" dirty="0" smtClean="0"/>
              <a:t> (</a:t>
            </a:r>
            <a:r>
              <a:rPr lang="en-CA" dirty="0" err="1" smtClean="0"/>
              <a:t>ce</a:t>
            </a:r>
            <a:r>
              <a:rPr lang="en-CA" dirty="0" smtClean="0"/>
              <a:t> </a:t>
            </a:r>
            <a:r>
              <a:rPr lang="en-CA" dirty="0" err="1" smtClean="0"/>
              <a:t>dernier</a:t>
            </a:r>
            <a:r>
              <a:rPr lang="en-CA" dirty="0" smtClean="0"/>
              <a:t> </a:t>
            </a:r>
            <a:r>
              <a:rPr lang="en-CA" dirty="0" err="1" smtClean="0"/>
              <a:t>particulièrement</a:t>
            </a:r>
            <a:r>
              <a:rPr lang="en-CA" dirty="0" smtClean="0"/>
              <a:t> </a:t>
            </a:r>
            <a:r>
              <a:rPr lang="en-CA" dirty="0" err="1" smtClean="0"/>
              <a:t>si</a:t>
            </a:r>
            <a:r>
              <a:rPr lang="en-CA" dirty="0" smtClean="0"/>
              <a:t> gram – </a:t>
            </a:r>
            <a:r>
              <a:rPr lang="en-CA" dirty="0" err="1" smtClean="0"/>
              <a:t>suspecté</a:t>
            </a:r>
            <a:r>
              <a:rPr lang="en-CA" dirty="0" smtClean="0"/>
              <a:t>)</a:t>
            </a:r>
          </a:p>
          <a:p>
            <a:r>
              <a:rPr lang="en-CA" dirty="0" smtClean="0"/>
              <a:t>IV: </a:t>
            </a:r>
            <a:r>
              <a:rPr lang="en-CA" dirty="0" err="1" smtClean="0"/>
              <a:t>vanco</a:t>
            </a:r>
            <a:r>
              <a:rPr lang="en-CA" dirty="0" smtClean="0"/>
              <a:t> =/-</a:t>
            </a:r>
            <a:r>
              <a:rPr lang="en-CA" dirty="0" err="1" smtClean="0"/>
              <a:t>clinda</a:t>
            </a:r>
            <a:r>
              <a:rPr lang="en-CA" dirty="0" smtClean="0"/>
              <a:t> </a:t>
            </a:r>
            <a:r>
              <a:rPr lang="en-CA" dirty="0" err="1" smtClean="0"/>
              <a:t>ou</a:t>
            </a:r>
            <a:r>
              <a:rPr lang="en-CA" dirty="0" smtClean="0"/>
              <a:t> </a:t>
            </a:r>
            <a:r>
              <a:rPr lang="en-CA" dirty="0" err="1" smtClean="0"/>
              <a:t>vanco</a:t>
            </a:r>
            <a:r>
              <a:rPr lang="en-CA" dirty="0" smtClean="0"/>
              <a:t> + </a:t>
            </a:r>
            <a:r>
              <a:rPr lang="en-CA" dirty="0" err="1" smtClean="0"/>
              <a:t>piptazo</a:t>
            </a:r>
            <a:r>
              <a:rPr lang="en-CA" dirty="0" smtClean="0"/>
              <a:t> </a:t>
            </a:r>
            <a:r>
              <a:rPr lang="en-CA" dirty="0" err="1" smtClean="0"/>
              <a:t>si</a:t>
            </a:r>
            <a:r>
              <a:rPr lang="en-CA" dirty="0" smtClean="0"/>
              <a:t> gram – </a:t>
            </a:r>
            <a:r>
              <a:rPr lang="en-CA" dirty="0" err="1" smtClean="0"/>
              <a:t>suspecté</a:t>
            </a:r>
            <a:endParaRPr lang="en-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46</a:t>
            </a:fld>
            <a:endParaRPr lang="fr-CA"/>
          </a:p>
        </p:txBody>
      </p:sp>
    </p:spTree>
    <p:extLst>
      <p:ext uri="{BB962C8B-B14F-4D97-AF65-F5344CB8AC3E}">
        <p14:creationId xmlns:p14="http://schemas.microsoft.com/office/powerpoint/2010/main" val="2547209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47</a:t>
            </a:fld>
            <a:endParaRPr lang="fr-CA"/>
          </a:p>
        </p:txBody>
      </p:sp>
    </p:spTree>
    <p:extLst>
      <p:ext uri="{BB962C8B-B14F-4D97-AF65-F5344CB8AC3E}">
        <p14:creationId xmlns:p14="http://schemas.microsoft.com/office/powerpoint/2010/main" val="2618590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purulentA</a:t>
            </a:r>
            <a:r>
              <a:rPr lang="en-CA" dirty="0" smtClean="0"/>
              <a:t> furuncle (or "boil") is an infection of the hair follicle in which purulent material extends through the dermis into the subcutaneous tissue, where a small abscess forms. A carbuncle is a coalescence of several inflamed follicles into a single inflammatory mass with purulent drainage from multiple follicles </a:t>
            </a:r>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49</a:t>
            </a:fld>
            <a:endParaRPr lang="fr-CA"/>
          </a:p>
        </p:txBody>
      </p:sp>
    </p:spTree>
    <p:extLst>
      <p:ext uri="{BB962C8B-B14F-4D97-AF65-F5344CB8AC3E}">
        <p14:creationId xmlns:p14="http://schemas.microsoft.com/office/powerpoint/2010/main" val="3799132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Capno</a:t>
            </a:r>
            <a:r>
              <a:rPr lang="en-CA" dirty="0" smtClean="0"/>
              <a:t>: </a:t>
            </a:r>
            <a:r>
              <a:rPr lang="en-CA" dirty="0" err="1" smtClean="0"/>
              <a:t>Cas</a:t>
            </a:r>
            <a:r>
              <a:rPr lang="en-CA" dirty="0" smtClean="0"/>
              <a:t> de sepsis</a:t>
            </a:r>
            <a:r>
              <a:rPr lang="en-CA" baseline="0" dirty="0" smtClean="0"/>
              <a:t> </a:t>
            </a:r>
            <a:r>
              <a:rPr lang="en-CA" baseline="0" dirty="0" err="1" smtClean="0"/>
              <a:t>sévère</a:t>
            </a:r>
            <a:r>
              <a:rPr lang="en-CA" baseline="0" dirty="0" smtClean="0"/>
              <a:t> chez </a:t>
            </a:r>
            <a:r>
              <a:rPr lang="en-CA" baseline="0" dirty="0" err="1" smtClean="0"/>
              <a:t>splenectomie</a:t>
            </a:r>
            <a:r>
              <a:rPr lang="en-CA" baseline="0" dirty="0" smtClean="0"/>
              <a:t> </a:t>
            </a:r>
            <a:r>
              <a:rPr lang="en-CA" baseline="0" dirty="0" err="1" smtClean="0"/>
              <a:t>fonctionnel</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and the average wound yields five types of bacterial isolates; 60 percent have mixed aerobic and anaerobic bacteria [</a:t>
            </a:r>
            <a:r>
              <a:rPr lang="en-CA" u="sng" dirty="0" smtClean="0">
                <a:hlinkClick r:id="rId3"/>
              </a:rPr>
              <a:t>9</a:t>
            </a:r>
            <a:r>
              <a:rPr lang="en-CA" dirty="0" smtClean="0"/>
              <a:t>]. Skin flora such as staphylococci and streptococci are isolated in about 40 percent of bites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err="1" smtClean="0">
                <a:solidFill>
                  <a:schemeClr val="tx1"/>
                </a:solidFill>
                <a:effectLst/>
                <a:latin typeface="+mn-lt"/>
                <a:ea typeface="+mn-ea"/>
                <a:cs typeface="+mn-cs"/>
              </a:rPr>
              <a:t>Capnocytophaga</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canimorsus</a:t>
            </a:r>
            <a:r>
              <a:rPr lang="en-CA" sz="1200" kern="1200" dirty="0" smtClean="0">
                <a:solidFill>
                  <a:schemeClr val="tx1"/>
                </a:solidFill>
                <a:effectLst/>
                <a:latin typeface="+mn-lt"/>
                <a:ea typeface="+mn-ea"/>
                <a:cs typeface="+mn-cs"/>
              </a:rPr>
              <a:t>, a fastidious gram-negative rod, can cause bacteremia and fatal sepsis after animal bites, especially in </a:t>
            </a:r>
            <a:r>
              <a:rPr lang="en-CA" sz="1200" kern="1200" dirty="0" err="1" smtClean="0">
                <a:solidFill>
                  <a:schemeClr val="tx1"/>
                </a:solidFill>
                <a:effectLst/>
                <a:latin typeface="+mn-lt"/>
                <a:ea typeface="+mn-ea"/>
                <a:cs typeface="+mn-cs"/>
              </a:rPr>
              <a:t>asplenic</a:t>
            </a:r>
            <a:r>
              <a:rPr lang="en-CA" sz="1200" kern="1200" dirty="0" smtClean="0">
                <a:solidFill>
                  <a:schemeClr val="tx1"/>
                </a:solidFill>
                <a:effectLst/>
                <a:latin typeface="+mn-lt"/>
                <a:ea typeface="+mn-ea"/>
                <a:cs typeface="+mn-cs"/>
              </a:rPr>
              <a:t> patients or those with underlying hepatic disease. Anaerobes isolated from dog and cat bite wounds include </a:t>
            </a:r>
            <a:r>
              <a:rPr lang="en-CA" sz="1200" kern="1200" dirty="0" err="1" smtClean="0">
                <a:solidFill>
                  <a:schemeClr val="tx1"/>
                </a:solidFill>
                <a:effectLst/>
                <a:latin typeface="+mn-lt"/>
                <a:ea typeface="+mn-ea"/>
                <a:cs typeface="+mn-cs"/>
              </a:rPr>
              <a:t>Bacteroides</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fusobacteria</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Porphyromonas</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Prevotella</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propionibacteria</a:t>
            </a:r>
            <a:r>
              <a:rPr lang="en-CA" sz="1200" kern="1200" dirty="0" smtClean="0">
                <a:solidFill>
                  <a:schemeClr val="tx1"/>
                </a:solidFill>
                <a:effectLst/>
                <a:latin typeface="+mn-lt"/>
                <a:ea typeface="+mn-ea"/>
                <a:cs typeface="+mn-cs"/>
              </a:rPr>
              <a:t> and </a:t>
            </a:r>
            <a:r>
              <a:rPr lang="en-CA" sz="1200" kern="1200" dirty="0" err="1" smtClean="0">
                <a:solidFill>
                  <a:schemeClr val="tx1"/>
                </a:solidFill>
                <a:effectLst/>
                <a:latin typeface="+mn-lt"/>
                <a:ea typeface="+mn-ea"/>
                <a:cs typeface="+mn-cs"/>
              </a:rPr>
              <a:t>peptostreptococc</a:t>
            </a: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CA" dirty="0" smtClean="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50</a:t>
            </a:fld>
            <a:endParaRPr lang="fr-CA"/>
          </a:p>
        </p:txBody>
      </p:sp>
    </p:spTree>
    <p:extLst>
      <p:ext uri="{BB962C8B-B14F-4D97-AF65-F5344CB8AC3E}">
        <p14:creationId xmlns:p14="http://schemas.microsoft.com/office/powerpoint/2010/main" val="1435984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20%In a study of 769 dog bite victims evaluated over a two-year period in a community hospital emergency department, wound infection was evident in 2.5 percent of cases upon presentation, and wound infections were diagnosed in 2.1 percent of cases at follow-up [</a:t>
            </a:r>
            <a:r>
              <a:rPr lang="en-CA" u="sng" dirty="0" smtClean="0">
                <a:hlinkClick r:id="rId3"/>
              </a:rPr>
              <a:t>4</a:t>
            </a:r>
            <a:r>
              <a:rPr lang="en-CA" dirty="0" smtClean="0"/>
              <a:t>]. Others report infection in up to one-fifth of animal bites </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Autre</a:t>
            </a:r>
            <a:r>
              <a:rPr lang="en-CA" baseline="0" dirty="0" smtClean="0"/>
              <a:t> </a:t>
            </a:r>
            <a:r>
              <a:rPr lang="en-CA" baseline="0" dirty="0" err="1" smtClean="0"/>
              <a:t>étude</a:t>
            </a:r>
            <a:r>
              <a:rPr lang="en-CA" baseline="0" dirty="0" smtClean="0"/>
              <a:t> </a:t>
            </a:r>
            <a:r>
              <a:rPr lang="en-US" b="1" dirty="0" smtClean="0">
                <a:effectLst/>
                <a:hlinkClick r:id="rId4" action="ppaction://hlinkfile"/>
              </a:rPr>
              <a:t>Annals of Emergency Medicine</a:t>
            </a:r>
            <a:r>
              <a:rPr lang="en-US" b="1" dirty="0" smtClean="0">
                <a:effectLst/>
              </a:rPr>
              <a:t>: cat bite,</a:t>
            </a:r>
            <a:r>
              <a:rPr lang="en-US" b="1" baseline="0" dirty="0" smtClean="0">
                <a:effectLst/>
              </a:rPr>
              <a:t> </a:t>
            </a:r>
            <a:r>
              <a:rPr lang="en-US" b="1" baseline="0" dirty="0" err="1" smtClean="0">
                <a:effectLst/>
              </a:rPr>
              <a:t>étude</a:t>
            </a:r>
            <a:r>
              <a:rPr lang="en-US" b="1" baseline="0" dirty="0" smtClean="0">
                <a:effectLst/>
              </a:rPr>
              <a:t> de </a:t>
            </a:r>
            <a:r>
              <a:rPr lang="en-US" b="1" baseline="0" dirty="0" err="1" smtClean="0">
                <a:effectLst/>
              </a:rPr>
              <a:t>cohorte</a:t>
            </a:r>
            <a:r>
              <a:rPr lang="en-US" b="1" baseline="0" dirty="0" smtClean="0">
                <a:effectLst/>
              </a:rPr>
              <a:t>, 15% </a:t>
            </a:r>
            <a:r>
              <a:rPr lang="en-US" b="1" baseline="0" dirty="0" err="1" smtClean="0">
                <a:effectLst/>
              </a:rPr>
              <a:t>d’infection</a:t>
            </a:r>
            <a:r>
              <a:rPr lang="en-US" b="1" baseline="0" dirty="0" smtClean="0">
                <a:effectLst/>
              </a:rPr>
              <a:t>. </a:t>
            </a:r>
            <a:r>
              <a:rPr lang="en-US" dirty="0" smtClean="0">
                <a:effectLst/>
              </a:rPr>
              <a:t/>
            </a:r>
            <a:br>
              <a:rPr lang="en-US" dirty="0" smtClean="0">
                <a:effectLst/>
              </a:rPr>
            </a:br>
            <a:r>
              <a:rPr lang="en-US" dirty="0" smtClean="0">
                <a:effectLst/>
                <a:hlinkClick r:id="rId5" action="ppaction://hlinkfile"/>
              </a:rPr>
              <a:t>Volume 20, Issue 9</a:t>
            </a:r>
            <a:r>
              <a:rPr lang="en-US" dirty="0" smtClean="0">
                <a:effectLst/>
              </a:rPr>
              <a:t>, September 1991, Pages 973-979 </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51</a:t>
            </a:fld>
            <a:endParaRPr lang="fr-CA"/>
          </a:p>
        </p:txBody>
      </p:sp>
    </p:spTree>
    <p:extLst>
      <p:ext uri="{BB962C8B-B14F-4D97-AF65-F5344CB8AC3E}">
        <p14:creationId xmlns:p14="http://schemas.microsoft.com/office/powerpoint/2010/main" val="2395950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Resistant to erythromycin and flucloxacillin</a:t>
            </a:r>
            <a:r>
              <a:rPr lang="en-US" baseline="30000" dirty="0" smtClean="0">
                <a:hlinkClick r:id="rId3" action="ppaction://hlinkfile"/>
              </a:rPr>
              <a:t>17</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Likely to result in tenosynovitis in hand bites especially, and may lead to irreparable damage and amputation</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 However, clindamycin may be used for anaerobic coverage if it is administered in conjunction with an additional agent that is active against P. </a:t>
            </a:r>
            <a:r>
              <a:rPr lang="en-CA" dirty="0" err="1" smtClean="0"/>
              <a:t>multocida</a:t>
            </a:r>
            <a:r>
              <a:rPr lang="en-CA" dirty="0" smtClean="0"/>
              <a: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52</a:t>
            </a:fld>
            <a:endParaRPr lang="fr-CA"/>
          </a:p>
        </p:txBody>
      </p:sp>
    </p:spTree>
    <p:extLst>
      <p:ext uri="{BB962C8B-B14F-4D97-AF65-F5344CB8AC3E}">
        <p14:creationId xmlns:p14="http://schemas.microsoft.com/office/powerpoint/2010/main" val="2296200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dermite</a:t>
            </a:r>
            <a:r>
              <a:rPr lang="en-CA" dirty="0" smtClean="0"/>
              <a:t> de contact</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6</a:t>
            </a:fld>
            <a:endParaRPr lang="fr-CA"/>
          </a:p>
        </p:txBody>
      </p:sp>
    </p:spTree>
    <p:extLst>
      <p:ext uri="{BB962C8B-B14F-4D97-AF65-F5344CB8AC3E}">
        <p14:creationId xmlns:p14="http://schemas.microsoft.com/office/powerpoint/2010/main" val="3168654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Examiner </a:t>
            </a:r>
            <a:r>
              <a:rPr lang="en-CA" dirty="0" err="1" smtClean="0"/>
              <a:t>plaie</a:t>
            </a:r>
            <a:r>
              <a:rPr lang="en-CA" dirty="0" smtClean="0"/>
              <a:t> </a:t>
            </a:r>
            <a:r>
              <a:rPr lang="en-CA" dirty="0" err="1" smtClean="0"/>
              <a:t>dans</a:t>
            </a:r>
            <a:r>
              <a:rPr lang="en-CA" dirty="0" smtClean="0"/>
              <a:t> le range of motion</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53</a:t>
            </a:fld>
            <a:endParaRPr lang="fr-CA"/>
          </a:p>
        </p:txBody>
      </p:sp>
    </p:spTree>
    <p:extLst>
      <p:ext uri="{BB962C8B-B14F-4D97-AF65-F5344CB8AC3E}">
        <p14:creationId xmlns:p14="http://schemas.microsoft.com/office/powerpoint/2010/main" val="3286041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Prophylaxis — Prophylactic amoxicillin-</a:t>
            </a:r>
            <a:r>
              <a:rPr lang="en-CA" dirty="0" err="1" smtClean="0"/>
              <a:t>clavulanate</a:t>
            </a:r>
            <a:r>
              <a:rPr lang="en-CA" dirty="0" smtClean="0"/>
              <a:t> has been shown to reduce the rate of infection due to animal bite wounds [This was illustrated in a prospective trial of 185 patients with full thickness animal bite wounds; prophylactic antibiotics significantly reduced the infection rate among patients presenting 9 to 24 hours after injury . No significant benefit was observed in patients presenting less than 9 hours following bite injury. These findings suggest that patients with more than just superficial wounds who present greater than 8 hours after a bite should receive prophylactic antibiotics.</a:t>
            </a:r>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55</a:t>
            </a:fld>
            <a:endParaRPr lang="fr-CA"/>
          </a:p>
        </p:txBody>
      </p:sp>
    </p:spTree>
    <p:extLst>
      <p:ext uri="{BB962C8B-B14F-4D97-AF65-F5344CB8AC3E}">
        <p14:creationId xmlns:p14="http://schemas.microsoft.com/office/powerpoint/2010/main" val="2686943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generally accepted that superficial, easily cleaned dog bite wounds do not warrant antibiotics if the patient is otherwise </a:t>
            </a:r>
            <a:r>
              <a:rPr lang="en-US" dirty="0" err="1" smtClean="0"/>
              <a:t>immunocompetent</a:t>
            </a:r>
            <a:r>
              <a:rPr lang="en-US" dirty="0" smtClean="0"/>
              <a:t>. We found no evidence justifying routine antibiotic prophylaxis for bites at low risk of infection. The consensus of opinion, however, is that antibiotic prophylaxis (co-</a:t>
            </a:r>
            <a:r>
              <a:rPr lang="en-US" dirty="0" err="1" smtClean="0"/>
              <a:t>amoxiclav</a:t>
            </a:r>
            <a:r>
              <a:rPr lang="en-US" dirty="0" smtClean="0"/>
              <a:t>) should be considered and is probably indicated for all “high risk” dog bites.</a:t>
            </a: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Steroid</a:t>
            </a:r>
            <a:r>
              <a:rPr lang="fr-CA" dirty="0" smtClean="0"/>
              <a:t> </a:t>
            </a:r>
            <a:r>
              <a:rPr lang="fr-CA" dirty="0" err="1" smtClean="0"/>
              <a:t>therapy</a:t>
            </a:r>
            <a:r>
              <a:rPr lang="fr-CA" dirty="0" smtClean="0"/>
              <a:t>, </a:t>
            </a:r>
            <a:r>
              <a:rPr lang="fr-CA" dirty="0" err="1" smtClean="0"/>
              <a:t>rheumatoid</a:t>
            </a:r>
            <a:r>
              <a:rPr lang="fr-CA" dirty="0" smtClean="0"/>
              <a:t> </a:t>
            </a:r>
            <a:r>
              <a:rPr lang="fr-CA" dirty="0" err="1" smtClean="0"/>
              <a:t>arthritis</a:t>
            </a:r>
            <a:r>
              <a:rPr lang="fr-CA" dirty="0" smtClean="0"/>
              <a:t>, </a:t>
            </a:r>
            <a:r>
              <a:rPr lang="fr-CA" dirty="0" err="1" smtClean="0"/>
              <a:t>diabetes</a:t>
            </a:r>
            <a:r>
              <a:rPr lang="fr-CA" dirty="0" smtClean="0"/>
              <a:t> </a:t>
            </a:r>
            <a:r>
              <a:rPr lang="fr-CA" dirty="0" err="1" smtClean="0"/>
              <a:t>mellitus</a:t>
            </a:r>
            <a:r>
              <a:rPr lang="fr-CA" dirty="0" smtClean="0"/>
              <a:t>, and </a:t>
            </a:r>
            <a:r>
              <a:rPr lang="fr-CA" dirty="0" err="1" smtClean="0"/>
              <a:t>lymphoedema</a:t>
            </a:r>
            <a:r>
              <a:rPr lang="fr-CA" dirty="0" smtClean="0"/>
              <a:t> </a:t>
            </a:r>
            <a:r>
              <a:rPr lang="fr-CA" dirty="0" err="1" smtClean="0"/>
              <a:t>after</a:t>
            </a:r>
            <a:r>
              <a:rPr lang="fr-CA" dirty="0" smtClean="0"/>
              <a:t> </a:t>
            </a:r>
            <a:r>
              <a:rPr lang="fr-CA" dirty="0" err="1" smtClean="0"/>
              <a:t>radiotherapy</a:t>
            </a:r>
            <a:r>
              <a:rPr lang="fr-CA" dirty="0" smtClean="0"/>
              <a:t> (all </a:t>
            </a:r>
            <a:r>
              <a:rPr lang="fr-CA" dirty="0" err="1" smtClean="0"/>
              <a:t>increase</a:t>
            </a:r>
            <a:r>
              <a:rPr lang="fr-CA" dirty="0" smtClean="0"/>
              <a:t> </a:t>
            </a:r>
            <a:r>
              <a:rPr lang="fr-CA" dirty="0" err="1" smtClean="0"/>
              <a:t>risk</a:t>
            </a:r>
            <a:r>
              <a:rPr lang="fr-CA" dirty="0" smtClean="0"/>
              <a:t> of </a:t>
            </a:r>
            <a:r>
              <a:rPr lang="fr-CA" i="1" dirty="0" smtClean="0"/>
              <a:t>Pasteurella</a:t>
            </a:r>
            <a:r>
              <a:rPr lang="fr-CA" dirty="0" smtClean="0"/>
              <a:t> infection</a:t>
            </a:r>
            <a:r>
              <a:rPr lang="fr-CA" baseline="30000" dirty="0" smtClean="0">
                <a:hlinkClick r:id="" action="ppaction://hlinkfile"/>
              </a:rPr>
              <a:t>9</a:t>
            </a:r>
            <a:endParaRPr lang="fr-CA" baseline="30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56</a:t>
            </a:fld>
            <a:endParaRPr lang="fr-CA"/>
          </a:p>
        </p:txBody>
      </p:sp>
    </p:spTree>
    <p:extLst>
      <p:ext uri="{BB962C8B-B14F-4D97-AF65-F5344CB8AC3E}">
        <p14:creationId xmlns:p14="http://schemas.microsoft.com/office/powerpoint/2010/main" val="3124281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X 3-5j</a:t>
            </a:r>
          </a:p>
          <a:p>
            <a:r>
              <a:rPr lang="fr-CA" dirty="0" smtClean="0"/>
              <a:t>For patients </a:t>
            </a:r>
            <a:r>
              <a:rPr lang="fr-CA" dirty="0" err="1" smtClean="0"/>
              <a:t>with</a:t>
            </a:r>
            <a:r>
              <a:rPr lang="fr-CA" dirty="0" smtClean="0"/>
              <a:t> a </a:t>
            </a:r>
            <a:r>
              <a:rPr lang="fr-CA" dirty="0" err="1" smtClean="0"/>
              <a:t>true</a:t>
            </a:r>
            <a:r>
              <a:rPr lang="fr-CA" dirty="0" smtClean="0"/>
              <a:t> </a:t>
            </a:r>
            <a:r>
              <a:rPr lang="fr-CA" dirty="0" err="1" smtClean="0"/>
              <a:t>allergy</a:t>
            </a:r>
            <a:r>
              <a:rPr lang="fr-CA" dirty="0" smtClean="0"/>
              <a:t> to </a:t>
            </a:r>
            <a:r>
              <a:rPr lang="fr-CA" dirty="0" err="1" smtClean="0"/>
              <a:t>penicillin</a:t>
            </a:r>
            <a:r>
              <a:rPr lang="fr-CA" dirty="0" smtClean="0"/>
              <a:t>:</a:t>
            </a:r>
            <a:r>
              <a:rPr lang="fr-CA" baseline="0" dirty="0" smtClean="0"/>
              <a:t> </a:t>
            </a:r>
            <a:r>
              <a:rPr lang="fr-CA" dirty="0" err="1" smtClean="0"/>
              <a:t>tetracycline</a:t>
            </a:r>
            <a:r>
              <a:rPr lang="fr-CA" dirty="0" smtClean="0"/>
              <a:t> or </a:t>
            </a:r>
            <a:r>
              <a:rPr lang="fr-CA" dirty="0" err="1" smtClean="0"/>
              <a:t>doxycycline</a:t>
            </a:r>
            <a:r>
              <a:rPr lang="fr-CA" dirty="0" smtClean="0"/>
              <a:t> plus </a:t>
            </a:r>
            <a:r>
              <a:rPr lang="fr-CA" dirty="0" err="1" smtClean="0"/>
              <a:t>metronidazole</a:t>
            </a:r>
            <a:r>
              <a:rPr lang="fr-CA" dirty="0" smtClean="0"/>
              <a:t> serait moins efficace</a:t>
            </a:r>
          </a:p>
          <a:p>
            <a:r>
              <a:rPr lang="fr-CA" dirty="0" smtClean="0"/>
              <a:t> </a:t>
            </a:r>
          </a:p>
          <a:p>
            <a:r>
              <a:rPr lang="fr-CA" dirty="0" err="1" smtClean="0"/>
              <a:t>Pregnant</a:t>
            </a:r>
            <a:r>
              <a:rPr lang="fr-CA" dirty="0" smtClean="0"/>
              <a:t> </a:t>
            </a:r>
            <a:r>
              <a:rPr lang="fr-CA" dirty="0" err="1" smtClean="0"/>
              <a:t>women</a:t>
            </a:r>
            <a:r>
              <a:rPr lang="fr-CA" dirty="0" smtClean="0"/>
              <a:t> </a:t>
            </a:r>
            <a:r>
              <a:rPr lang="fr-CA" dirty="0" err="1" smtClean="0"/>
              <a:t>with</a:t>
            </a:r>
            <a:r>
              <a:rPr lang="fr-CA" dirty="0" smtClean="0"/>
              <a:t> a </a:t>
            </a:r>
            <a:r>
              <a:rPr lang="fr-CA" dirty="0" err="1" smtClean="0"/>
              <a:t>history</a:t>
            </a:r>
            <a:r>
              <a:rPr lang="fr-CA" dirty="0" smtClean="0"/>
              <a:t> of rash </a:t>
            </a:r>
            <a:r>
              <a:rPr lang="fr-CA" dirty="0" err="1" smtClean="0"/>
              <a:t>after</a:t>
            </a:r>
            <a:r>
              <a:rPr lang="fr-CA" dirty="0" smtClean="0"/>
              <a:t> </a:t>
            </a:r>
            <a:r>
              <a:rPr lang="fr-CA" dirty="0" err="1" smtClean="0"/>
              <a:t>penicillin</a:t>
            </a:r>
            <a:r>
              <a:rPr lang="fr-CA" dirty="0" smtClean="0"/>
              <a:t> </a:t>
            </a:r>
            <a:r>
              <a:rPr lang="fr-CA" dirty="0" err="1" smtClean="0"/>
              <a:t>should</a:t>
            </a:r>
            <a:r>
              <a:rPr lang="fr-CA" dirty="0" smtClean="0"/>
              <a:t> </a:t>
            </a:r>
            <a:r>
              <a:rPr lang="fr-CA" dirty="0" err="1" smtClean="0"/>
              <a:t>be</a:t>
            </a:r>
            <a:r>
              <a:rPr lang="fr-CA" dirty="0" smtClean="0"/>
              <a:t> </a:t>
            </a:r>
            <a:r>
              <a:rPr lang="fr-CA" dirty="0" err="1" smtClean="0"/>
              <a:t>offered</a:t>
            </a:r>
            <a:r>
              <a:rPr lang="fr-CA" dirty="0" smtClean="0"/>
              <a:t> </a:t>
            </a:r>
            <a:r>
              <a:rPr lang="fr-CA" dirty="0" err="1" smtClean="0"/>
              <a:t>ceftriaxone</a:t>
            </a:r>
            <a:r>
              <a:rPr lang="fr-CA"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CA" dirty="0" smtClean="0"/>
              <a:t>Si enceinte: ceftriaxone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57</a:t>
            </a:fld>
            <a:endParaRPr lang="fr-CA"/>
          </a:p>
        </p:txBody>
      </p:sp>
    </p:spTree>
    <p:extLst>
      <p:ext uri="{BB962C8B-B14F-4D97-AF65-F5344CB8AC3E}">
        <p14:creationId xmlns:p14="http://schemas.microsoft.com/office/powerpoint/2010/main" val="409332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Zona</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7</a:t>
            </a:fld>
            <a:endParaRPr lang="fr-CA"/>
          </a:p>
        </p:txBody>
      </p:sp>
    </p:spTree>
    <p:extLst>
      <p:ext uri="{BB962C8B-B14F-4D97-AF65-F5344CB8AC3E}">
        <p14:creationId xmlns:p14="http://schemas.microsoft.com/office/powerpoint/2010/main" val="385168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Erythem</a:t>
            </a:r>
            <a:r>
              <a:rPr lang="en-CA" dirty="0" smtClean="0"/>
              <a:t> migrant, </a:t>
            </a:r>
            <a:r>
              <a:rPr lang="en-CA" dirty="0" err="1" smtClean="0"/>
              <a:t>maladie</a:t>
            </a:r>
            <a:r>
              <a:rPr lang="en-CA" dirty="0" smtClean="0"/>
              <a:t> de </a:t>
            </a:r>
            <a:r>
              <a:rPr lang="en-CA" dirty="0" err="1" smtClean="0"/>
              <a:t>lyme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8</a:t>
            </a:fld>
            <a:endParaRPr lang="fr-CA"/>
          </a:p>
        </p:txBody>
      </p:sp>
    </p:spTree>
    <p:extLst>
      <p:ext uri="{BB962C8B-B14F-4D97-AF65-F5344CB8AC3E}">
        <p14:creationId xmlns:p14="http://schemas.microsoft.com/office/powerpoint/2010/main" val="262333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err="1" smtClean="0"/>
              <a:t>abcès</a:t>
            </a:r>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10</a:t>
            </a:fld>
            <a:endParaRPr lang="fr-CA"/>
          </a:p>
        </p:txBody>
      </p:sp>
    </p:spTree>
    <p:extLst>
      <p:ext uri="{BB962C8B-B14F-4D97-AF65-F5344CB8AC3E}">
        <p14:creationId xmlns:p14="http://schemas.microsoft.com/office/powerpoint/2010/main" val="127576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baseline="0" dirty="0" smtClean="0"/>
              <a:t>SI CE N’EST PAS CHAUD PENSER À DXD</a:t>
            </a:r>
          </a:p>
          <a:p>
            <a:r>
              <a:rPr lang="en-CA" baseline="0" dirty="0" err="1" smtClean="0"/>
              <a:t>Dermite</a:t>
            </a:r>
            <a:r>
              <a:rPr lang="en-CA" baseline="0" dirty="0" smtClean="0"/>
              <a:t> de </a:t>
            </a:r>
            <a:r>
              <a:rPr lang="en-CA" baseline="0" dirty="0" err="1" smtClean="0"/>
              <a:t>stase</a:t>
            </a:r>
            <a:r>
              <a:rPr lang="en-CA" baseline="0" dirty="0" smtClean="0"/>
              <a:t> </a:t>
            </a:r>
            <a:r>
              <a:rPr lang="en-CA" baseline="0" dirty="0" err="1" smtClean="0"/>
              <a:t>n’Est</a:t>
            </a:r>
            <a:r>
              <a:rPr lang="en-CA" baseline="0" dirty="0" smtClean="0"/>
              <a:t> pas </a:t>
            </a:r>
            <a:r>
              <a:rPr lang="en-CA" baseline="0" dirty="0" err="1" smtClean="0"/>
              <a:t>complètement</a:t>
            </a:r>
            <a:r>
              <a:rPr lang="en-CA" baseline="0" dirty="0" smtClean="0"/>
              <a:t> </a:t>
            </a:r>
            <a:r>
              <a:rPr lang="en-CA" baseline="0" dirty="0" err="1" smtClean="0"/>
              <a:t>synonyme</a:t>
            </a:r>
            <a:r>
              <a:rPr lang="en-CA" baseline="0" dirty="0" smtClean="0"/>
              <a:t> de </a:t>
            </a:r>
            <a:r>
              <a:rPr lang="en-CA" baseline="0" dirty="0" err="1" smtClean="0"/>
              <a:t>lipodermatoclerosis</a:t>
            </a:r>
            <a:r>
              <a:rPr lang="en-CA" baseline="0" dirty="0" smtClean="0"/>
              <a:t>, car se </a:t>
            </a:r>
            <a:r>
              <a:rPr lang="en-CA" baseline="0" dirty="0" err="1" smtClean="0"/>
              <a:t>dernier</a:t>
            </a:r>
            <a:r>
              <a:rPr lang="en-CA" baseline="0" dirty="0" smtClean="0"/>
              <a:t> qui </a:t>
            </a:r>
            <a:r>
              <a:rPr lang="en-CA" baseline="0" dirty="0" err="1" smtClean="0"/>
              <a:t>est</a:t>
            </a:r>
            <a:r>
              <a:rPr lang="en-CA" baseline="0" dirty="0" smtClean="0"/>
              <a:t> </a:t>
            </a:r>
            <a:r>
              <a:rPr lang="en-CA" baseline="0" dirty="0" err="1" smtClean="0"/>
              <a:t>souvent</a:t>
            </a:r>
            <a:r>
              <a:rPr lang="en-CA" baseline="0" dirty="0" smtClean="0"/>
              <a:t> un </a:t>
            </a:r>
            <a:r>
              <a:rPr lang="en-CA" baseline="0" dirty="0" err="1" smtClean="0"/>
              <a:t>continoum</a:t>
            </a:r>
            <a:r>
              <a:rPr lang="en-CA" baseline="0" dirty="0" smtClean="0"/>
              <a:t> </a:t>
            </a:r>
            <a:r>
              <a:rPr lang="en-CA" baseline="0" dirty="0" err="1" smtClean="0"/>
              <a:t>affecte</a:t>
            </a:r>
            <a:r>
              <a:rPr lang="en-CA" baseline="0" dirty="0" smtClean="0"/>
              <a:t> en plus les </a:t>
            </a:r>
            <a:r>
              <a:rPr lang="en-CA" baseline="0" dirty="0" err="1" smtClean="0"/>
              <a:t>tissus</a:t>
            </a:r>
            <a:r>
              <a:rPr lang="en-CA" baseline="0" dirty="0" smtClean="0"/>
              <a:t> </a:t>
            </a:r>
            <a:r>
              <a:rPr lang="en-CA" baseline="0" dirty="0" err="1" smtClean="0"/>
              <a:t>graisseux</a:t>
            </a:r>
            <a:endParaRPr lang="en-CA" baseline="0" dirty="0" smtClean="0"/>
          </a:p>
          <a:p>
            <a:endParaRPr lang="en-CA" baseline="0" dirty="0" smtClean="0"/>
          </a:p>
          <a:p>
            <a:r>
              <a:rPr lang="en-US" dirty="0" err="1" smtClean="0">
                <a:effectLst/>
              </a:rPr>
              <a:t>Lipodermatosclerosis</a:t>
            </a:r>
            <a:r>
              <a:rPr lang="en-US" dirty="0" smtClean="0">
                <a:effectLst/>
              </a:rPr>
              <a:t> </a:t>
            </a:r>
            <a:r>
              <a:rPr lang="en-US" dirty="0" err="1" smtClean="0">
                <a:effectLst/>
              </a:rPr>
              <a:t>affecte</a:t>
            </a:r>
            <a:r>
              <a:rPr lang="en-US" baseline="0" dirty="0" smtClean="0">
                <a:effectLst/>
              </a:rPr>
              <a:t> </a:t>
            </a:r>
            <a:r>
              <a:rPr lang="en-US" baseline="0" dirty="0" err="1" smtClean="0">
                <a:effectLst/>
              </a:rPr>
              <a:t>surtout</a:t>
            </a:r>
            <a:r>
              <a:rPr lang="en-US" baseline="0" dirty="0" smtClean="0">
                <a:effectLst/>
              </a:rPr>
              <a:t> </a:t>
            </a:r>
            <a:r>
              <a:rPr lang="en-US" baseline="0" dirty="0" err="1" smtClean="0">
                <a:effectLst/>
              </a:rPr>
              <a:t>intérieur</a:t>
            </a:r>
            <a:r>
              <a:rPr lang="en-US" baseline="0" dirty="0" smtClean="0">
                <a:effectLst/>
              </a:rPr>
              <a:t> </a:t>
            </a:r>
            <a:r>
              <a:rPr lang="en-US" baseline="0" dirty="0" err="1" smtClean="0">
                <a:effectLst/>
              </a:rPr>
              <a:t>malléole</a:t>
            </a:r>
            <a:r>
              <a:rPr lang="en-US" baseline="0" dirty="0" smtClean="0">
                <a:effectLst/>
              </a:rPr>
              <a:t>. </a:t>
            </a:r>
            <a:r>
              <a:rPr lang="en-US" dirty="0" smtClean="0">
                <a:effectLst/>
              </a:rPr>
              <a:t>2</a:t>
            </a:r>
            <a:r>
              <a:rPr lang="en-US" baseline="0" dirty="0" smtClean="0">
                <a:effectLst/>
              </a:rPr>
              <a:t> </a:t>
            </a:r>
            <a:r>
              <a:rPr lang="en-US" baseline="0" dirty="0" err="1" smtClean="0">
                <a:effectLst/>
              </a:rPr>
              <a:t>formes</a:t>
            </a:r>
            <a:r>
              <a:rPr lang="en-US" baseline="0" dirty="0" smtClean="0">
                <a:effectLst/>
              </a:rPr>
              <a:t>: </a:t>
            </a:r>
            <a:r>
              <a:rPr lang="en-US" baseline="0" dirty="0" err="1" smtClean="0">
                <a:effectLst/>
              </a:rPr>
              <a:t>chronique</a:t>
            </a:r>
            <a:r>
              <a:rPr lang="en-US" baseline="0" dirty="0" smtClean="0">
                <a:effectLst/>
              </a:rPr>
              <a:t> avec </a:t>
            </a:r>
            <a:r>
              <a:rPr lang="en-US" baseline="0" dirty="0" err="1" smtClean="0">
                <a:effectLst/>
              </a:rPr>
              <a:t>peau</a:t>
            </a:r>
            <a:r>
              <a:rPr lang="en-US" baseline="0" dirty="0" smtClean="0">
                <a:effectLst/>
              </a:rPr>
              <a:t> </a:t>
            </a:r>
            <a:r>
              <a:rPr lang="en-US" baseline="0" dirty="0" err="1" smtClean="0">
                <a:effectLst/>
              </a:rPr>
              <a:t>induré</a:t>
            </a:r>
            <a:r>
              <a:rPr lang="en-US" baseline="0" dirty="0" smtClean="0">
                <a:effectLst/>
              </a:rPr>
              <a:t>, pigmentation. La </a:t>
            </a:r>
            <a:r>
              <a:rPr lang="en-US" baseline="0" dirty="0" err="1" smtClean="0">
                <a:effectLst/>
              </a:rPr>
              <a:t>forme</a:t>
            </a:r>
            <a:r>
              <a:rPr lang="en-US" baseline="0" dirty="0" smtClean="0">
                <a:effectLst/>
              </a:rPr>
              <a:t> </a:t>
            </a:r>
            <a:r>
              <a:rPr lang="en-US" baseline="0" dirty="0" err="1" smtClean="0">
                <a:effectLst/>
              </a:rPr>
              <a:t>aigu</a:t>
            </a:r>
            <a:r>
              <a:rPr lang="en-US" baseline="0" dirty="0" smtClean="0">
                <a:effectLst/>
              </a:rPr>
              <a:t> </a:t>
            </a:r>
            <a:r>
              <a:rPr lang="en-US" dirty="0" smtClean="0">
                <a:effectLst/>
              </a:rPr>
              <a:t>occurs without any preceding illness or local injury. It presents as episodes of painful inflammation in the inner leg above the ankle, resembling </a:t>
            </a:r>
            <a:r>
              <a:rPr lang="en-US" sz="1200" kern="1200" dirty="0" smtClean="0">
                <a:solidFill>
                  <a:schemeClr val="tx1"/>
                </a:solidFill>
                <a:effectLst/>
                <a:latin typeface="+mn-lt"/>
                <a:ea typeface="+mn-ea"/>
                <a:cs typeface="+mn-cs"/>
                <a:hlinkClick r:id="rId3" action="ppaction://hlinkfile"/>
              </a:rPr>
              <a:t>cellulitis</a:t>
            </a:r>
            <a:r>
              <a:rPr lang="en-US" dirty="0" smtClean="0">
                <a:effectLst/>
              </a:rPr>
              <a:t>. The affected area is red, tender and warm, and may be scaly. Some thickening of the skin can be felt but this is not sharply demarcated as in chronic </a:t>
            </a:r>
            <a:r>
              <a:rPr lang="en-US" dirty="0" err="1" smtClean="0">
                <a:effectLst/>
              </a:rPr>
              <a:t>lipodermatosclerosis</a:t>
            </a:r>
            <a:r>
              <a:rPr lang="en-US" dirty="0" smtClean="0">
                <a:effectLst/>
              </a:rPr>
              <a:t>. </a:t>
            </a:r>
          </a:p>
          <a:p>
            <a:r>
              <a:rPr lang="en-US" dirty="0" smtClean="0">
                <a:effectLst/>
              </a:rPr>
              <a:t>Patients with acute </a:t>
            </a:r>
            <a:r>
              <a:rPr lang="en-US" dirty="0" err="1" smtClean="0">
                <a:effectLst/>
              </a:rPr>
              <a:t>lipodermatosclerosis</a:t>
            </a:r>
            <a:r>
              <a:rPr lang="en-US" dirty="0" smtClean="0">
                <a:effectLst/>
              </a:rPr>
              <a:t> are mainly middle-aged. </a:t>
            </a:r>
          </a:p>
          <a:p>
            <a:endParaRPr lang="en-US" dirty="0" smtClean="0">
              <a:effectLst/>
            </a:endParaRPr>
          </a:p>
          <a:p>
            <a:r>
              <a:rPr lang="fr-CA" dirty="0" smtClean="0"/>
              <a:t>Dermite de stase, compliquée de </a:t>
            </a:r>
            <a:r>
              <a:rPr lang="fr-CA" dirty="0" err="1" smtClean="0"/>
              <a:t>lipodermatosclérose</a:t>
            </a:r>
            <a:r>
              <a:rPr lang="fr-CA" dirty="0" smtClean="0"/>
              <a:t> : infiltration scléreuse de la moitié inférieure des jambes, </a:t>
            </a:r>
            <a:r>
              <a:rPr lang="en-US" dirty="0" err="1" smtClean="0"/>
              <a:t>lipodermatosclerosis</a:t>
            </a:r>
            <a:r>
              <a:rPr lang="en-US" dirty="0" smtClean="0"/>
              <a:t> with the classic inverted champagne bottle appearance</a:t>
            </a:r>
            <a:r>
              <a:rPr lang="fr-CA" dirty="0" smtClean="0"/>
              <a:t>. La </a:t>
            </a:r>
            <a:r>
              <a:rPr lang="fr-CA" u="sng" dirty="0" err="1" smtClean="0">
                <a:hlinkClick r:id="" action="ppaction://hlinkfile"/>
              </a:rPr>
              <a:t>lipodermatosclérose</a:t>
            </a:r>
            <a:r>
              <a:rPr lang="fr-CA" u="sng" dirty="0" smtClean="0">
                <a:hlinkClick r:id="" action="ppaction://hlinkfile"/>
              </a:rPr>
              <a:t> aiguë</a:t>
            </a:r>
            <a:r>
              <a:rPr lang="fr-CA" dirty="0" smtClean="0"/>
              <a:t> est très douloureuse, </a:t>
            </a:r>
            <a:r>
              <a:rPr lang="fr-CA" dirty="0" err="1" smtClean="0"/>
              <a:t>génant</a:t>
            </a:r>
            <a:r>
              <a:rPr lang="fr-CA" dirty="0" smtClean="0"/>
              <a:t> la marche . Mais il n'y a pas de fièvre, de frissons, ni d'hyperleucocytose, et la réponse aux antibiotiques anti-</a:t>
            </a:r>
            <a:r>
              <a:rPr lang="fr-CA" dirty="0" err="1" smtClean="0"/>
              <a:t>strepto</a:t>
            </a:r>
            <a:r>
              <a:rPr lang="fr-CA" dirty="0" smtClean="0"/>
              <a:t>-staphylococciques est nulle. Le repos, une contention élastique ++ (difficile à supporter), un </a:t>
            </a:r>
            <a:r>
              <a:rPr lang="fr-CA" dirty="0" err="1" smtClean="0"/>
              <a:t>dermocorticoide</a:t>
            </a:r>
            <a:r>
              <a:rPr lang="fr-CA" dirty="0" smtClean="0"/>
              <a:t> de classe 2 sont proposés.</a:t>
            </a:r>
          </a:p>
          <a:p>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Mycobacterial infections may present as cellulitis. Typically, the lack of response to antibiotics prompts further investigation. The diagnosis is made based on the presence of granulomas, multinucleated giant cells, and acid-fast bacilli (AFB) from biopsy specimens</a:t>
            </a:r>
          </a:p>
          <a:p>
            <a:endParaRPr lang="en-CA" baseline="0" dirty="0" smtClean="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11</a:t>
            </a:fld>
            <a:endParaRPr lang="fr-CA"/>
          </a:p>
        </p:txBody>
      </p:sp>
    </p:spTree>
    <p:extLst>
      <p:ext uri="{BB962C8B-B14F-4D97-AF65-F5344CB8AC3E}">
        <p14:creationId xmlns:p14="http://schemas.microsoft.com/office/powerpoint/2010/main" val="478218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a:t>
            </a:r>
            <a:r>
              <a:rPr lang="en-CA" dirty="0" err="1" smtClean="0"/>
              <a:t>Dermo-hypodermite</a:t>
            </a:r>
            <a:r>
              <a:rPr lang="en-CA" dirty="0" smtClean="0"/>
              <a:t> </a:t>
            </a:r>
            <a:r>
              <a:rPr lang="en-CA" dirty="0" err="1" smtClean="0"/>
              <a:t>bactérienne</a:t>
            </a:r>
            <a:r>
              <a:rPr lang="en-CA" dirty="0" smtClean="0"/>
              <a:t> non </a:t>
            </a:r>
            <a:r>
              <a:rPr lang="en-CA" dirty="0" err="1" smtClean="0"/>
              <a:t>nécrosante</a:t>
            </a:r>
            <a:r>
              <a:rPr lang="en-CA" dirty="0" smtClean="0"/>
              <a:t>’’ .</a:t>
            </a:r>
            <a:r>
              <a:rPr lang="en-CA" dirty="0" err="1" smtClean="0"/>
              <a:t>Dans</a:t>
            </a:r>
            <a:r>
              <a:rPr lang="en-CA" dirty="0" smtClean="0"/>
              <a:t> la </a:t>
            </a:r>
            <a:r>
              <a:rPr lang="en-CA" dirty="0" err="1" smtClean="0"/>
              <a:t>littératre</a:t>
            </a:r>
            <a:r>
              <a:rPr lang="en-CA" baseline="0" dirty="0" smtClean="0"/>
              <a:t> </a:t>
            </a:r>
            <a:r>
              <a:rPr lang="en-CA" baseline="0" dirty="0" err="1" smtClean="0"/>
              <a:t>francaise</a:t>
            </a:r>
            <a:r>
              <a:rPr lang="en-CA" baseline="0" dirty="0" smtClean="0"/>
              <a:t>, la signification </a:t>
            </a:r>
            <a:r>
              <a:rPr lang="en-CA" baseline="0" dirty="0" err="1" smtClean="0"/>
              <a:t>est</a:t>
            </a:r>
            <a:r>
              <a:rPr lang="en-CA" baseline="0" dirty="0" smtClean="0"/>
              <a:t> </a:t>
            </a:r>
            <a:r>
              <a:rPr lang="en-CA" baseline="0" dirty="0" err="1" smtClean="0"/>
              <a:t>souvent</a:t>
            </a:r>
            <a:r>
              <a:rPr lang="en-CA" baseline="0" dirty="0" smtClean="0"/>
              <a:t> </a:t>
            </a:r>
            <a:r>
              <a:rPr lang="en-CA" baseline="0" dirty="0" err="1" smtClean="0"/>
              <a:t>synonyme</a:t>
            </a:r>
            <a:r>
              <a:rPr lang="en-CA" baseline="0" dirty="0" smtClean="0"/>
              <a:t> de cellulite. En 2000, la SPILF </a:t>
            </a:r>
            <a:r>
              <a:rPr lang="en-CA" baseline="0" dirty="0" err="1" smtClean="0"/>
              <a:t>francaise</a:t>
            </a:r>
            <a:r>
              <a:rPr lang="en-CA" baseline="0" dirty="0" smtClean="0"/>
              <a:t> a </a:t>
            </a:r>
            <a:r>
              <a:rPr lang="en-CA" baseline="0" dirty="0" err="1" smtClean="0"/>
              <a:t>suggéré</a:t>
            </a:r>
            <a:r>
              <a:rPr lang="en-CA" baseline="0" dirty="0" smtClean="0"/>
              <a:t> </a:t>
            </a:r>
            <a:r>
              <a:rPr lang="en-CA" baseline="0" dirty="0" err="1" smtClean="0"/>
              <a:t>l’abandon</a:t>
            </a:r>
            <a:r>
              <a:rPr lang="en-CA" baseline="0" dirty="0" smtClean="0"/>
              <a:t> de </a:t>
            </a:r>
            <a:r>
              <a:rPr lang="en-CA" baseline="0" dirty="0" err="1" smtClean="0"/>
              <a:t>ce</a:t>
            </a:r>
            <a:r>
              <a:rPr lang="en-CA" baseline="0" dirty="0" smtClean="0"/>
              <a:t> </a:t>
            </a:r>
            <a:r>
              <a:rPr lang="en-CA" baseline="0" dirty="0" err="1" smtClean="0"/>
              <a:t>terme</a:t>
            </a:r>
            <a:r>
              <a:rPr lang="en-CA" baseline="0" dirty="0" smtClean="0"/>
              <a:t> et on </a:t>
            </a:r>
            <a:r>
              <a:rPr lang="en-CA" baseline="0" dirty="0" err="1" smtClean="0"/>
              <a:t>donné</a:t>
            </a:r>
            <a:r>
              <a:rPr lang="en-CA" baseline="0" dirty="0" smtClean="0"/>
              <a:t> des </a:t>
            </a:r>
            <a:r>
              <a:rPr lang="en-CA" baseline="0" dirty="0" err="1" smtClean="0"/>
              <a:t>noms</a:t>
            </a:r>
            <a:r>
              <a:rPr lang="en-CA" baseline="0" dirty="0" smtClean="0"/>
              <a:t> </a:t>
            </a:r>
            <a:r>
              <a:rPr lang="en-CA" baseline="0" dirty="0" err="1" smtClean="0"/>
              <a:t>compliqués</a:t>
            </a:r>
            <a:r>
              <a:rPr lang="en-CA" baseline="0" dirty="0" smtClean="0"/>
              <a:t>. Il utilise </a:t>
            </a:r>
            <a:r>
              <a:rPr lang="en-CA" baseline="0" dirty="0" err="1" smtClean="0"/>
              <a:t>érysipele</a:t>
            </a:r>
            <a:r>
              <a:rPr lang="en-CA" baseline="0" dirty="0" smtClean="0"/>
              <a:t> pour cellulite. </a:t>
            </a:r>
            <a:r>
              <a:rPr lang="en-CA" baseline="0" dirty="0" err="1" smtClean="0"/>
              <a:t>Toutefois</a:t>
            </a:r>
            <a:r>
              <a:rPr lang="en-CA" baseline="0" dirty="0" smtClean="0"/>
              <a:t> en </a:t>
            </a:r>
            <a:r>
              <a:rPr lang="en-CA" baseline="0" dirty="0" err="1" smtClean="0"/>
              <a:t>anglais</a:t>
            </a:r>
            <a:r>
              <a:rPr lang="en-CA" baseline="0" dirty="0" smtClean="0"/>
              <a:t>, </a:t>
            </a:r>
            <a:r>
              <a:rPr lang="en-CA" baseline="0" dirty="0" err="1" smtClean="0"/>
              <a:t>c’est</a:t>
            </a:r>
            <a:r>
              <a:rPr lang="en-CA" baseline="0" dirty="0" smtClean="0"/>
              <a:t> </a:t>
            </a:r>
            <a:r>
              <a:rPr lang="en-CA" baseline="0" dirty="0" err="1" smtClean="0"/>
              <a:t>souvent</a:t>
            </a:r>
            <a:r>
              <a:rPr lang="en-CA" baseline="0" dirty="0" smtClean="0"/>
              <a:t> </a:t>
            </a:r>
            <a:r>
              <a:rPr lang="en-CA" baseline="0" dirty="0" err="1" smtClean="0"/>
              <a:t>décrit</a:t>
            </a:r>
            <a:r>
              <a:rPr lang="en-CA" baseline="0" dirty="0" smtClean="0"/>
              <a:t> pour infection </a:t>
            </a:r>
            <a:r>
              <a:rPr lang="en-CA" baseline="0" dirty="0" err="1" smtClean="0"/>
              <a:t>superficielle</a:t>
            </a:r>
            <a:r>
              <a:rPr lang="en-CA" baseline="0" dirty="0" smtClean="0"/>
              <a:t>, </a:t>
            </a:r>
            <a:r>
              <a:rPr lang="en-CA" baseline="0" dirty="0" err="1" smtClean="0"/>
              <a:t>surelevé</a:t>
            </a:r>
            <a:r>
              <a:rPr lang="en-CA" baseline="0" dirty="0" smtClean="0"/>
              <a:t> quasi </a:t>
            </a:r>
            <a:r>
              <a:rPr lang="en-CA" baseline="0" dirty="0" err="1" smtClean="0"/>
              <a:t>tjrs</a:t>
            </a:r>
            <a:r>
              <a:rPr lang="en-CA" baseline="0" dirty="0" smtClean="0"/>
              <a:t> </a:t>
            </a:r>
            <a:r>
              <a:rPr lang="en-CA" baseline="0" dirty="0" err="1" smtClean="0"/>
              <a:t>causé</a:t>
            </a:r>
            <a:r>
              <a:rPr lang="en-CA" baseline="0" dirty="0" smtClean="0"/>
              <a:t> par le strep.</a:t>
            </a:r>
          </a:p>
          <a:p>
            <a:endParaRPr lang="en-US" sz="1200" b="1" kern="1200" dirty="0" smtClean="0">
              <a:solidFill>
                <a:schemeClr val="tx1"/>
              </a:solidFill>
              <a:effectLst/>
              <a:latin typeface="+mn-lt"/>
              <a:ea typeface="+mn-ea"/>
              <a:cs typeface="+mn-cs"/>
            </a:endParaRPr>
          </a:p>
          <a:p>
            <a:r>
              <a:rPr lang="en-US" dirty="0" smtClean="0">
                <a:effectLst/>
              </a:rPr>
              <a:t>Most streptococcal bacteria causing erysipelas are sensitive to </a:t>
            </a:r>
            <a:r>
              <a:rPr lang="en-US" sz="1200" kern="1200" dirty="0" smtClean="0">
                <a:solidFill>
                  <a:schemeClr val="tx1"/>
                </a:solidFill>
                <a:effectLst/>
                <a:latin typeface="+mn-lt"/>
                <a:ea typeface="+mn-ea"/>
                <a:cs typeface="+mn-cs"/>
                <a:hlinkClick r:id="rId3" action="ppaction://hlinkfile"/>
              </a:rPr>
              <a:t>penicillin</a:t>
            </a:r>
            <a:r>
              <a:rPr lang="en-US" dirty="0" smtClean="0">
                <a:effectLst/>
              </a:rPr>
              <a:t> antibiotics and penicillin, either orally or intravenously (if patient is very unwell), is the antibiotic of first choice. </a:t>
            </a:r>
            <a:r>
              <a:rPr lang="en-US" sz="1200" kern="1200" dirty="0" smtClean="0">
                <a:solidFill>
                  <a:schemeClr val="tx1"/>
                </a:solidFill>
                <a:effectLst/>
                <a:latin typeface="+mn-lt"/>
                <a:ea typeface="+mn-ea"/>
                <a:cs typeface="+mn-cs"/>
                <a:hlinkClick r:id="rId4" action="ppaction://hlinkfile"/>
              </a:rPr>
              <a:t>Erythromycin</a:t>
            </a:r>
            <a:r>
              <a:rPr lang="en-US" dirty="0" smtClean="0">
                <a:effectLst/>
              </a:rPr>
              <a:t> may be used as an alternative in patients with penicillin allergy. Treatment is usually for 10-14 days, and while signs of general illness resolve within a day or two, the skin changes may take some weeks to resolve completely. No scarring occurs. </a:t>
            </a:r>
          </a:p>
          <a:p>
            <a:r>
              <a:rPr lang="en-US" dirty="0" smtClean="0">
                <a:effectLst/>
              </a:rPr>
              <a:t>Erysipelas recurs in up to one third of patients due to persistence of risk factors and also because erysipelas itself can cause lymphatic damage (hence impaired drainage of toxins) in involved skin which predisposes to further attacks. </a:t>
            </a:r>
          </a:p>
          <a:p>
            <a:pPr marL="0" indent="0">
              <a:buNone/>
            </a:pPr>
            <a:r>
              <a:rPr lang="en-CA" dirty="0" smtClean="0"/>
              <a:t>’Butterfly’’ au visage,  plus </a:t>
            </a:r>
            <a:r>
              <a:rPr lang="en-CA" dirty="0" err="1" smtClean="0"/>
              <a:t>fréquent</a:t>
            </a:r>
            <a:r>
              <a:rPr lang="en-CA" dirty="0" smtClean="0"/>
              <a:t> a/n MI</a:t>
            </a:r>
          </a:p>
          <a:p>
            <a:pPr marL="0" indent="0">
              <a:buNone/>
            </a:pPr>
            <a:endParaRPr lang="en-CA" dirty="0" smtClean="0"/>
          </a:p>
          <a:p>
            <a:pPr marL="0" indent="0">
              <a:buNone/>
            </a:pPr>
            <a:r>
              <a:rPr lang="en-CA" dirty="0" smtClean="0"/>
              <a:t>À </a:t>
            </a:r>
            <a:r>
              <a:rPr lang="en-CA" dirty="0" err="1" smtClean="0"/>
              <a:t>risque</a:t>
            </a:r>
            <a:r>
              <a:rPr lang="en-CA" dirty="0" smtClean="0"/>
              <a:t>: drainage </a:t>
            </a:r>
            <a:r>
              <a:rPr lang="en-CA" dirty="0" err="1" smtClean="0"/>
              <a:t>lymphatique</a:t>
            </a:r>
            <a:r>
              <a:rPr lang="en-CA" dirty="0" smtClean="0"/>
              <a:t> </a:t>
            </a:r>
            <a:r>
              <a:rPr lang="en-CA" dirty="0" err="1" smtClean="0"/>
              <a:t>altéré</a:t>
            </a:r>
            <a:r>
              <a:rPr lang="en-CA" dirty="0" smtClean="0"/>
              <a:t> (ex: dissection ganglions et </a:t>
            </a:r>
            <a:r>
              <a:rPr lang="en-CA" dirty="0" err="1" smtClean="0"/>
              <a:t>saphènectomie</a:t>
            </a:r>
            <a:r>
              <a:rPr lang="en-CA" dirty="0" smtClean="0"/>
              <a:t>) </a:t>
            </a:r>
          </a:p>
          <a:p>
            <a:pPr marL="0" indent="0">
              <a:buNone/>
            </a:pPr>
            <a:endParaRPr lang="en-CA" dirty="0" smtClean="0"/>
          </a:p>
          <a:p>
            <a:pPr marL="0" indent="0">
              <a:buNone/>
            </a:pPr>
            <a:r>
              <a:rPr lang="en-CA" dirty="0" smtClean="0"/>
              <a:t>Plus </a:t>
            </a:r>
            <a:r>
              <a:rPr lang="en-CA" dirty="0" err="1" smtClean="0"/>
              <a:t>souvent</a:t>
            </a:r>
            <a:r>
              <a:rPr lang="en-CA" dirty="0" smtClean="0"/>
              <a:t> </a:t>
            </a:r>
            <a:r>
              <a:rPr lang="en-CA" dirty="0" err="1" smtClean="0"/>
              <a:t>sx</a:t>
            </a:r>
            <a:r>
              <a:rPr lang="en-CA" dirty="0" smtClean="0"/>
              <a:t> </a:t>
            </a:r>
            <a:r>
              <a:rPr lang="en-CA" dirty="0" err="1" smtClean="0"/>
              <a:t>systémiques</a:t>
            </a:r>
            <a:r>
              <a:rPr lang="en-CA" dirty="0" smtClean="0"/>
              <a:t> </a:t>
            </a:r>
            <a:r>
              <a:rPr lang="en-CA" dirty="0" err="1" smtClean="0"/>
              <a:t>associés</a:t>
            </a:r>
            <a:r>
              <a:rPr lang="en-CA" dirty="0" smtClean="0"/>
              <a:t> (T°-frisson-N-</a:t>
            </a:r>
            <a:r>
              <a:rPr lang="en-CA" dirty="0" err="1" smtClean="0"/>
              <a:t>céphalée</a:t>
            </a:r>
            <a:endParaRPr lang="en-CA" dirty="0" smtClean="0"/>
          </a:p>
          <a:p>
            <a:endParaRPr lang="en-US" dirty="0" smtClean="0">
              <a:effectLst/>
            </a:endParaRPr>
          </a:p>
          <a:p>
            <a:endParaRPr lang="en-US" dirty="0" smtClean="0">
              <a:effectLst/>
            </a:endParaRPr>
          </a:p>
          <a:p>
            <a:endParaRPr lang="fr-CA" dirty="0"/>
          </a:p>
        </p:txBody>
      </p:sp>
      <p:sp>
        <p:nvSpPr>
          <p:cNvPr id="4" name="Espace réservé du numéro de diapositive 3"/>
          <p:cNvSpPr>
            <a:spLocks noGrp="1"/>
          </p:cNvSpPr>
          <p:nvPr>
            <p:ph type="sldNum" sz="quarter" idx="10"/>
          </p:nvPr>
        </p:nvSpPr>
        <p:spPr/>
        <p:txBody>
          <a:bodyPr/>
          <a:lstStyle/>
          <a:p>
            <a:fld id="{89FE42AB-E25B-4E67-8EDD-C76455E78956}" type="slidenum">
              <a:rPr lang="fr-CA" smtClean="0"/>
              <a:t>12</a:t>
            </a:fld>
            <a:endParaRPr lang="fr-CA"/>
          </a:p>
        </p:txBody>
      </p:sp>
    </p:spTree>
    <p:extLst>
      <p:ext uri="{BB962C8B-B14F-4D97-AF65-F5344CB8AC3E}">
        <p14:creationId xmlns:p14="http://schemas.microsoft.com/office/powerpoint/2010/main" val="186254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30" name="Date Placeholder 29"/>
          <p:cNvSpPr>
            <a:spLocks noGrp="1"/>
          </p:cNvSpPr>
          <p:nvPr>
            <p:ph type="dt" sz="half" idx="10"/>
          </p:nvPr>
        </p:nvSpPr>
        <p:spPr/>
        <p:txBody>
          <a:bodyPr/>
          <a:lstStyle/>
          <a:p>
            <a:fld id="{AA309A6D-C09C-4548-B29A-6CF363A7E532}" type="datetimeFigureOut">
              <a:rPr lang="fr-FR" smtClean="0"/>
              <a:t>12-06-01</a:t>
            </a:fld>
            <a:endParaRPr lang="fr-BE"/>
          </a:p>
        </p:txBody>
      </p:sp>
      <p:sp>
        <p:nvSpPr>
          <p:cNvPr id="19" name="Footer Placeholder 18"/>
          <p:cNvSpPr>
            <a:spLocks noGrp="1"/>
          </p:cNvSpPr>
          <p:nvPr>
            <p:ph type="ftr" sz="quarter" idx="11"/>
          </p:nvPr>
        </p:nvSpPr>
        <p:spPr/>
        <p:txBody>
          <a:bodyPr/>
          <a:lstStyle/>
          <a:p>
            <a:endParaRPr lang="fr-BE"/>
          </a:p>
        </p:txBody>
      </p:sp>
      <p:sp>
        <p:nvSpPr>
          <p:cNvPr id="27" name="Slide Number Placeholder 26"/>
          <p:cNvSpPr>
            <a:spLocks noGrp="1"/>
          </p:cNvSpPr>
          <p:nvPr>
            <p:ph type="sldNum" sz="quarter" idx="12"/>
          </p:nvPr>
        </p:nvSpPr>
        <p:spPr/>
        <p:txBody>
          <a:bodyPr/>
          <a:lstStyle/>
          <a:p>
            <a:fld id="{CF4668DC-857F-487D-BFFA-8C0CA5037977}" type="slidenum">
              <a:rPr lang="fr-BE" smtClean="0"/>
              <a:t>‹#›</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smtClean="0"/>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Date Placeholder 3"/>
          <p:cNvSpPr>
            <a:spLocks noGrp="1"/>
          </p:cNvSpPr>
          <p:nvPr>
            <p:ph type="dt" sz="half" idx="10"/>
          </p:nvPr>
        </p:nvSpPr>
        <p:spPr/>
        <p:txBody>
          <a:bodyPr/>
          <a:lstStyle/>
          <a:p>
            <a:fld id="{AA309A6D-C09C-4548-B29A-6CF363A7E532}" type="datetimeFigureOut">
              <a:rPr lang="fr-FR" smtClean="0"/>
              <a:t>12-06-01</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smtClean="0"/>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Date Placeholder 3"/>
          <p:cNvSpPr>
            <a:spLocks noGrp="1"/>
          </p:cNvSpPr>
          <p:nvPr>
            <p:ph type="dt" sz="half" idx="10"/>
          </p:nvPr>
        </p:nvSpPr>
        <p:spPr/>
        <p:txBody>
          <a:bodyPr/>
          <a:lstStyle/>
          <a:p>
            <a:fld id="{AA309A6D-C09C-4548-B29A-6CF363A7E532}" type="datetimeFigureOut">
              <a:rPr lang="fr-FR" smtClean="0"/>
              <a:t>12-06-01</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smtClean="0"/>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Date Placeholder 3"/>
          <p:cNvSpPr>
            <a:spLocks noGrp="1"/>
          </p:cNvSpPr>
          <p:nvPr>
            <p:ph type="dt" sz="half" idx="10"/>
          </p:nvPr>
        </p:nvSpPr>
        <p:spPr/>
        <p:txBody>
          <a:bodyPr/>
          <a:lstStyle/>
          <a:p>
            <a:fld id="{AA309A6D-C09C-4548-B29A-6CF363A7E532}" type="datetimeFigureOut">
              <a:rPr lang="fr-FR" smtClean="0"/>
              <a:t>12-06-01</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12-06-01</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smtClean="0"/>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Date Placeholder 4"/>
          <p:cNvSpPr>
            <a:spLocks noGrp="1"/>
          </p:cNvSpPr>
          <p:nvPr>
            <p:ph type="dt" sz="half" idx="10"/>
          </p:nvPr>
        </p:nvSpPr>
        <p:spPr/>
        <p:txBody>
          <a:bodyPr/>
          <a:lstStyle/>
          <a:p>
            <a:fld id="{AA309A6D-C09C-4548-B29A-6CF363A7E532}" type="datetimeFigureOut">
              <a:rPr lang="fr-FR" smtClean="0"/>
              <a:t>12-06-01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smtClean="0"/>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Date Placeholder 6"/>
          <p:cNvSpPr>
            <a:spLocks noGrp="1"/>
          </p:cNvSpPr>
          <p:nvPr>
            <p:ph type="dt" sz="half" idx="10"/>
          </p:nvPr>
        </p:nvSpPr>
        <p:spPr/>
        <p:txBody>
          <a:bodyPr/>
          <a:lstStyle/>
          <a:p>
            <a:fld id="{AA309A6D-C09C-4548-B29A-6CF363A7E532}" type="datetimeFigureOut">
              <a:rPr lang="fr-FR" smtClean="0"/>
              <a:t>12-06-01</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Modifiez le style du titre</a:t>
            </a:r>
            <a:endParaRPr kumimoji="0" lang="en-US"/>
          </a:p>
        </p:txBody>
      </p:sp>
      <p:sp>
        <p:nvSpPr>
          <p:cNvPr id="3" name="Date Placeholder 2"/>
          <p:cNvSpPr>
            <a:spLocks noGrp="1"/>
          </p:cNvSpPr>
          <p:nvPr>
            <p:ph type="dt" sz="half" idx="10"/>
          </p:nvPr>
        </p:nvSpPr>
        <p:spPr/>
        <p:txBody>
          <a:bodyPr/>
          <a:lstStyle/>
          <a:p>
            <a:fld id="{AA309A6D-C09C-4548-B29A-6CF363A7E532}" type="datetimeFigureOut">
              <a:rPr lang="fr-FR" smtClean="0"/>
              <a:t>12-06-01</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12-06-01</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Date Placeholder 4"/>
          <p:cNvSpPr>
            <a:spLocks noGrp="1"/>
          </p:cNvSpPr>
          <p:nvPr>
            <p:ph type="dt" sz="half" idx="10"/>
          </p:nvPr>
        </p:nvSpPr>
        <p:spPr/>
        <p:txBody>
          <a:bodyPr/>
          <a:lstStyle/>
          <a:p>
            <a:fld id="{AA309A6D-C09C-4548-B29A-6CF363A7E532}" type="datetimeFigureOut">
              <a:rPr lang="fr-FR" smtClean="0"/>
              <a:t>12-06-01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12-06-01</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a:xfrm>
            <a:off x="8077200" y="6356350"/>
            <a:ext cx="609600" cy="365125"/>
          </a:xfrm>
        </p:spPr>
        <p:txBody>
          <a:bodyPr/>
          <a:lstStyle/>
          <a:p>
            <a:fld id="{CF4668DC-857F-487D-BFFA-8C0CA5037977}" type="slidenum">
              <a:rPr lang="fr-BE" smtClean="0"/>
              <a:t>‹#›</a:t>
            </a:fld>
            <a:endParaRPr lang="fr-BE"/>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A309A6D-C09C-4548-B29A-6CF363A7E532}" type="datetimeFigureOut">
              <a:rPr lang="fr-FR" smtClean="0"/>
              <a:t>12-06-01</a:t>
            </a:fld>
            <a:endParaRPr lang="fr-BE"/>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BE"/>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F4668DC-857F-487D-BFFA-8C0CA5037977}" type="slidenum">
              <a:rPr lang="fr-BE" smtClean="0"/>
              <a:t>‹#›</a:t>
            </a:fld>
            <a:endParaRPr lang="fr-BE"/>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 Id="rId3"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1.wmv"/><Relationship Id="rId2" Type="http://schemas.openxmlformats.org/officeDocument/2006/relationships/video" Target="../media/media1.wm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CA" dirty="0" smtClean="0"/>
              <a:t>Infection des </a:t>
            </a:r>
            <a:r>
              <a:rPr lang="en-CA" dirty="0" err="1" smtClean="0"/>
              <a:t>tissus</a:t>
            </a:r>
            <a:r>
              <a:rPr lang="en-CA" dirty="0" smtClean="0"/>
              <a:t> </a:t>
            </a:r>
            <a:r>
              <a:rPr lang="en-CA" dirty="0" err="1" smtClean="0"/>
              <a:t>mous</a:t>
            </a:r>
            <a:endParaRPr lang="fr-CA" dirty="0"/>
          </a:p>
        </p:txBody>
      </p:sp>
      <p:sp>
        <p:nvSpPr>
          <p:cNvPr id="3" name="Sous-titre 2"/>
          <p:cNvSpPr>
            <a:spLocks noGrp="1"/>
          </p:cNvSpPr>
          <p:nvPr>
            <p:ph type="subTitle" idx="1"/>
          </p:nvPr>
        </p:nvSpPr>
        <p:spPr/>
        <p:txBody>
          <a:bodyPr>
            <a:normAutofit fontScale="77500" lnSpcReduction="20000"/>
          </a:bodyPr>
          <a:lstStyle/>
          <a:p>
            <a:r>
              <a:rPr lang="en-CA" dirty="0" smtClean="0"/>
              <a:t>Cellulite-</a:t>
            </a:r>
            <a:r>
              <a:rPr lang="en-CA" dirty="0" err="1" smtClean="0"/>
              <a:t>Fascite</a:t>
            </a:r>
            <a:r>
              <a:rPr lang="en-CA" dirty="0" smtClean="0"/>
              <a:t>-</a:t>
            </a:r>
            <a:r>
              <a:rPr lang="en-CA" dirty="0" err="1" smtClean="0"/>
              <a:t>Abcès-Morsure</a:t>
            </a:r>
            <a:endParaRPr lang="en-CA" dirty="0" smtClean="0"/>
          </a:p>
          <a:p>
            <a:endParaRPr lang="en-CA" dirty="0"/>
          </a:p>
          <a:p>
            <a:endParaRPr lang="en-CA" dirty="0" smtClean="0"/>
          </a:p>
          <a:p>
            <a:r>
              <a:rPr lang="en-CA" sz="3300" dirty="0" smtClean="0"/>
              <a:t>Eric </a:t>
            </a:r>
            <a:r>
              <a:rPr lang="en-CA" sz="3300" dirty="0" err="1" smtClean="0"/>
              <a:t>Lalonde,md</a:t>
            </a:r>
            <a:endParaRPr lang="en-CA" sz="3300" dirty="0" smtClean="0"/>
          </a:p>
          <a:p>
            <a:r>
              <a:rPr lang="en-CA" sz="3300" dirty="0" err="1" smtClean="0"/>
              <a:t>Urgence</a:t>
            </a:r>
            <a:r>
              <a:rPr lang="en-CA" sz="3300" dirty="0" smtClean="0"/>
              <a:t> HSCM</a:t>
            </a:r>
            <a:endParaRPr lang="fr-CA" sz="3300" dirty="0"/>
          </a:p>
        </p:txBody>
      </p:sp>
    </p:spTree>
    <p:extLst>
      <p:ext uri="{BB962C8B-B14F-4D97-AF65-F5344CB8AC3E}">
        <p14:creationId xmlns:p14="http://schemas.microsoft.com/office/powerpoint/2010/main" val="5152178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Dx</a:t>
            </a:r>
            <a:r>
              <a:rPr lang="en-CA" dirty="0" smtClean="0"/>
              <a:t>?</a:t>
            </a:r>
            <a:endParaRPr lang="fr-CA"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672" y="908720"/>
            <a:ext cx="5852582" cy="4389437"/>
          </a:xfrm>
        </p:spPr>
      </p:pic>
      <p:sp>
        <p:nvSpPr>
          <p:cNvPr id="5" name="ZoneTexte 4"/>
          <p:cNvSpPr txBox="1"/>
          <p:nvPr/>
        </p:nvSpPr>
        <p:spPr>
          <a:xfrm>
            <a:off x="251520" y="5805264"/>
            <a:ext cx="8504572" cy="707886"/>
          </a:xfrm>
          <a:prstGeom prst="rect">
            <a:avLst/>
          </a:prstGeom>
          <a:noFill/>
        </p:spPr>
        <p:txBody>
          <a:bodyPr wrap="none" rtlCol="0">
            <a:spAutoFit/>
          </a:bodyPr>
          <a:lstStyle/>
          <a:p>
            <a:r>
              <a:rPr lang="en-CA" sz="4000" dirty="0" smtClean="0"/>
              <a:t>Si accessible faire ECMU pour r/o ABCÈS</a:t>
            </a:r>
            <a:endParaRPr lang="fr-CA" sz="4000" dirty="0"/>
          </a:p>
        </p:txBody>
      </p:sp>
    </p:spTree>
    <p:extLst>
      <p:ext uri="{BB962C8B-B14F-4D97-AF65-F5344CB8AC3E}">
        <p14:creationId xmlns:p14="http://schemas.microsoft.com/office/powerpoint/2010/main" val="1571319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229600" cy="1143000"/>
          </a:xfrm>
        </p:spPr>
        <p:txBody>
          <a:bodyPr/>
          <a:lstStyle/>
          <a:p>
            <a:r>
              <a:rPr lang="en-CA" dirty="0" err="1" smtClean="0"/>
              <a:t>Dxd</a:t>
            </a:r>
            <a:r>
              <a:rPr lang="en-CA" dirty="0" smtClean="0"/>
              <a:t> cellulite</a:t>
            </a:r>
            <a:endParaRPr lang="fr-CA" dirty="0"/>
          </a:p>
        </p:txBody>
      </p:sp>
      <p:sp>
        <p:nvSpPr>
          <p:cNvPr id="3" name="Espace réservé du contenu 2"/>
          <p:cNvSpPr>
            <a:spLocks noGrp="1"/>
          </p:cNvSpPr>
          <p:nvPr>
            <p:ph idx="1"/>
          </p:nvPr>
        </p:nvSpPr>
        <p:spPr>
          <a:xfrm>
            <a:off x="457200" y="1556792"/>
            <a:ext cx="8229600" cy="4767808"/>
          </a:xfrm>
        </p:spPr>
        <p:txBody>
          <a:bodyPr>
            <a:normAutofit fontScale="70000" lnSpcReduction="20000"/>
          </a:bodyPr>
          <a:lstStyle/>
          <a:p>
            <a:r>
              <a:rPr lang="fr-CA" sz="3600" dirty="0" smtClean="0"/>
              <a:t>Dermite de stase</a:t>
            </a:r>
          </a:p>
          <a:p>
            <a:r>
              <a:rPr lang="en-CA" sz="3600" dirty="0" err="1" smtClean="0"/>
              <a:t>Dermite</a:t>
            </a:r>
            <a:r>
              <a:rPr lang="en-CA" sz="3600" dirty="0" smtClean="0"/>
              <a:t> de contact</a:t>
            </a:r>
          </a:p>
          <a:p>
            <a:r>
              <a:rPr lang="fr-CA" sz="3600" dirty="0" err="1" smtClean="0"/>
              <a:t>Érytheme</a:t>
            </a:r>
            <a:r>
              <a:rPr lang="fr-CA" sz="3600" dirty="0" smtClean="0"/>
              <a:t> noueux</a:t>
            </a:r>
          </a:p>
          <a:p>
            <a:r>
              <a:rPr lang="fr-CA" sz="3600" dirty="0" smtClean="0"/>
              <a:t>Photosensibilité</a:t>
            </a:r>
          </a:p>
          <a:p>
            <a:r>
              <a:rPr lang="fr-CA" sz="3600" dirty="0" smtClean="0"/>
              <a:t>Zona</a:t>
            </a:r>
          </a:p>
          <a:p>
            <a:r>
              <a:rPr lang="fr-CA" sz="3600" dirty="0" smtClean="0"/>
              <a:t>Bursite</a:t>
            </a:r>
          </a:p>
          <a:p>
            <a:r>
              <a:rPr lang="fr-CA" sz="3600" dirty="0" smtClean="0"/>
              <a:t>Piqûre d’insecte</a:t>
            </a:r>
          </a:p>
          <a:p>
            <a:r>
              <a:rPr lang="fr-CA" sz="3600" dirty="0" smtClean="0"/>
              <a:t>TPP</a:t>
            </a:r>
          </a:p>
          <a:p>
            <a:r>
              <a:rPr lang="fr-CA" sz="3600" dirty="0" smtClean="0"/>
              <a:t>Goutte</a:t>
            </a:r>
          </a:p>
          <a:p>
            <a:r>
              <a:rPr lang="en-US" sz="3600" dirty="0" smtClean="0"/>
              <a:t>R/O ATTEINTE PROFONDE</a:t>
            </a:r>
          </a:p>
          <a:p>
            <a:pPr marL="0" indent="0" algn="ctr">
              <a:buNone/>
            </a:pPr>
            <a:r>
              <a:rPr lang="en-US" sz="4000" b="1" dirty="0" smtClean="0"/>
              <a:t>Si </a:t>
            </a:r>
            <a:r>
              <a:rPr lang="en-US" sz="4000" b="1" dirty="0" err="1" smtClean="0"/>
              <a:t>ce</a:t>
            </a:r>
            <a:r>
              <a:rPr lang="en-US" sz="4000" b="1" dirty="0" smtClean="0"/>
              <a:t> </a:t>
            </a:r>
            <a:r>
              <a:rPr lang="en-US" sz="4000" b="1" dirty="0" err="1" smtClean="0"/>
              <a:t>n'est</a:t>
            </a:r>
            <a:r>
              <a:rPr lang="en-US" sz="4000" b="1" dirty="0" smtClean="0"/>
              <a:t> pas </a:t>
            </a:r>
            <a:r>
              <a:rPr lang="en-US" sz="4000" b="1" dirty="0" err="1" smtClean="0"/>
              <a:t>chaud</a:t>
            </a:r>
            <a:r>
              <a:rPr lang="en-US" sz="4000" b="1" dirty="0" smtClean="0"/>
              <a:t> </a:t>
            </a:r>
            <a:r>
              <a:rPr lang="en-US" sz="4000" b="1" dirty="0" err="1" smtClean="0"/>
              <a:t>penser</a:t>
            </a:r>
            <a:r>
              <a:rPr lang="en-US" sz="4000" b="1" dirty="0" smtClean="0"/>
              <a:t> à </a:t>
            </a:r>
            <a:r>
              <a:rPr lang="en-US" sz="4000" b="1" dirty="0" err="1" smtClean="0"/>
              <a:t>autre</a:t>
            </a:r>
            <a:r>
              <a:rPr lang="en-US" sz="4000" b="1" dirty="0" smtClean="0"/>
              <a:t> </a:t>
            </a:r>
            <a:r>
              <a:rPr lang="en-US" sz="4000" b="1" dirty="0" err="1" smtClean="0"/>
              <a:t>Dx</a:t>
            </a:r>
            <a:r>
              <a:rPr lang="fr-CA" dirty="0"/>
              <a:t/>
            </a:r>
            <a:br>
              <a:rPr lang="fr-CA" dirty="0"/>
            </a:br>
            <a:r>
              <a:rPr lang="fr-CA" dirty="0"/>
              <a:t/>
            </a:r>
            <a:br>
              <a:rPr lang="fr-CA" dirty="0"/>
            </a:br>
            <a:endParaRPr lang="fr-CA" dirty="0"/>
          </a:p>
        </p:txBody>
      </p:sp>
    </p:spTree>
    <p:extLst>
      <p:ext uri="{BB962C8B-B14F-4D97-AF65-F5344CB8AC3E}">
        <p14:creationId xmlns:p14="http://schemas.microsoft.com/office/powerpoint/2010/main" val="24530318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Cellulite </a:t>
            </a:r>
            <a:r>
              <a:rPr lang="en-CA" dirty="0" err="1" smtClean="0"/>
              <a:t>vs</a:t>
            </a:r>
            <a:r>
              <a:rPr lang="en-CA" dirty="0" smtClean="0"/>
              <a:t> </a:t>
            </a:r>
            <a:r>
              <a:rPr lang="en-CA" dirty="0" err="1" smtClean="0"/>
              <a:t>érysipèle</a:t>
            </a:r>
            <a:endParaRPr lang="fr-CA" dirty="0"/>
          </a:p>
        </p:txBody>
      </p:sp>
      <p:sp>
        <p:nvSpPr>
          <p:cNvPr id="3" name="Espace réservé du contenu 2"/>
          <p:cNvSpPr>
            <a:spLocks noGrp="1"/>
          </p:cNvSpPr>
          <p:nvPr>
            <p:ph idx="1"/>
          </p:nvPr>
        </p:nvSpPr>
        <p:spPr/>
        <p:txBody>
          <a:bodyPr>
            <a:normAutofit lnSpcReduction="10000"/>
          </a:bodyPr>
          <a:lstStyle/>
          <a:p>
            <a:pPr marL="0" indent="0">
              <a:buNone/>
            </a:pPr>
            <a:r>
              <a:rPr lang="en-CA" dirty="0" smtClean="0"/>
              <a:t>Différence </a:t>
            </a:r>
            <a:r>
              <a:rPr lang="en-CA" dirty="0" err="1" smtClean="0"/>
              <a:t>selon</a:t>
            </a:r>
            <a:r>
              <a:rPr lang="en-CA" dirty="0" smtClean="0"/>
              <a:t> </a:t>
            </a:r>
            <a:r>
              <a:rPr lang="en-CA" dirty="0" err="1" smtClean="0"/>
              <a:t>littérature</a:t>
            </a:r>
            <a:r>
              <a:rPr lang="en-CA" dirty="0" smtClean="0"/>
              <a:t> </a:t>
            </a:r>
            <a:r>
              <a:rPr lang="en-CA" dirty="0" err="1" smtClean="0"/>
              <a:t>française</a:t>
            </a:r>
            <a:r>
              <a:rPr lang="en-CA" dirty="0" smtClean="0"/>
              <a:t> </a:t>
            </a:r>
            <a:r>
              <a:rPr lang="en-CA" dirty="0" err="1" smtClean="0"/>
              <a:t>vs</a:t>
            </a:r>
            <a:r>
              <a:rPr lang="en-CA" dirty="0" smtClean="0"/>
              <a:t> </a:t>
            </a:r>
            <a:r>
              <a:rPr lang="en-CA" dirty="0" err="1" smtClean="0"/>
              <a:t>anglaise</a:t>
            </a:r>
            <a:endParaRPr lang="en-CA" dirty="0" smtClean="0"/>
          </a:p>
          <a:p>
            <a:pPr marL="0" indent="0">
              <a:buNone/>
            </a:pPr>
            <a:r>
              <a:rPr lang="en-CA" dirty="0"/>
              <a:t> </a:t>
            </a:r>
            <a:endParaRPr lang="en-CA" dirty="0" smtClean="0"/>
          </a:p>
          <a:p>
            <a:pPr marL="0" indent="0">
              <a:buNone/>
            </a:pPr>
            <a:r>
              <a:rPr lang="en-CA" sz="3400" b="1" dirty="0" err="1"/>
              <a:t>É</a:t>
            </a:r>
            <a:r>
              <a:rPr lang="en-CA" sz="3400" b="1" dirty="0" err="1" smtClean="0"/>
              <a:t>rysipèle</a:t>
            </a:r>
            <a:r>
              <a:rPr lang="en-CA" dirty="0" smtClean="0"/>
              <a:t> : </a:t>
            </a:r>
            <a:r>
              <a:rPr lang="en-CA" dirty="0" err="1" smtClean="0"/>
              <a:t>épiderme</a:t>
            </a:r>
            <a:r>
              <a:rPr lang="en-CA" dirty="0" smtClean="0"/>
              <a:t>/</a:t>
            </a:r>
            <a:r>
              <a:rPr lang="en-CA" dirty="0" err="1" smtClean="0"/>
              <a:t>derme</a:t>
            </a:r>
            <a:r>
              <a:rPr lang="en-CA" dirty="0" smtClean="0"/>
              <a:t> </a:t>
            </a:r>
            <a:r>
              <a:rPr lang="en-CA" dirty="0" err="1" smtClean="0"/>
              <a:t>superficelle</a:t>
            </a:r>
            <a:endParaRPr lang="en-CA" dirty="0" smtClean="0"/>
          </a:p>
          <a:p>
            <a:pPr marL="0" indent="0">
              <a:buNone/>
            </a:pPr>
            <a:r>
              <a:rPr lang="en-CA" dirty="0" smtClean="0"/>
              <a:t>	     Strep Beta-</a:t>
            </a:r>
            <a:r>
              <a:rPr lang="en-CA" dirty="0" err="1" smtClean="0"/>
              <a:t>Hémolytique</a:t>
            </a:r>
            <a:endParaRPr lang="en-CA" dirty="0" smtClean="0"/>
          </a:p>
          <a:p>
            <a:pPr marL="0" indent="0">
              <a:buNone/>
            </a:pPr>
            <a:r>
              <a:rPr lang="en-CA" dirty="0"/>
              <a:t>	</a:t>
            </a:r>
            <a:r>
              <a:rPr lang="en-CA" dirty="0" smtClean="0"/>
              <a:t>     </a:t>
            </a:r>
            <a:r>
              <a:rPr lang="en-CA" dirty="0" err="1" smtClean="0"/>
              <a:t>Ligne</a:t>
            </a:r>
            <a:r>
              <a:rPr lang="en-CA" dirty="0" smtClean="0"/>
              <a:t> </a:t>
            </a:r>
            <a:r>
              <a:rPr lang="en-CA" dirty="0"/>
              <a:t>de </a:t>
            </a:r>
            <a:r>
              <a:rPr lang="en-CA" dirty="0" err="1"/>
              <a:t>démarcation</a:t>
            </a:r>
            <a:r>
              <a:rPr lang="en-CA" dirty="0"/>
              <a:t> </a:t>
            </a:r>
            <a:r>
              <a:rPr lang="en-CA" dirty="0" err="1"/>
              <a:t>claire</a:t>
            </a:r>
            <a:r>
              <a:rPr lang="en-CA" dirty="0"/>
              <a:t>, </a:t>
            </a:r>
            <a:r>
              <a:rPr lang="en-CA" dirty="0" err="1" smtClean="0"/>
              <a:t>surélevé</a:t>
            </a:r>
            <a:r>
              <a:rPr lang="en-CA" dirty="0" smtClean="0"/>
              <a:t>=butterfly</a:t>
            </a:r>
          </a:p>
          <a:p>
            <a:pPr marL="0" indent="0">
              <a:buNone/>
            </a:pPr>
            <a:endParaRPr lang="en-CA" dirty="0" smtClean="0"/>
          </a:p>
          <a:p>
            <a:pPr marL="0" indent="0">
              <a:buNone/>
            </a:pPr>
            <a:r>
              <a:rPr lang="en-CA" sz="3400" b="1" dirty="0" smtClean="0"/>
              <a:t>Cellulite:    </a:t>
            </a:r>
            <a:r>
              <a:rPr lang="en-CA" dirty="0" err="1"/>
              <a:t>D</a:t>
            </a:r>
            <a:r>
              <a:rPr lang="en-CA" dirty="0" err="1" smtClean="0"/>
              <a:t>erme</a:t>
            </a:r>
            <a:r>
              <a:rPr lang="en-CA" dirty="0" smtClean="0"/>
              <a:t> </a:t>
            </a:r>
            <a:r>
              <a:rPr lang="en-CA" dirty="0" err="1" smtClean="0"/>
              <a:t>profond</a:t>
            </a:r>
            <a:r>
              <a:rPr lang="en-CA" dirty="0" smtClean="0"/>
              <a:t> et </a:t>
            </a:r>
            <a:r>
              <a:rPr lang="en-CA" dirty="0" err="1" smtClean="0"/>
              <a:t>tissus</a:t>
            </a:r>
            <a:r>
              <a:rPr lang="en-CA" dirty="0"/>
              <a:t> </a:t>
            </a:r>
            <a:r>
              <a:rPr lang="en-CA" dirty="0" smtClean="0"/>
              <a:t>S/C</a:t>
            </a:r>
          </a:p>
          <a:p>
            <a:pPr marL="0" indent="0">
              <a:buNone/>
            </a:pPr>
            <a:endParaRPr lang="en-CA" dirty="0" smtClean="0"/>
          </a:p>
          <a:p>
            <a:pPr marL="0" indent="0">
              <a:buNone/>
            </a:pPr>
            <a:r>
              <a:rPr lang="en-CA" dirty="0" smtClean="0"/>
              <a:t>‘)</a:t>
            </a:r>
          </a:p>
        </p:txBody>
      </p:sp>
    </p:spTree>
    <p:extLst>
      <p:ext uri="{BB962C8B-B14F-4D97-AF65-F5344CB8AC3E}">
        <p14:creationId xmlns:p14="http://schemas.microsoft.com/office/powerpoint/2010/main" val="23797732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DX?</a:t>
            </a:r>
            <a:endParaRPr lang="fr-CA"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8" y="1196752"/>
            <a:ext cx="4104456" cy="5400600"/>
          </a:xfrm>
        </p:spPr>
      </p:pic>
    </p:spTree>
    <p:extLst>
      <p:ext uri="{BB962C8B-B14F-4D97-AF65-F5344CB8AC3E}">
        <p14:creationId xmlns:p14="http://schemas.microsoft.com/office/powerpoint/2010/main" val="25920971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Impétigo</a:t>
            </a:r>
            <a:r>
              <a:rPr lang="en-CA" dirty="0" smtClean="0"/>
              <a:t> </a:t>
            </a:r>
            <a:r>
              <a:rPr lang="en-CA" dirty="0" err="1" smtClean="0"/>
              <a:t>contagiosa</a:t>
            </a:r>
            <a:endParaRPr lang="fr-CA" dirty="0"/>
          </a:p>
        </p:txBody>
      </p:sp>
      <p:sp>
        <p:nvSpPr>
          <p:cNvPr id="3" name="Espace réservé du contenu 2"/>
          <p:cNvSpPr>
            <a:spLocks noGrp="1"/>
          </p:cNvSpPr>
          <p:nvPr>
            <p:ph idx="1"/>
          </p:nvPr>
        </p:nvSpPr>
        <p:spPr/>
        <p:txBody>
          <a:bodyPr>
            <a:normAutofit/>
          </a:bodyPr>
          <a:lstStyle/>
          <a:p>
            <a:r>
              <a:rPr lang="en-US" dirty="0"/>
              <a:t>I</a:t>
            </a:r>
            <a:r>
              <a:rPr lang="en-US" dirty="0" smtClean="0"/>
              <a:t>ntra-</a:t>
            </a:r>
            <a:r>
              <a:rPr lang="en-US" dirty="0" err="1" smtClean="0"/>
              <a:t>épidermique</a:t>
            </a:r>
            <a:endParaRPr lang="en-US" dirty="0" smtClean="0"/>
          </a:p>
          <a:p>
            <a:r>
              <a:rPr lang="en-US" dirty="0" err="1" smtClean="0"/>
              <a:t>Vesiculopustules</a:t>
            </a:r>
            <a:r>
              <a:rPr lang="en-US" dirty="0" smtClean="0"/>
              <a:t> qui </a:t>
            </a:r>
            <a:r>
              <a:rPr lang="en-US" dirty="0" err="1" smtClean="0"/>
              <a:t>rupturent</a:t>
            </a:r>
            <a:r>
              <a:rPr lang="en-US" dirty="0" smtClean="0"/>
              <a:t>: </a:t>
            </a:r>
            <a:r>
              <a:rPr lang="en-US" dirty="0" err="1" smtClean="0"/>
              <a:t>laisse</a:t>
            </a:r>
            <a:r>
              <a:rPr lang="en-US" dirty="0" smtClean="0"/>
              <a:t> </a:t>
            </a:r>
            <a:r>
              <a:rPr lang="en-US" dirty="0" err="1" smtClean="0"/>
              <a:t>croûte</a:t>
            </a:r>
            <a:r>
              <a:rPr lang="en-US" dirty="0" smtClean="0"/>
              <a:t> </a:t>
            </a:r>
            <a:r>
              <a:rPr lang="en-US" dirty="0" err="1" smtClean="0"/>
              <a:t>dorée</a:t>
            </a:r>
            <a:endParaRPr lang="en-US" dirty="0" smtClean="0"/>
          </a:p>
          <a:p>
            <a:r>
              <a:rPr lang="en-US" dirty="0" err="1" smtClean="0"/>
              <a:t>Surtout</a:t>
            </a:r>
            <a:r>
              <a:rPr lang="en-US" dirty="0" smtClean="0"/>
              <a:t> &lt; de 2 </a:t>
            </a:r>
            <a:r>
              <a:rPr lang="en-US" dirty="0" err="1" smtClean="0"/>
              <a:t>ans</a:t>
            </a:r>
            <a:endParaRPr lang="en-US" dirty="0" smtClean="0"/>
          </a:p>
          <a:p>
            <a:r>
              <a:rPr lang="en-US" dirty="0"/>
              <a:t>V</a:t>
            </a:r>
            <a:r>
              <a:rPr lang="en-US" dirty="0" smtClean="0"/>
              <a:t>isage</a:t>
            </a:r>
          </a:p>
          <a:p>
            <a:r>
              <a:rPr lang="en-US" dirty="0" smtClean="0"/>
              <a:t>ATB </a:t>
            </a:r>
            <a:r>
              <a:rPr lang="en-US" dirty="0" err="1" smtClean="0"/>
              <a:t>topique</a:t>
            </a:r>
            <a:r>
              <a:rPr lang="en-US" dirty="0" smtClean="0"/>
              <a:t> </a:t>
            </a:r>
            <a:r>
              <a:rPr lang="en-US" dirty="0" err="1" smtClean="0"/>
              <a:t>vs</a:t>
            </a:r>
            <a:r>
              <a:rPr lang="en-US" dirty="0" smtClean="0"/>
              <a:t> PO</a:t>
            </a:r>
            <a:endParaRPr lang="en-US" dirty="0"/>
          </a:p>
        </p:txBody>
      </p:sp>
    </p:spTree>
    <p:extLst>
      <p:ext uri="{BB962C8B-B14F-4D97-AF65-F5344CB8AC3E}">
        <p14:creationId xmlns:p14="http://schemas.microsoft.com/office/powerpoint/2010/main" val="30376944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284752"/>
          </a:xfrm>
        </p:spPr>
        <p:txBody>
          <a:bodyPr>
            <a:normAutofit fontScale="90000"/>
          </a:bodyPr>
          <a:lstStyle/>
          <a:p>
            <a:r>
              <a:rPr lang="en-CA" dirty="0" smtClean="0"/>
              <a:t>Cellulite des MI</a:t>
            </a:r>
            <a:br>
              <a:rPr lang="en-CA" dirty="0" smtClean="0"/>
            </a:br>
            <a:r>
              <a:rPr lang="en-CA" dirty="0" err="1" smtClean="0"/>
              <a:t>Aller</a:t>
            </a:r>
            <a:r>
              <a:rPr lang="en-CA" dirty="0" smtClean="0"/>
              <a:t> </a:t>
            </a:r>
            <a:r>
              <a:rPr lang="en-CA" dirty="0" err="1" smtClean="0"/>
              <a:t>une</a:t>
            </a:r>
            <a:r>
              <a:rPr lang="en-CA" dirty="0" smtClean="0"/>
              <a:t> </a:t>
            </a:r>
            <a:r>
              <a:rPr lang="en-CA" dirty="0" err="1" smtClean="0"/>
              <a:t>étape</a:t>
            </a:r>
            <a:r>
              <a:rPr lang="en-CA" dirty="0" smtClean="0"/>
              <a:t> de plus…</a:t>
            </a:r>
            <a:endParaRPr lang="fr-CA" dirty="0"/>
          </a:p>
        </p:txBody>
      </p:sp>
      <p:sp>
        <p:nvSpPr>
          <p:cNvPr id="3" name="Espace réservé du contenu 2"/>
          <p:cNvSpPr>
            <a:spLocks noGrp="1"/>
          </p:cNvSpPr>
          <p:nvPr>
            <p:ph idx="1"/>
          </p:nvPr>
        </p:nvSpPr>
        <p:spPr/>
        <p:txBody>
          <a:bodyPr/>
          <a:lstStyle/>
          <a:p>
            <a:r>
              <a:rPr lang="fr-CA" dirty="0"/>
              <a:t>Une porte d’entrée </a:t>
            </a:r>
            <a:r>
              <a:rPr lang="fr-CA" dirty="0" smtClean="0"/>
              <a:t>dans </a:t>
            </a:r>
            <a:r>
              <a:rPr lang="fr-CA" dirty="0"/>
              <a:t>60% des cas </a:t>
            </a:r>
            <a:r>
              <a:rPr lang="fr-CA" dirty="0" smtClean="0"/>
              <a:t>:</a:t>
            </a:r>
          </a:p>
          <a:p>
            <a:endParaRPr lang="fr-CA"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3068960"/>
            <a:ext cx="5184576" cy="2952328"/>
          </a:xfrm>
          <a:prstGeom prst="rect">
            <a:avLst/>
          </a:prstGeom>
        </p:spPr>
      </p:pic>
    </p:spTree>
    <p:extLst>
      <p:ext uri="{BB962C8B-B14F-4D97-AF65-F5344CB8AC3E}">
        <p14:creationId xmlns:p14="http://schemas.microsoft.com/office/powerpoint/2010/main" val="134622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147248" cy="72008"/>
          </a:xfrm>
        </p:spPr>
        <p:txBody>
          <a:bodyPr>
            <a:normAutofit fontScale="90000"/>
          </a:bodyPr>
          <a:lstStyle/>
          <a:p>
            <a:endParaRPr lang="fr-CA" dirty="0"/>
          </a:p>
        </p:txBody>
      </p:sp>
      <p:sp>
        <p:nvSpPr>
          <p:cNvPr id="3" name="Espace réservé du contenu 2"/>
          <p:cNvSpPr>
            <a:spLocks noGrp="1"/>
          </p:cNvSpPr>
          <p:nvPr>
            <p:ph idx="1"/>
          </p:nvPr>
        </p:nvSpPr>
        <p:spPr>
          <a:xfrm>
            <a:off x="457200" y="260648"/>
            <a:ext cx="8229600" cy="6480720"/>
          </a:xfrm>
        </p:spPr>
        <p:txBody>
          <a:bodyPr>
            <a:normAutofit fontScale="77500" lnSpcReduction="20000"/>
          </a:bodyPr>
          <a:lstStyle/>
          <a:p>
            <a:r>
              <a:rPr lang="en-CA" sz="4800" b="1" dirty="0" err="1" smtClean="0"/>
              <a:t>Une</a:t>
            </a:r>
            <a:r>
              <a:rPr lang="en-CA" sz="4800" b="1" dirty="0" smtClean="0"/>
              <a:t> cellulite simple de la main </a:t>
            </a:r>
            <a:r>
              <a:rPr lang="en-CA" sz="4800" b="1" dirty="0" err="1" smtClean="0"/>
              <a:t>n’existe</a:t>
            </a:r>
            <a:r>
              <a:rPr lang="en-CA" sz="4800" b="1" dirty="0" smtClean="0"/>
              <a:t> pas </a:t>
            </a:r>
            <a:r>
              <a:rPr lang="en-CA" sz="4800" b="1" dirty="0" err="1" smtClean="0"/>
              <a:t>ou</a:t>
            </a:r>
            <a:r>
              <a:rPr lang="en-CA" sz="4800" b="1" dirty="0" smtClean="0"/>
              <a:t> </a:t>
            </a:r>
            <a:r>
              <a:rPr lang="en-CA" sz="4800" b="1" dirty="0" err="1" smtClean="0"/>
              <a:t>presque</a:t>
            </a:r>
            <a:r>
              <a:rPr lang="en-CA" sz="4800" b="1" dirty="0" smtClean="0"/>
              <a:t>!</a:t>
            </a:r>
          </a:p>
          <a:p>
            <a:endParaRPr lang="en-CA" dirty="0"/>
          </a:p>
          <a:p>
            <a:endParaRPr lang="en-CA" dirty="0" smtClean="0"/>
          </a:p>
          <a:p>
            <a:endParaRPr lang="en-CA" dirty="0"/>
          </a:p>
          <a:p>
            <a:pPr marL="0" indent="0">
              <a:buNone/>
            </a:pPr>
            <a:endParaRPr lang="en-CA" dirty="0" smtClean="0"/>
          </a:p>
          <a:p>
            <a:endParaRPr lang="en-CA" sz="3900" b="1" dirty="0" smtClean="0"/>
          </a:p>
          <a:p>
            <a:endParaRPr lang="en-CA" sz="3900" b="1" dirty="0"/>
          </a:p>
          <a:p>
            <a:endParaRPr lang="en-CA" sz="3900" b="1" dirty="0" smtClean="0"/>
          </a:p>
          <a:p>
            <a:endParaRPr lang="en-CA" sz="3900" b="1" dirty="0"/>
          </a:p>
          <a:p>
            <a:endParaRPr lang="en-CA" sz="4600" b="1" dirty="0" smtClean="0"/>
          </a:p>
          <a:p>
            <a:pPr marL="0" indent="0">
              <a:buNone/>
            </a:pPr>
            <a:r>
              <a:rPr lang="en-CA" sz="4600" b="1" dirty="0" err="1" smtClean="0"/>
              <a:t>Toujours</a:t>
            </a:r>
            <a:r>
              <a:rPr lang="en-CA" sz="4600" b="1" dirty="0" smtClean="0"/>
              <a:t> </a:t>
            </a:r>
            <a:r>
              <a:rPr lang="en-CA" sz="4600" b="1" dirty="0" err="1" smtClean="0"/>
              <a:t>penser</a:t>
            </a:r>
            <a:r>
              <a:rPr lang="en-CA" sz="4600" b="1" dirty="0" smtClean="0"/>
              <a:t> à infection </a:t>
            </a:r>
            <a:r>
              <a:rPr lang="en-CA" sz="4600" b="1" dirty="0" err="1" smtClean="0"/>
              <a:t>profonde</a:t>
            </a:r>
            <a:r>
              <a:rPr lang="en-CA" sz="4600" b="1" dirty="0" smtClean="0"/>
              <a:t>: </a:t>
            </a:r>
            <a:r>
              <a:rPr lang="en-CA" sz="4600" b="1" dirty="0" err="1" smtClean="0"/>
              <a:t>tenosynovite</a:t>
            </a:r>
            <a:r>
              <a:rPr lang="en-CA" sz="4600" b="1" dirty="0" smtClean="0"/>
              <a:t>, </a:t>
            </a:r>
            <a:r>
              <a:rPr lang="en-CA" sz="4600" b="1" dirty="0" err="1" smtClean="0"/>
              <a:t>arthrite</a:t>
            </a:r>
            <a:r>
              <a:rPr lang="en-CA" sz="4600" b="1" dirty="0" smtClean="0"/>
              <a:t>, </a:t>
            </a:r>
            <a:r>
              <a:rPr lang="en-CA" sz="4600" b="1" dirty="0" err="1" smtClean="0"/>
              <a:t>abcès</a:t>
            </a:r>
            <a:r>
              <a:rPr lang="en-CA" sz="4600" b="1" dirty="0" smtClean="0"/>
              <a:t>, felon, </a:t>
            </a:r>
            <a:r>
              <a:rPr lang="en-CA" sz="4600" b="1" dirty="0" err="1" smtClean="0"/>
              <a:t>paronychie</a:t>
            </a:r>
            <a:r>
              <a:rPr lang="en-CA" sz="4600" dirty="0" smtClean="0"/>
              <a:t>…</a:t>
            </a:r>
          </a:p>
          <a:p>
            <a:pPr marL="0" indent="0">
              <a:buNone/>
            </a:pPr>
            <a:endParaRPr lang="fr-CA" dirty="0"/>
          </a:p>
        </p:txBody>
      </p:sp>
    </p:spTree>
    <p:extLst>
      <p:ext uri="{BB962C8B-B14F-4D97-AF65-F5344CB8AC3E}">
        <p14:creationId xmlns:p14="http://schemas.microsoft.com/office/powerpoint/2010/main" val="19595848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CA" dirty="0" err="1" smtClean="0"/>
              <a:t>Tx</a:t>
            </a:r>
            <a:endParaRPr lang="fr-CA" dirty="0"/>
          </a:p>
        </p:txBody>
      </p:sp>
      <p:sp>
        <p:nvSpPr>
          <p:cNvPr id="3" name="Espace réservé du contenu 2"/>
          <p:cNvSpPr>
            <a:spLocks noGrp="1"/>
          </p:cNvSpPr>
          <p:nvPr>
            <p:ph idx="1"/>
          </p:nvPr>
        </p:nvSpPr>
        <p:spPr/>
        <p:txBody>
          <a:bodyPr>
            <a:normAutofit lnSpcReduction="10000"/>
          </a:bodyPr>
          <a:lstStyle/>
          <a:p>
            <a:pPr marL="0" indent="0">
              <a:buNone/>
            </a:pPr>
            <a:r>
              <a:rPr lang="en-CA" sz="3600" dirty="0" err="1" smtClean="0"/>
              <a:t>Céphalexin</a:t>
            </a:r>
            <a:r>
              <a:rPr lang="en-CA" sz="3600" dirty="0" smtClean="0"/>
              <a:t> PO </a:t>
            </a:r>
            <a:r>
              <a:rPr lang="en-CA" sz="3600" dirty="0" err="1" smtClean="0"/>
              <a:t>ou</a:t>
            </a:r>
            <a:r>
              <a:rPr lang="en-CA" sz="3600" dirty="0" smtClean="0"/>
              <a:t> </a:t>
            </a:r>
            <a:r>
              <a:rPr lang="en-CA" sz="3600" dirty="0" err="1" smtClean="0"/>
              <a:t>Céfazoline</a:t>
            </a:r>
            <a:r>
              <a:rPr lang="en-CA" sz="3600" dirty="0" smtClean="0"/>
              <a:t> IV</a:t>
            </a:r>
          </a:p>
          <a:p>
            <a:pPr marL="0" indent="0">
              <a:buNone/>
            </a:pPr>
            <a:r>
              <a:rPr lang="en-CA" sz="3600" dirty="0" err="1" smtClean="0"/>
              <a:t>Cloxacilline</a:t>
            </a:r>
            <a:r>
              <a:rPr lang="en-CA" sz="3600" dirty="0" smtClean="0"/>
              <a:t> (PO </a:t>
            </a:r>
            <a:r>
              <a:rPr lang="en-CA" sz="3600" dirty="0" err="1" smtClean="0"/>
              <a:t>ou</a:t>
            </a:r>
            <a:r>
              <a:rPr lang="en-CA" sz="3600" dirty="0" smtClean="0"/>
              <a:t> IV)</a:t>
            </a:r>
          </a:p>
          <a:p>
            <a:pPr marL="0" indent="0">
              <a:buNone/>
            </a:pPr>
            <a:endParaRPr lang="en-CA" sz="3600" dirty="0" smtClean="0"/>
          </a:p>
          <a:p>
            <a:pPr marL="0" indent="0">
              <a:buNone/>
            </a:pPr>
            <a:r>
              <a:rPr lang="en-CA" sz="3600" dirty="0" smtClean="0"/>
              <a:t>Si </a:t>
            </a:r>
            <a:r>
              <a:rPr lang="en-CA" sz="3600" dirty="0" err="1" smtClean="0"/>
              <a:t>allergie</a:t>
            </a:r>
            <a:r>
              <a:rPr lang="en-CA" sz="3600" dirty="0" smtClean="0"/>
              <a:t> </a:t>
            </a:r>
            <a:r>
              <a:rPr lang="en-CA" sz="3600" dirty="0" err="1" smtClean="0"/>
              <a:t>Penicilline</a:t>
            </a:r>
            <a:r>
              <a:rPr lang="en-CA" sz="3600" dirty="0" smtClean="0"/>
              <a:t> Type 1: </a:t>
            </a:r>
          </a:p>
          <a:p>
            <a:pPr marL="0" indent="0">
              <a:buNone/>
            </a:pPr>
            <a:r>
              <a:rPr lang="en-CA" sz="3600" dirty="0"/>
              <a:t>	</a:t>
            </a:r>
            <a:r>
              <a:rPr lang="en-CA" sz="3600" dirty="0" smtClean="0"/>
              <a:t> </a:t>
            </a:r>
            <a:r>
              <a:rPr lang="en-CA" sz="3600" dirty="0" err="1" smtClean="0"/>
              <a:t>Clindamycine</a:t>
            </a:r>
            <a:r>
              <a:rPr lang="en-CA" sz="3600" dirty="0" smtClean="0"/>
              <a:t> (HSCM ad 40% R Staph)</a:t>
            </a:r>
            <a:endParaRPr lang="en-CA" sz="3600" dirty="0"/>
          </a:p>
          <a:p>
            <a:pPr marL="0" indent="0">
              <a:buNone/>
            </a:pPr>
            <a:r>
              <a:rPr lang="en-CA" sz="3600" dirty="0" smtClean="0"/>
              <a:t>	 Macrolide</a:t>
            </a:r>
          </a:p>
          <a:p>
            <a:pPr marL="0" indent="0">
              <a:buNone/>
            </a:pPr>
            <a:r>
              <a:rPr lang="en-CA" sz="3600" dirty="0"/>
              <a:t>	</a:t>
            </a:r>
            <a:r>
              <a:rPr lang="en-CA" sz="3600" dirty="0" smtClean="0"/>
              <a:t> </a:t>
            </a:r>
            <a:r>
              <a:rPr lang="en-CA" sz="3600" dirty="0" err="1"/>
              <a:t>V</a:t>
            </a:r>
            <a:r>
              <a:rPr lang="en-CA" sz="3600" dirty="0" err="1" smtClean="0"/>
              <a:t>anco</a:t>
            </a:r>
            <a:r>
              <a:rPr lang="en-CA" sz="3600" dirty="0" smtClean="0"/>
              <a:t> IV</a:t>
            </a:r>
          </a:p>
          <a:p>
            <a:pPr marL="0" indent="0">
              <a:buNone/>
            </a:pPr>
            <a:endParaRPr lang="en-CA" sz="3600" dirty="0" smtClean="0"/>
          </a:p>
          <a:p>
            <a:endParaRPr lang="fr-CA" dirty="0"/>
          </a:p>
          <a:p>
            <a:endParaRPr lang="fr-CA" dirty="0"/>
          </a:p>
        </p:txBody>
      </p:sp>
    </p:spTree>
    <p:extLst>
      <p:ext uri="{BB962C8B-B14F-4D97-AF65-F5344CB8AC3E}">
        <p14:creationId xmlns:p14="http://schemas.microsoft.com/office/powerpoint/2010/main" val="34318002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764704"/>
            <a:ext cx="8229600" cy="5976664"/>
          </a:xfrm>
        </p:spPr>
        <p:txBody>
          <a:bodyPr>
            <a:noAutofit/>
          </a:bodyPr>
          <a:lstStyle/>
          <a:p>
            <a:pPr marL="0" indent="0">
              <a:buNone/>
            </a:pPr>
            <a:r>
              <a:rPr lang="en-CA" sz="3600" dirty="0" smtClean="0"/>
              <a:t>Au </a:t>
            </a:r>
            <a:r>
              <a:rPr lang="en-CA" sz="3600" dirty="0" err="1" smtClean="0"/>
              <a:t>congé</a:t>
            </a:r>
            <a:r>
              <a:rPr lang="en-CA" sz="3600" dirty="0"/>
              <a:t>: </a:t>
            </a:r>
            <a:endParaRPr lang="en-CA" sz="3600" dirty="0" smtClean="0"/>
          </a:p>
          <a:p>
            <a:pPr marL="393192" lvl="1" indent="0">
              <a:buNone/>
            </a:pPr>
            <a:r>
              <a:rPr lang="en-CA" sz="2800" dirty="0" smtClean="0"/>
              <a:t>1-PENSER À POSSIBILITÉ D’INFECTION PROFONDE</a:t>
            </a:r>
            <a:r>
              <a:rPr lang="en-CA" sz="2800" dirty="0"/>
              <a:t>	</a:t>
            </a:r>
            <a:r>
              <a:rPr lang="en-CA" sz="2800" dirty="0" smtClean="0"/>
              <a:t>OU ABCÈS</a:t>
            </a:r>
          </a:p>
          <a:p>
            <a:pPr marL="393192" lvl="1" indent="0">
              <a:buNone/>
            </a:pPr>
            <a:r>
              <a:rPr lang="en-CA" sz="2800" dirty="0" smtClean="0"/>
              <a:t>2-Source </a:t>
            </a:r>
            <a:r>
              <a:rPr lang="en-CA" sz="2800" dirty="0"/>
              <a:t>(</a:t>
            </a:r>
            <a:r>
              <a:rPr lang="en-CA" sz="2800" dirty="0" err="1"/>
              <a:t>tinea</a:t>
            </a:r>
            <a:r>
              <a:rPr lang="en-CA" sz="2800" dirty="0"/>
              <a:t> </a:t>
            </a:r>
            <a:r>
              <a:rPr lang="en-CA" sz="2800" dirty="0" err="1" smtClean="0"/>
              <a:t>pedis</a:t>
            </a:r>
            <a:r>
              <a:rPr lang="en-CA" sz="2800" dirty="0" smtClean="0"/>
              <a:t>, </a:t>
            </a:r>
            <a:r>
              <a:rPr lang="en-CA" sz="2800" dirty="0" err="1" smtClean="0"/>
              <a:t>insuffisance</a:t>
            </a:r>
            <a:r>
              <a:rPr lang="en-CA" sz="2800" dirty="0" smtClean="0"/>
              <a:t> </a:t>
            </a:r>
            <a:r>
              <a:rPr lang="en-CA" sz="2800" dirty="0" err="1" smtClean="0"/>
              <a:t>veineuse</a:t>
            </a:r>
            <a:r>
              <a:rPr lang="en-CA" sz="2800" dirty="0" smtClean="0"/>
              <a:t>, CE)</a:t>
            </a:r>
          </a:p>
          <a:p>
            <a:pPr marL="393192" lvl="1" indent="0">
              <a:buNone/>
            </a:pPr>
            <a:endParaRPr lang="en-CA" sz="2800" dirty="0" smtClean="0"/>
          </a:p>
          <a:p>
            <a:r>
              <a:rPr lang="en-CA" sz="2800" dirty="0" err="1" smtClean="0"/>
              <a:t>Élévation</a:t>
            </a:r>
            <a:endParaRPr lang="en-CA" sz="2800" dirty="0" smtClean="0"/>
          </a:p>
          <a:p>
            <a:r>
              <a:rPr lang="en-CA" sz="2800" dirty="0" err="1" smtClean="0"/>
              <a:t>Atb</a:t>
            </a:r>
            <a:r>
              <a:rPr lang="en-CA" sz="2800" dirty="0" smtClean="0"/>
              <a:t> 5-10j</a:t>
            </a:r>
          </a:p>
          <a:p>
            <a:r>
              <a:rPr lang="en-CA" sz="2800" dirty="0" err="1" smtClean="0"/>
              <a:t>Tx</a:t>
            </a:r>
            <a:r>
              <a:rPr lang="en-CA" sz="2800" dirty="0" smtClean="0"/>
              <a:t> </a:t>
            </a:r>
            <a:r>
              <a:rPr lang="en-CA" sz="2800" dirty="0" err="1" smtClean="0"/>
              <a:t>Tinea</a:t>
            </a:r>
            <a:r>
              <a:rPr lang="en-CA" sz="2800" dirty="0" smtClean="0"/>
              <a:t> </a:t>
            </a:r>
            <a:r>
              <a:rPr lang="en-CA" sz="2800" dirty="0" err="1"/>
              <a:t>pedis</a:t>
            </a:r>
            <a:endParaRPr lang="en-CA" sz="2800" dirty="0"/>
          </a:p>
          <a:p>
            <a:r>
              <a:rPr lang="en-CA" sz="2800" dirty="0" err="1"/>
              <a:t>Oèdeme</a:t>
            </a:r>
            <a:r>
              <a:rPr lang="en-CA" sz="2800" dirty="0"/>
              <a:t> des MI: </a:t>
            </a:r>
            <a:r>
              <a:rPr lang="en-CA" sz="2800" dirty="0" err="1"/>
              <a:t>lasix</a:t>
            </a:r>
            <a:r>
              <a:rPr lang="en-CA" sz="2800" dirty="0"/>
              <a:t>, </a:t>
            </a:r>
            <a:r>
              <a:rPr lang="en-CA" sz="2800" dirty="0" smtClean="0"/>
              <a:t>bas de support</a:t>
            </a:r>
          </a:p>
          <a:p>
            <a:r>
              <a:rPr lang="en-CA" sz="2800" i="1" dirty="0" err="1" smtClean="0"/>
              <a:t>Aviser</a:t>
            </a:r>
            <a:r>
              <a:rPr lang="en-CA" sz="2800" i="1" dirty="0" smtClean="0"/>
              <a:t> </a:t>
            </a:r>
            <a:r>
              <a:rPr lang="en-CA" sz="2800" i="1" dirty="0" err="1" smtClean="0"/>
              <a:t>que</a:t>
            </a:r>
            <a:r>
              <a:rPr lang="en-CA" sz="2800" i="1" dirty="0" smtClean="0"/>
              <a:t> </a:t>
            </a:r>
            <a:r>
              <a:rPr lang="en-CA" sz="2800" i="1" dirty="0" err="1" smtClean="0"/>
              <a:t>peuvent</a:t>
            </a:r>
            <a:r>
              <a:rPr lang="en-CA" sz="2800" i="1" dirty="0" smtClean="0"/>
              <a:t> </a:t>
            </a:r>
            <a:r>
              <a:rPr lang="en-CA" sz="2800" i="1" dirty="0" err="1" smtClean="0"/>
              <a:t>avoir</a:t>
            </a:r>
            <a:r>
              <a:rPr lang="en-CA" sz="2800" i="1" dirty="0" smtClean="0"/>
              <a:t> augmentation de </a:t>
            </a:r>
            <a:r>
              <a:rPr lang="en-CA" sz="2800" i="1" dirty="0" err="1" smtClean="0"/>
              <a:t>l’érythème</a:t>
            </a:r>
            <a:r>
              <a:rPr lang="en-CA" sz="2800" i="1" dirty="0" smtClean="0"/>
              <a:t> </a:t>
            </a:r>
            <a:r>
              <a:rPr lang="en-CA" sz="2800" i="1" dirty="0" err="1" smtClean="0"/>
              <a:t>dans</a:t>
            </a:r>
            <a:r>
              <a:rPr lang="en-CA" sz="2800" i="1" dirty="0" smtClean="0"/>
              <a:t> le 1er 24 </a:t>
            </a:r>
            <a:r>
              <a:rPr lang="en-CA" sz="2800" i="1" dirty="0" err="1" smtClean="0"/>
              <a:t>hrs</a:t>
            </a:r>
            <a:endParaRPr lang="fr-CA" sz="2800" dirty="0"/>
          </a:p>
        </p:txBody>
      </p:sp>
    </p:spTree>
    <p:extLst>
      <p:ext uri="{BB962C8B-B14F-4D97-AF65-F5344CB8AC3E}">
        <p14:creationId xmlns:p14="http://schemas.microsoft.com/office/powerpoint/2010/main" val="16972308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Situations </a:t>
            </a:r>
            <a:r>
              <a:rPr lang="en-CA" dirty="0" err="1" smtClean="0"/>
              <a:t>spéciales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35513990"/>
              </p:ext>
            </p:extLst>
          </p:nvPr>
        </p:nvGraphicFramePr>
        <p:xfrm>
          <a:off x="457200" y="1935163"/>
          <a:ext cx="8229600" cy="4871719"/>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CA" dirty="0" smtClean="0"/>
                        <a:t>Syndrome</a:t>
                      </a:r>
                      <a:endParaRPr lang="fr-CA" dirty="0"/>
                    </a:p>
                  </a:txBody>
                  <a:tcPr/>
                </a:tc>
                <a:tc>
                  <a:txBody>
                    <a:bodyPr/>
                    <a:lstStyle/>
                    <a:p>
                      <a:r>
                        <a:rPr lang="en-CA" dirty="0" err="1" smtClean="0"/>
                        <a:t>Bactéries</a:t>
                      </a:r>
                      <a:endParaRPr lang="fr-CA" dirty="0"/>
                    </a:p>
                  </a:txBody>
                  <a:tcPr/>
                </a:tc>
                <a:tc>
                  <a:txBody>
                    <a:bodyPr/>
                    <a:lstStyle/>
                    <a:p>
                      <a:r>
                        <a:rPr lang="en-CA" dirty="0" smtClean="0"/>
                        <a:t>ATB</a:t>
                      </a:r>
                      <a:endParaRPr lang="fr-CA" dirty="0"/>
                    </a:p>
                  </a:txBody>
                  <a:tcPr/>
                </a:tc>
              </a:tr>
              <a:tr h="370840">
                <a:tc>
                  <a:txBody>
                    <a:bodyPr/>
                    <a:lstStyle/>
                    <a:p>
                      <a:r>
                        <a:rPr lang="en-CA" dirty="0" err="1" smtClean="0"/>
                        <a:t>Plaie</a:t>
                      </a:r>
                      <a:r>
                        <a:rPr lang="en-CA" dirty="0" smtClean="0"/>
                        <a:t> </a:t>
                      </a:r>
                      <a:r>
                        <a:rPr lang="en-CA" dirty="0" err="1" smtClean="0"/>
                        <a:t>ponctiforme</a:t>
                      </a:r>
                      <a:r>
                        <a:rPr lang="en-CA" baseline="0" dirty="0" smtClean="0"/>
                        <a:t> à travers </a:t>
                      </a:r>
                      <a:r>
                        <a:rPr lang="en-CA" baseline="0" dirty="0" err="1" smtClean="0"/>
                        <a:t>soulier</a:t>
                      </a:r>
                      <a:endParaRPr lang="fr-CA" dirty="0"/>
                    </a:p>
                  </a:txBody>
                  <a:tcPr/>
                </a:tc>
                <a:tc>
                  <a:txBody>
                    <a:bodyPr/>
                    <a:lstStyle/>
                    <a:p>
                      <a:r>
                        <a:rPr lang="en-CA" dirty="0" smtClean="0"/>
                        <a:t>Pseudomonas</a:t>
                      </a:r>
                      <a:endParaRPr lang="fr-CA" dirty="0"/>
                    </a:p>
                  </a:txBody>
                  <a:tcPr/>
                </a:tc>
                <a:tc>
                  <a:txBody>
                    <a:bodyPr/>
                    <a:lstStyle/>
                    <a:p>
                      <a:r>
                        <a:rPr lang="en-CA" dirty="0" err="1" smtClean="0"/>
                        <a:t>Fluroquinolone</a:t>
                      </a:r>
                      <a:r>
                        <a:rPr lang="en-CA" dirty="0" smtClean="0"/>
                        <a:t> (</a:t>
                      </a:r>
                      <a:r>
                        <a:rPr lang="en-CA" dirty="0" err="1" smtClean="0"/>
                        <a:t>Cipro</a:t>
                      </a:r>
                      <a:r>
                        <a:rPr lang="en-CA" dirty="0" smtClean="0"/>
                        <a:t> </a:t>
                      </a:r>
                      <a:r>
                        <a:rPr lang="en-CA" dirty="0" err="1" smtClean="0"/>
                        <a:t>ou</a:t>
                      </a:r>
                      <a:r>
                        <a:rPr lang="en-CA" dirty="0" smtClean="0"/>
                        <a:t> </a:t>
                      </a:r>
                      <a:r>
                        <a:rPr lang="en-CA" dirty="0" err="1" smtClean="0"/>
                        <a:t>levofloxacine</a:t>
                      </a:r>
                      <a:endParaRPr lang="fr-CA" dirty="0"/>
                    </a:p>
                  </a:txBody>
                  <a:tcPr/>
                </a:tc>
              </a:tr>
              <a:tr h="370840">
                <a:tc>
                  <a:txBody>
                    <a:bodyPr/>
                    <a:lstStyle/>
                    <a:p>
                      <a:r>
                        <a:rPr lang="en-CA" dirty="0" err="1" smtClean="0"/>
                        <a:t>Plaie</a:t>
                      </a:r>
                      <a:r>
                        <a:rPr lang="en-CA" dirty="0" smtClean="0"/>
                        <a:t> milieu</a:t>
                      </a:r>
                      <a:r>
                        <a:rPr lang="en-CA" baseline="0" dirty="0" smtClean="0"/>
                        <a:t> </a:t>
                      </a:r>
                      <a:r>
                        <a:rPr lang="en-CA" baseline="0" dirty="0" err="1" smtClean="0"/>
                        <a:t>aquatique</a:t>
                      </a:r>
                      <a:endParaRPr lang="fr-CA" dirty="0"/>
                    </a:p>
                  </a:txBody>
                  <a:tcPr/>
                </a:tc>
                <a:tc>
                  <a:txBody>
                    <a:bodyPr/>
                    <a:lstStyle/>
                    <a:p>
                      <a:r>
                        <a:rPr lang="fr-CA" i="1" dirty="0" err="1" smtClean="0">
                          <a:effectLst/>
                        </a:rPr>
                        <a:t>Aeromonas</a:t>
                      </a:r>
                      <a:r>
                        <a:rPr lang="fr-CA" i="1" dirty="0" smtClean="0">
                          <a:effectLst/>
                        </a:rPr>
                        <a:t> </a:t>
                      </a:r>
                      <a:r>
                        <a:rPr lang="fr-CA" i="1" dirty="0" err="1" smtClean="0">
                          <a:effectLst/>
                        </a:rPr>
                        <a:t>hydrophila</a:t>
                      </a:r>
                      <a:r>
                        <a:rPr lang="fr-CA" i="1" dirty="0" smtClean="0">
                          <a:effectLst/>
                        </a:rPr>
                        <a:t>, Pseudomonas</a:t>
                      </a:r>
                      <a:r>
                        <a:rPr lang="fr-CA" dirty="0" smtClean="0">
                          <a:effectLst/>
                        </a:rPr>
                        <a:t> and </a:t>
                      </a:r>
                      <a:r>
                        <a:rPr lang="fr-CA" i="1" dirty="0" err="1" smtClean="0">
                          <a:effectLst/>
                        </a:rPr>
                        <a:t>Plesiomonas</a:t>
                      </a:r>
                      <a:r>
                        <a:rPr lang="fr-CA" dirty="0" smtClean="0">
                          <a:effectLst/>
                        </a:rPr>
                        <a:t> </a:t>
                      </a:r>
                      <a:r>
                        <a:rPr lang="fr-CA" dirty="0" err="1" smtClean="0">
                          <a:effectLst/>
                        </a:rPr>
                        <a:t>species</a:t>
                      </a:r>
                      <a:r>
                        <a:rPr lang="fr-CA" dirty="0" smtClean="0">
                          <a:effectLst/>
                        </a:rPr>
                        <a:t>, </a:t>
                      </a:r>
                      <a:r>
                        <a:rPr lang="fr-CA" i="1" dirty="0" err="1" smtClean="0">
                          <a:effectLst/>
                        </a:rPr>
                        <a:t>Vibrio</a:t>
                      </a:r>
                      <a:r>
                        <a:rPr lang="fr-CA" dirty="0" smtClean="0">
                          <a:effectLst/>
                        </a:rPr>
                        <a:t> </a:t>
                      </a:r>
                      <a:r>
                        <a:rPr lang="fr-CA" dirty="0" err="1" smtClean="0">
                          <a:effectLst/>
                        </a:rPr>
                        <a:t>species</a:t>
                      </a:r>
                      <a:r>
                        <a:rPr lang="fr-CA" dirty="0" smtClean="0">
                          <a:effectLst/>
                        </a:rPr>
                        <a:t>, </a:t>
                      </a:r>
                      <a:r>
                        <a:rPr lang="fr-CA" i="1" dirty="0" err="1" smtClean="0">
                          <a:effectLst/>
                        </a:rPr>
                        <a:t>Erysipelothrix</a:t>
                      </a:r>
                      <a:r>
                        <a:rPr lang="fr-CA" i="1" dirty="0" smtClean="0">
                          <a:effectLst/>
                        </a:rPr>
                        <a:t> </a:t>
                      </a:r>
                      <a:r>
                        <a:rPr lang="fr-CA" i="1" dirty="0" err="1" smtClean="0">
                          <a:effectLst/>
                        </a:rPr>
                        <a:t>rhusiopathiae</a:t>
                      </a:r>
                      <a:r>
                        <a:rPr lang="fr-CA" i="1" dirty="0" smtClean="0">
                          <a:effectLst/>
                        </a:rPr>
                        <a:t>, </a:t>
                      </a:r>
                      <a:endParaRPr lang="fr-CA" dirty="0"/>
                    </a:p>
                  </a:txBody>
                  <a:tcPr/>
                </a:tc>
                <a:tc>
                  <a:txBody>
                    <a:bodyPr/>
                    <a:lstStyle/>
                    <a:p>
                      <a:r>
                        <a:rPr lang="en-CA" dirty="0" err="1" smtClean="0"/>
                        <a:t>Couvrir</a:t>
                      </a:r>
                      <a:r>
                        <a:rPr lang="en-CA" dirty="0" smtClean="0"/>
                        <a:t> strep</a:t>
                      </a:r>
                      <a:r>
                        <a:rPr lang="en-CA" baseline="0" dirty="0" smtClean="0"/>
                        <a:t> et staph </a:t>
                      </a:r>
                      <a:r>
                        <a:rPr lang="en-CA" baseline="0" dirty="0" err="1" smtClean="0"/>
                        <a:t>mais</a:t>
                      </a:r>
                      <a:r>
                        <a:rPr lang="en-CA" baseline="0" dirty="0" smtClean="0"/>
                        <a:t> </a:t>
                      </a:r>
                      <a:r>
                        <a:rPr lang="en-CA" baseline="0" dirty="0" err="1" smtClean="0"/>
                        <a:t>ajout</a:t>
                      </a:r>
                      <a:r>
                        <a:rPr lang="en-CA" baseline="0" dirty="0" smtClean="0"/>
                        <a:t> de</a:t>
                      </a:r>
                    </a:p>
                    <a:p>
                      <a:r>
                        <a:rPr lang="en-CA" dirty="0" err="1" smtClean="0"/>
                        <a:t>Fluroquinolone</a:t>
                      </a:r>
                      <a:r>
                        <a:rPr lang="en-CA" baseline="0" dirty="0" smtClean="0"/>
                        <a:t> </a:t>
                      </a:r>
                      <a:r>
                        <a:rPr lang="en-CA" baseline="0" dirty="0" err="1" smtClean="0"/>
                        <a:t>ou</a:t>
                      </a:r>
                      <a:r>
                        <a:rPr lang="en-CA" baseline="0" dirty="0" smtClean="0"/>
                        <a:t> </a:t>
                      </a:r>
                      <a:endParaRPr lang="en-CA" dirty="0" smtClean="0"/>
                    </a:p>
                    <a:p>
                      <a:r>
                        <a:rPr lang="en-CA" baseline="0" dirty="0" err="1" smtClean="0"/>
                        <a:t>Céphalo</a:t>
                      </a:r>
                      <a:r>
                        <a:rPr lang="en-CA" baseline="0" dirty="0" smtClean="0"/>
                        <a:t> 3e-4e </a:t>
                      </a:r>
                      <a:r>
                        <a:rPr lang="en-CA" baseline="0" dirty="0" err="1" smtClean="0"/>
                        <a:t>gén</a:t>
                      </a:r>
                      <a:r>
                        <a:rPr lang="en-CA" baseline="0" dirty="0" smtClean="0"/>
                        <a:t>.</a:t>
                      </a:r>
                      <a:endParaRPr lang="fr-CA" dirty="0"/>
                    </a:p>
                  </a:txBody>
                  <a:tcPr/>
                </a:tc>
              </a:tr>
              <a:tr h="370840">
                <a:tc>
                  <a:txBody>
                    <a:bodyPr/>
                    <a:lstStyle/>
                    <a:p>
                      <a:r>
                        <a:rPr lang="en-CA" dirty="0" smtClean="0"/>
                        <a:t>                   eau </a:t>
                      </a:r>
                      <a:r>
                        <a:rPr lang="en-CA" dirty="0" err="1" smtClean="0"/>
                        <a:t>douce</a:t>
                      </a:r>
                      <a:endParaRPr lang="fr-CA" dirty="0"/>
                    </a:p>
                  </a:txBody>
                  <a:tcPr/>
                </a:tc>
                <a:tc>
                  <a:txBody>
                    <a:bodyPr/>
                    <a:lstStyle/>
                    <a:p>
                      <a:r>
                        <a:rPr lang="en-CA" dirty="0" err="1" smtClean="0"/>
                        <a:t>Aeromonas</a:t>
                      </a:r>
                      <a:r>
                        <a:rPr lang="en-CA" dirty="0" smtClean="0"/>
                        <a:t> </a:t>
                      </a:r>
                      <a:r>
                        <a:rPr lang="en-CA" dirty="0" err="1" smtClean="0"/>
                        <a:t>hydrophilia</a:t>
                      </a:r>
                      <a:endParaRPr lang="fr-CA" dirty="0"/>
                    </a:p>
                  </a:txBody>
                  <a:tcPr/>
                </a:tc>
                <a:tc>
                  <a:txBody>
                    <a:bodyPr/>
                    <a:lstStyle/>
                    <a:p>
                      <a:r>
                        <a:rPr lang="en-CA" dirty="0" smtClean="0"/>
                        <a:t>idem</a:t>
                      </a:r>
                      <a:endParaRPr lang="fr-CA" dirty="0"/>
                    </a:p>
                  </a:txBody>
                  <a:tcPr/>
                </a:tc>
              </a:tr>
              <a:tr h="370840">
                <a:tc>
                  <a:txBody>
                    <a:bodyPr/>
                    <a:lstStyle/>
                    <a:p>
                      <a:r>
                        <a:rPr lang="en-CA" dirty="0" smtClean="0"/>
                        <a:t>                   eau</a:t>
                      </a:r>
                      <a:r>
                        <a:rPr lang="en-CA" baseline="0" dirty="0" smtClean="0"/>
                        <a:t> </a:t>
                      </a:r>
                      <a:r>
                        <a:rPr lang="en-CA" baseline="0" dirty="0" err="1" smtClean="0"/>
                        <a:t>salé</a:t>
                      </a:r>
                      <a:endParaRPr lang="fr-CA" dirty="0"/>
                    </a:p>
                  </a:txBody>
                  <a:tcPr/>
                </a:tc>
                <a:tc>
                  <a:txBody>
                    <a:bodyPr/>
                    <a:lstStyle/>
                    <a:p>
                      <a:r>
                        <a:rPr lang="en-CA" dirty="0" smtClean="0"/>
                        <a:t>Vibrio </a:t>
                      </a:r>
                      <a:r>
                        <a:rPr lang="en-CA" dirty="0" err="1" smtClean="0"/>
                        <a:t>Vulnificius</a:t>
                      </a:r>
                      <a:endParaRPr lang="fr-CA" dirty="0"/>
                    </a:p>
                  </a:txBody>
                  <a:tcPr/>
                </a:tc>
                <a:tc>
                  <a:txBody>
                    <a:bodyPr/>
                    <a:lstStyle/>
                    <a:p>
                      <a:r>
                        <a:rPr lang="en-CA" dirty="0" smtClean="0"/>
                        <a:t>doxycycline </a:t>
                      </a:r>
                      <a:r>
                        <a:rPr lang="en-CA" dirty="0" err="1" smtClean="0"/>
                        <a:t>ou</a:t>
                      </a:r>
                      <a:r>
                        <a:rPr lang="en-CA" dirty="0" smtClean="0"/>
                        <a:t> quinolone</a:t>
                      </a:r>
                      <a:endParaRPr lang="fr-CA" dirty="0"/>
                    </a:p>
                  </a:txBody>
                  <a:tcPr/>
                </a:tc>
              </a:tr>
              <a:tr h="370840">
                <a:tc>
                  <a:txBody>
                    <a:bodyPr/>
                    <a:lstStyle/>
                    <a:p>
                      <a:r>
                        <a:rPr lang="en-CA" dirty="0" smtClean="0"/>
                        <a:t>                   aquarium</a:t>
                      </a:r>
                      <a:endParaRPr lang="fr-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i="1" dirty="0" err="1" smtClean="0">
                          <a:effectLst/>
                        </a:rPr>
                        <a:t>Mycobacterium</a:t>
                      </a:r>
                      <a:r>
                        <a:rPr lang="fr-CA" i="1" dirty="0" smtClean="0">
                          <a:effectLst/>
                        </a:rPr>
                        <a:t> </a:t>
                      </a:r>
                      <a:r>
                        <a:rPr lang="fr-CA" i="1" dirty="0" err="1" smtClean="0">
                          <a:effectLst/>
                        </a:rPr>
                        <a:t>marinum</a:t>
                      </a:r>
                      <a:endParaRPr lang="fr-CA" dirty="0" smtClean="0"/>
                    </a:p>
                  </a:txBody>
                  <a:tcPr/>
                </a:tc>
                <a:tc>
                  <a:txBody>
                    <a:bodyPr/>
                    <a:lstStyle/>
                    <a:p>
                      <a:endParaRPr lang="fr-CA"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Boucher </a:t>
                      </a:r>
                      <a:r>
                        <a:rPr lang="en-CA" dirty="0" err="1" smtClean="0"/>
                        <a:t>ou</a:t>
                      </a:r>
                      <a:r>
                        <a:rPr lang="en-CA" dirty="0" smtClean="0"/>
                        <a:t> manipulation </a:t>
                      </a:r>
                      <a:r>
                        <a:rPr lang="en-CA" dirty="0" err="1" smtClean="0"/>
                        <a:t>poisson</a:t>
                      </a:r>
                      <a:endParaRPr lang="fr-CA" dirty="0" smtClean="0"/>
                    </a:p>
                    <a:p>
                      <a:endParaRPr lang="fr-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Erysipelothrix</a:t>
                      </a:r>
                      <a:endParaRPr lang="fr-CA" dirty="0" smtClean="0"/>
                    </a:p>
                    <a:p>
                      <a:endParaRPr lang="fr-CA" dirty="0"/>
                    </a:p>
                  </a:txBody>
                  <a:tcPr/>
                </a:tc>
                <a:tc>
                  <a:txBody>
                    <a:bodyPr/>
                    <a:lstStyle/>
                    <a:p>
                      <a:r>
                        <a:rPr lang="en-CA" dirty="0" err="1" smtClean="0"/>
                        <a:t>clavulin</a:t>
                      </a:r>
                      <a:endParaRPr lang="fr-CA" dirty="0"/>
                    </a:p>
                  </a:txBody>
                  <a:tcPr/>
                </a:tc>
              </a:tr>
              <a:tr h="370840">
                <a:tc>
                  <a:txBody>
                    <a:bodyPr/>
                    <a:lstStyle/>
                    <a:p>
                      <a:r>
                        <a:rPr lang="en-CA" dirty="0" err="1" smtClean="0"/>
                        <a:t>Péri</a:t>
                      </a:r>
                      <a:r>
                        <a:rPr lang="en-CA" dirty="0" smtClean="0"/>
                        <a:t>-anal</a:t>
                      </a:r>
                      <a:endParaRPr lang="fr-CA" dirty="0"/>
                    </a:p>
                  </a:txBody>
                  <a:tcPr/>
                </a:tc>
                <a:tc>
                  <a:txBody>
                    <a:bodyPr/>
                    <a:lstStyle/>
                    <a:p>
                      <a:r>
                        <a:rPr lang="en-CA" dirty="0" err="1" smtClean="0"/>
                        <a:t>polymicrobien</a:t>
                      </a:r>
                      <a:r>
                        <a:rPr lang="en-CA" dirty="0" smtClean="0"/>
                        <a:t>, gram</a:t>
                      </a:r>
                      <a:r>
                        <a:rPr lang="en-CA" baseline="0" dirty="0" smtClean="0"/>
                        <a:t> </a:t>
                      </a:r>
                      <a:r>
                        <a:rPr lang="en-CA" baseline="0" dirty="0" err="1" smtClean="0"/>
                        <a:t>neg</a:t>
                      </a:r>
                      <a:endParaRPr lang="fr-CA" dirty="0"/>
                    </a:p>
                  </a:txBody>
                  <a:tcPr/>
                </a:tc>
                <a:tc>
                  <a:txBody>
                    <a:bodyPr/>
                    <a:lstStyle/>
                    <a:p>
                      <a:r>
                        <a:rPr lang="en-CA" dirty="0" err="1" smtClean="0"/>
                        <a:t>clavulin</a:t>
                      </a:r>
                      <a:r>
                        <a:rPr lang="en-CA" baseline="0" dirty="0" smtClean="0"/>
                        <a:t> </a:t>
                      </a:r>
                      <a:r>
                        <a:rPr lang="en-CA" baseline="0" dirty="0" err="1" smtClean="0"/>
                        <a:t>ou</a:t>
                      </a:r>
                      <a:r>
                        <a:rPr lang="en-CA" baseline="0" dirty="0" smtClean="0"/>
                        <a:t> </a:t>
                      </a:r>
                      <a:r>
                        <a:rPr lang="en-CA" baseline="0" dirty="0" err="1" smtClean="0"/>
                        <a:t>cipro</a:t>
                      </a:r>
                      <a:r>
                        <a:rPr lang="en-CA" baseline="0" dirty="0" smtClean="0"/>
                        <a:t>/metro</a:t>
                      </a:r>
                      <a:endParaRPr lang="fr-CA" dirty="0"/>
                    </a:p>
                  </a:txBody>
                  <a:tcPr/>
                </a:tc>
              </a:tr>
            </a:tbl>
          </a:graphicData>
        </a:graphic>
      </p:graphicFrame>
    </p:spTree>
    <p:extLst>
      <p:ext uri="{BB962C8B-B14F-4D97-AF65-F5344CB8AC3E}">
        <p14:creationId xmlns:p14="http://schemas.microsoft.com/office/powerpoint/2010/main" val="3186473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Cellulite </a:t>
            </a:r>
            <a:endParaRPr lang="fr-CA" dirty="0"/>
          </a:p>
        </p:txBody>
      </p:sp>
      <p:sp>
        <p:nvSpPr>
          <p:cNvPr id="3" name="Espace réservé du contenu 2"/>
          <p:cNvSpPr>
            <a:spLocks noGrp="1"/>
          </p:cNvSpPr>
          <p:nvPr>
            <p:ph idx="1"/>
          </p:nvPr>
        </p:nvSpPr>
        <p:spPr/>
        <p:txBody>
          <a:bodyPr>
            <a:normAutofit/>
          </a:bodyPr>
          <a:lstStyle/>
          <a:p>
            <a:r>
              <a:rPr lang="en-CA" sz="3200" dirty="0" smtClean="0"/>
              <a:t>Strep Beta-</a:t>
            </a:r>
            <a:r>
              <a:rPr lang="en-CA" sz="3200" dirty="0" err="1" smtClean="0"/>
              <a:t>hémolytique</a:t>
            </a:r>
            <a:r>
              <a:rPr lang="en-CA" sz="3200" dirty="0" smtClean="0"/>
              <a:t> (A</a:t>
            </a:r>
            <a:r>
              <a:rPr lang="en-CA" sz="3200" dirty="0"/>
              <a:t>, B, C, </a:t>
            </a:r>
            <a:r>
              <a:rPr lang="en-CA" sz="3200" dirty="0" smtClean="0"/>
              <a:t>G, F</a:t>
            </a:r>
            <a:r>
              <a:rPr lang="en-CA" sz="3200" dirty="0"/>
              <a:t>) </a:t>
            </a:r>
            <a:endParaRPr lang="en-CA" sz="3200" dirty="0" smtClean="0"/>
          </a:p>
          <a:p>
            <a:r>
              <a:rPr lang="en-CA" sz="3200" dirty="0" smtClean="0"/>
              <a:t>S. </a:t>
            </a:r>
            <a:r>
              <a:rPr lang="en-CA" sz="3200" dirty="0" err="1" smtClean="0"/>
              <a:t>Aureus</a:t>
            </a:r>
            <a:r>
              <a:rPr lang="en-CA" sz="3200" dirty="0" smtClean="0"/>
              <a:t>: </a:t>
            </a:r>
            <a:r>
              <a:rPr lang="en-CA" sz="3200" dirty="0" err="1" smtClean="0"/>
              <a:t>tendance</a:t>
            </a:r>
            <a:r>
              <a:rPr lang="en-CA" sz="3200" dirty="0" smtClean="0"/>
              <a:t> à former </a:t>
            </a:r>
            <a:r>
              <a:rPr lang="en-CA" sz="3200" dirty="0" err="1" smtClean="0"/>
              <a:t>abcès</a:t>
            </a:r>
            <a:endParaRPr lang="en-CA" sz="3200" dirty="0"/>
          </a:p>
          <a:p>
            <a:r>
              <a:rPr lang="en-CA" sz="3200" dirty="0" smtClean="0"/>
              <a:t>Gram neg.  : </a:t>
            </a:r>
            <a:r>
              <a:rPr lang="en-CA" sz="3200" dirty="0" err="1"/>
              <a:t>R</a:t>
            </a:r>
            <a:r>
              <a:rPr lang="en-CA" sz="3200" dirty="0" err="1" smtClean="0"/>
              <a:t>ares</a:t>
            </a:r>
            <a:r>
              <a:rPr lang="en-CA" sz="3200" dirty="0" smtClean="0"/>
              <a:t> </a:t>
            </a:r>
            <a:r>
              <a:rPr lang="en-CA" sz="3200" dirty="0" err="1" smtClean="0"/>
              <a:t>cas</a:t>
            </a:r>
            <a:r>
              <a:rPr lang="en-CA" sz="3200" dirty="0" smtClean="0"/>
              <a:t>. </a:t>
            </a:r>
          </a:p>
          <a:p>
            <a:pPr marL="0" indent="0">
              <a:buNone/>
            </a:pPr>
            <a:r>
              <a:rPr lang="en-CA" sz="3200" dirty="0"/>
              <a:t>	</a:t>
            </a:r>
            <a:r>
              <a:rPr lang="en-CA" sz="3200" dirty="0" smtClean="0"/>
              <a:t>	      Y </a:t>
            </a:r>
            <a:r>
              <a:rPr lang="en-CA" sz="3200" dirty="0" err="1" smtClean="0"/>
              <a:t>penser</a:t>
            </a:r>
            <a:r>
              <a:rPr lang="en-CA" sz="3200" dirty="0" smtClean="0"/>
              <a:t> </a:t>
            </a:r>
            <a:r>
              <a:rPr lang="en-CA" sz="3200" dirty="0" err="1" smtClean="0"/>
              <a:t>si</a:t>
            </a:r>
            <a:r>
              <a:rPr lang="en-CA" sz="3200" dirty="0" smtClean="0"/>
              <a:t> </a:t>
            </a:r>
            <a:r>
              <a:rPr lang="en-CA" sz="3200" dirty="0" err="1" smtClean="0"/>
              <a:t>affecte</a:t>
            </a:r>
            <a:r>
              <a:rPr lang="en-CA" sz="3200" dirty="0" smtClean="0"/>
              <a:t> </a:t>
            </a:r>
            <a:r>
              <a:rPr lang="en-CA" sz="3200" dirty="0" err="1" smtClean="0"/>
              <a:t>fesse-périné</a:t>
            </a:r>
            <a:r>
              <a:rPr lang="en-CA" sz="3200" dirty="0" smtClean="0"/>
              <a:t>. </a:t>
            </a:r>
          </a:p>
          <a:p>
            <a:r>
              <a:rPr lang="en-CA" sz="3200" dirty="0" smtClean="0"/>
              <a:t>Clostridium et </a:t>
            </a:r>
            <a:r>
              <a:rPr lang="en-CA" sz="3200" dirty="0" err="1" smtClean="0"/>
              <a:t>anaérobes</a:t>
            </a:r>
            <a:r>
              <a:rPr lang="en-CA" sz="3200" dirty="0" smtClean="0"/>
              <a:t> non </a:t>
            </a:r>
            <a:r>
              <a:rPr lang="en-CA" sz="3200" dirty="0" err="1" smtClean="0"/>
              <a:t>sporulés</a:t>
            </a:r>
            <a:endParaRPr lang="fr-CA" sz="3200" dirty="0"/>
          </a:p>
        </p:txBody>
      </p:sp>
    </p:spTree>
    <p:extLst>
      <p:ext uri="{BB962C8B-B14F-4D97-AF65-F5344CB8AC3E}">
        <p14:creationId xmlns:p14="http://schemas.microsoft.com/office/powerpoint/2010/main" val="33310870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500776"/>
          </a:xfrm>
        </p:spPr>
        <p:txBody>
          <a:bodyPr>
            <a:normAutofit fontScale="90000"/>
          </a:bodyPr>
          <a:lstStyle/>
          <a:p>
            <a:r>
              <a:rPr lang="en-CA" dirty="0" smtClean="0"/>
              <a:t>Ne </a:t>
            </a:r>
            <a:r>
              <a:rPr lang="en-CA" dirty="0" err="1" smtClean="0"/>
              <a:t>répond</a:t>
            </a:r>
            <a:r>
              <a:rPr lang="en-CA" dirty="0" smtClean="0"/>
              <a:t> pas aux ATB</a:t>
            </a:r>
            <a:br>
              <a:rPr lang="en-CA" dirty="0" smtClean="0"/>
            </a:br>
            <a:r>
              <a:rPr lang="en-CA" dirty="0" err="1" smtClean="0"/>
              <a:t>Penser</a:t>
            </a:r>
            <a:r>
              <a:rPr lang="en-CA" dirty="0" smtClean="0"/>
              <a:t> à:</a:t>
            </a:r>
            <a:endParaRPr lang="fr-CA" dirty="0"/>
          </a:p>
        </p:txBody>
      </p:sp>
      <p:sp>
        <p:nvSpPr>
          <p:cNvPr id="3" name="Espace réservé du contenu 2"/>
          <p:cNvSpPr>
            <a:spLocks noGrp="1"/>
          </p:cNvSpPr>
          <p:nvPr>
            <p:ph idx="1"/>
          </p:nvPr>
        </p:nvSpPr>
        <p:spPr>
          <a:xfrm>
            <a:off x="457200" y="2564904"/>
            <a:ext cx="8229600" cy="3759696"/>
          </a:xfrm>
        </p:spPr>
        <p:txBody>
          <a:bodyPr>
            <a:normAutofit/>
          </a:bodyPr>
          <a:lstStyle/>
          <a:p>
            <a:r>
              <a:rPr lang="en-CA" sz="3600" dirty="0" smtClean="0"/>
              <a:t>SARC</a:t>
            </a:r>
          </a:p>
          <a:p>
            <a:r>
              <a:rPr lang="en-CA" sz="3600" dirty="0" err="1" smtClean="0"/>
              <a:t>Abcès</a:t>
            </a:r>
            <a:endParaRPr lang="en-CA" sz="3600" dirty="0" smtClean="0"/>
          </a:p>
          <a:p>
            <a:r>
              <a:rPr lang="en-CA" sz="3600" dirty="0" smtClean="0"/>
              <a:t>Corps </a:t>
            </a:r>
            <a:r>
              <a:rPr lang="en-CA" sz="3600" dirty="0" err="1" smtClean="0"/>
              <a:t>étranger</a:t>
            </a:r>
            <a:endParaRPr lang="fr-CA" sz="3600" dirty="0"/>
          </a:p>
        </p:txBody>
      </p:sp>
    </p:spTree>
    <p:extLst>
      <p:ext uri="{BB962C8B-B14F-4D97-AF65-F5344CB8AC3E}">
        <p14:creationId xmlns:p14="http://schemas.microsoft.com/office/powerpoint/2010/main" val="1319732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SARC-</a:t>
            </a:r>
            <a:r>
              <a:rPr lang="en-CA" dirty="0" err="1" smtClean="0"/>
              <a:t>ca</a:t>
            </a:r>
            <a:endParaRPr lang="fr-CA" dirty="0"/>
          </a:p>
        </p:txBody>
      </p:sp>
      <p:sp>
        <p:nvSpPr>
          <p:cNvPr id="3" name="Espace réservé du contenu 2"/>
          <p:cNvSpPr>
            <a:spLocks noGrp="1"/>
          </p:cNvSpPr>
          <p:nvPr>
            <p:ph idx="1"/>
          </p:nvPr>
        </p:nvSpPr>
        <p:spPr/>
        <p:txBody>
          <a:bodyPr>
            <a:noAutofit/>
          </a:bodyPr>
          <a:lstStyle/>
          <a:p>
            <a:r>
              <a:rPr lang="en-CA" sz="2800" dirty="0" smtClean="0"/>
              <a:t>Il </a:t>
            </a:r>
            <a:r>
              <a:rPr lang="en-CA" sz="2800" dirty="0" err="1" smtClean="0"/>
              <a:t>n’est</a:t>
            </a:r>
            <a:r>
              <a:rPr lang="en-CA" sz="2800" dirty="0" smtClean="0"/>
              <a:t> pas plus virulent </a:t>
            </a:r>
          </a:p>
          <a:p>
            <a:r>
              <a:rPr lang="en-CA" sz="2800" dirty="0" smtClean="0"/>
              <a:t>Impact de la </a:t>
            </a:r>
            <a:r>
              <a:rPr lang="en-CA" sz="2800" dirty="0" err="1" smtClean="0"/>
              <a:t>littérature</a:t>
            </a:r>
            <a:r>
              <a:rPr lang="en-CA" sz="2800" dirty="0" smtClean="0"/>
              <a:t> </a:t>
            </a:r>
            <a:r>
              <a:rPr lang="en-CA" sz="2800" dirty="0" err="1" smtClean="0"/>
              <a:t>américaine</a:t>
            </a:r>
            <a:endParaRPr lang="en-CA" sz="2800" dirty="0" smtClean="0"/>
          </a:p>
          <a:p>
            <a:pPr marL="0" indent="0">
              <a:buNone/>
            </a:pPr>
            <a:endParaRPr lang="en-CA" sz="2800" dirty="0" smtClean="0"/>
          </a:p>
          <a:p>
            <a:pPr marL="0" indent="0">
              <a:buNone/>
            </a:pPr>
            <a:r>
              <a:rPr lang="en-CA" sz="2800" dirty="0" err="1" smtClean="0"/>
              <a:t>Tx</a:t>
            </a:r>
            <a:r>
              <a:rPr lang="en-CA" sz="2800" dirty="0" smtClean="0"/>
              <a:t> oral de MRSA et Strep:</a:t>
            </a:r>
          </a:p>
          <a:p>
            <a:r>
              <a:rPr lang="en-CA" sz="2800" dirty="0" err="1" smtClean="0"/>
              <a:t>Clindamycine</a:t>
            </a:r>
            <a:r>
              <a:rPr lang="en-CA" sz="2800" dirty="0" smtClean="0"/>
              <a:t> ( HSCM ad 40% résistance pour SA!)</a:t>
            </a:r>
            <a:endParaRPr lang="fr-CA" sz="2800" dirty="0" smtClean="0"/>
          </a:p>
          <a:p>
            <a:r>
              <a:rPr lang="fr-CA" sz="2800" dirty="0" smtClean="0"/>
              <a:t>Amoxicilline + TMP-SMX</a:t>
            </a:r>
          </a:p>
          <a:p>
            <a:r>
              <a:rPr lang="en-CA" sz="2800" dirty="0" err="1" smtClean="0"/>
              <a:t>Amoxicilline</a:t>
            </a:r>
            <a:r>
              <a:rPr lang="en-CA" sz="2800" dirty="0" smtClean="0"/>
              <a:t> + tetracycline (doxycycline or minocycline) </a:t>
            </a:r>
            <a:endParaRPr lang="fr-CA" sz="2800" dirty="0" smtClean="0"/>
          </a:p>
          <a:p>
            <a:r>
              <a:rPr lang="fr-CA" sz="2800" dirty="0" err="1" smtClean="0"/>
              <a:t>Linezolide</a:t>
            </a:r>
            <a:r>
              <a:rPr lang="en-CA" sz="2800" dirty="0" smtClean="0"/>
              <a:t> </a:t>
            </a:r>
            <a:endParaRPr lang="fr-CA" sz="2800" dirty="0"/>
          </a:p>
        </p:txBody>
      </p:sp>
    </p:spTree>
    <p:extLst>
      <p:ext uri="{BB962C8B-B14F-4D97-AF65-F5344CB8AC3E}">
        <p14:creationId xmlns:p14="http://schemas.microsoft.com/office/powerpoint/2010/main" val="20120666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Hx</a:t>
            </a:r>
            <a:r>
              <a:rPr lang="en-CA" dirty="0" smtClean="0"/>
              <a:t> de </a:t>
            </a:r>
            <a:r>
              <a:rPr lang="en-CA" dirty="0" err="1" smtClean="0"/>
              <a:t>cas</a:t>
            </a:r>
            <a:endParaRPr lang="fr-CA" dirty="0"/>
          </a:p>
        </p:txBody>
      </p:sp>
      <p:sp>
        <p:nvSpPr>
          <p:cNvPr id="3" name="Espace réservé du contenu 2"/>
          <p:cNvSpPr>
            <a:spLocks noGrp="1"/>
          </p:cNvSpPr>
          <p:nvPr>
            <p:ph idx="1"/>
          </p:nvPr>
        </p:nvSpPr>
        <p:spPr/>
        <p:txBody>
          <a:bodyPr/>
          <a:lstStyle/>
          <a:p>
            <a:pPr marL="0" indent="0">
              <a:buNone/>
            </a:pPr>
            <a:r>
              <a:rPr lang="en-CA" sz="3600" dirty="0" err="1" smtClean="0"/>
              <a:t>Votre</a:t>
            </a:r>
            <a:r>
              <a:rPr lang="en-CA" sz="3600" dirty="0" smtClean="0"/>
              <a:t> </a:t>
            </a:r>
            <a:r>
              <a:rPr lang="en-CA" sz="3600" dirty="0" err="1" smtClean="0"/>
              <a:t>pt</a:t>
            </a:r>
            <a:r>
              <a:rPr lang="en-CA" sz="3600" dirty="0" smtClean="0"/>
              <a:t> </a:t>
            </a:r>
            <a:r>
              <a:rPr lang="en-CA" sz="3600" dirty="0" err="1" smtClean="0"/>
              <a:t>est</a:t>
            </a:r>
            <a:r>
              <a:rPr lang="en-CA" sz="3600" dirty="0" smtClean="0"/>
              <a:t> un </a:t>
            </a:r>
            <a:r>
              <a:rPr lang="en-CA" sz="3600" dirty="0" err="1" smtClean="0"/>
              <a:t>politicien</a:t>
            </a:r>
            <a:r>
              <a:rPr lang="en-CA" sz="3600" dirty="0" smtClean="0"/>
              <a:t> </a:t>
            </a:r>
            <a:r>
              <a:rPr lang="en-CA" sz="3600" dirty="0" err="1" smtClean="0"/>
              <a:t>bien</a:t>
            </a:r>
            <a:r>
              <a:rPr lang="en-CA" sz="3600" dirty="0" smtClean="0"/>
              <a:t> en </a:t>
            </a:r>
            <a:r>
              <a:rPr lang="en-CA" sz="3600" dirty="0" err="1" smtClean="0"/>
              <a:t>vue</a:t>
            </a:r>
            <a:r>
              <a:rPr lang="en-CA" sz="3600" dirty="0" smtClean="0"/>
              <a:t> qui se </a:t>
            </a:r>
            <a:r>
              <a:rPr lang="en-CA" sz="3600" dirty="0" err="1" smtClean="0"/>
              <a:t>présente</a:t>
            </a:r>
            <a:r>
              <a:rPr lang="en-CA" sz="3600" dirty="0" smtClean="0"/>
              <a:t> pour </a:t>
            </a:r>
            <a:r>
              <a:rPr lang="en-CA" sz="3600" dirty="0" err="1" smtClean="0"/>
              <a:t>dlr</a:t>
            </a:r>
            <a:r>
              <a:rPr lang="en-CA" sz="3600" dirty="0" smtClean="0"/>
              <a:t> </a:t>
            </a:r>
            <a:r>
              <a:rPr lang="en-CA" sz="3600" dirty="0" err="1" smtClean="0"/>
              <a:t>sévère</a:t>
            </a:r>
            <a:r>
              <a:rPr lang="en-CA" sz="3600" dirty="0" smtClean="0"/>
              <a:t> à la </a:t>
            </a:r>
            <a:r>
              <a:rPr lang="en-CA" sz="3600" dirty="0" err="1" smtClean="0"/>
              <a:t>jambe</a:t>
            </a:r>
            <a:r>
              <a:rPr lang="en-CA" sz="3600" dirty="0" smtClean="0"/>
              <a:t>, après </a:t>
            </a:r>
            <a:r>
              <a:rPr lang="en-CA" sz="3600" dirty="0" err="1" smtClean="0"/>
              <a:t>avoir</a:t>
            </a:r>
            <a:r>
              <a:rPr lang="en-CA" sz="3600" dirty="0" smtClean="0"/>
              <a:t> </a:t>
            </a:r>
            <a:r>
              <a:rPr lang="en-CA" sz="3600" dirty="0" err="1" smtClean="0"/>
              <a:t>reçu</a:t>
            </a:r>
            <a:r>
              <a:rPr lang="en-CA" sz="3600" dirty="0" smtClean="0"/>
              <a:t> </a:t>
            </a:r>
            <a:r>
              <a:rPr lang="en-CA" sz="3600" dirty="0" err="1" smtClean="0"/>
              <a:t>une</a:t>
            </a:r>
            <a:r>
              <a:rPr lang="en-CA" sz="3600" dirty="0" smtClean="0"/>
              <a:t> </a:t>
            </a:r>
            <a:r>
              <a:rPr lang="en-CA" sz="3600" dirty="0" err="1" smtClean="0"/>
              <a:t>rondelle</a:t>
            </a:r>
            <a:r>
              <a:rPr lang="en-CA" sz="3600" dirty="0" smtClean="0"/>
              <a:t> </a:t>
            </a:r>
            <a:r>
              <a:rPr lang="en-CA" sz="3600" dirty="0" err="1" smtClean="0"/>
              <a:t>d'hockey</a:t>
            </a:r>
            <a:r>
              <a:rPr lang="en-CA" sz="3600" dirty="0" smtClean="0"/>
              <a:t> la </a:t>
            </a:r>
            <a:r>
              <a:rPr lang="en-CA" sz="3600" dirty="0" err="1" smtClean="0"/>
              <a:t>veille</a:t>
            </a:r>
            <a:r>
              <a:rPr lang="en-CA" dirty="0" smtClean="0"/>
              <a:t>.</a:t>
            </a:r>
            <a:endParaRPr lang="fr-CA" dirty="0"/>
          </a:p>
        </p:txBody>
      </p:sp>
    </p:spTree>
    <p:extLst>
      <p:ext uri="{BB962C8B-B14F-4D97-AF65-F5344CB8AC3E}">
        <p14:creationId xmlns:p14="http://schemas.microsoft.com/office/powerpoint/2010/main" val="17846650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484784"/>
            <a:ext cx="8229600" cy="1143000"/>
          </a:xfrm>
        </p:spPr>
        <p:txBody>
          <a:bodyPr>
            <a:normAutofit fontScale="90000"/>
          </a:bodyPr>
          <a:lstStyle/>
          <a:p>
            <a:r>
              <a:rPr lang="en-CA" dirty="0" err="1" smtClean="0"/>
              <a:t>Fasciite</a:t>
            </a:r>
            <a:r>
              <a:rPr lang="en-CA" dirty="0" smtClean="0"/>
              <a:t>/</a:t>
            </a:r>
            <a:r>
              <a:rPr lang="en-CA" dirty="0" err="1" smtClean="0"/>
              <a:t>myosite</a:t>
            </a:r>
            <a:r>
              <a:rPr lang="en-CA" dirty="0" smtClean="0"/>
              <a:t> </a:t>
            </a:r>
            <a:r>
              <a:rPr lang="en-CA" dirty="0" err="1" smtClean="0"/>
              <a:t>nécrosante</a:t>
            </a:r>
            <a:r>
              <a:rPr lang="en-CA" dirty="0" smtClean="0"/>
              <a:t/>
            </a:r>
            <a:br>
              <a:rPr lang="en-CA" dirty="0" smtClean="0"/>
            </a:br>
            <a:endParaRPr lang="fr-CA" dirty="0"/>
          </a:p>
        </p:txBody>
      </p:sp>
      <p:sp>
        <p:nvSpPr>
          <p:cNvPr id="3" name="Espace réservé du contenu 2"/>
          <p:cNvSpPr>
            <a:spLocks noGrp="1"/>
          </p:cNvSpPr>
          <p:nvPr>
            <p:ph idx="1"/>
          </p:nvPr>
        </p:nvSpPr>
        <p:spPr/>
        <p:txBody>
          <a:bodyPr>
            <a:normAutofit/>
          </a:bodyPr>
          <a:lstStyle/>
          <a:p>
            <a:pPr marL="0" lvl="1" indent="0">
              <a:buNone/>
            </a:pPr>
            <a:endParaRPr lang="en-CA" dirty="0" smtClean="0"/>
          </a:p>
          <a:p>
            <a:pPr marL="0" lvl="1" indent="0">
              <a:buNone/>
            </a:pPr>
            <a:endParaRPr lang="en-CA" sz="3600" dirty="0"/>
          </a:p>
          <a:p>
            <a:pPr marL="0" lvl="1" indent="0">
              <a:buNone/>
            </a:pPr>
            <a:r>
              <a:rPr lang="en-CA" sz="3600" dirty="0" err="1" smtClean="0"/>
              <a:t>Mortalité</a:t>
            </a:r>
            <a:r>
              <a:rPr lang="en-CA" sz="3600" dirty="0" smtClean="0"/>
              <a:t> avec ATB/CX: 		24%</a:t>
            </a:r>
          </a:p>
          <a:p>
            <a:pPr marL="0" lvl="1" indent="0">
              <a:buNone/>
            </a:pPr>
            <a:endParaRPr lang="en-CA" sz="3600" dirty="0"/>
          </a:p>
          <a:p>
            <a:pPr marL="0" lvl="1" indent="0">
              <a:buNone/>
            </a:pPr>
            <a:endParaRPr lang="en-CA" sz="3600" dirty="0" smtClean="0"/>
          </a:p>
          <a:p>
            <a:pPr marL="0" lvl="1" indent="0">
              <a:buNone/>
            </a:pPr>
            <a:r>
              <a:rPr lang="en-CA" sz="3600" dirty="0" err="1" smtClean="0"/>
              <a:t>Mortalité</a:t>
            </a:r>
            <a:r>
              <a:rPr lang="en-CA" sz="3600" dirty="0" smtClean="0"/>
              <a:t> </a:t>
            </a:r>
            <a:r>
              <a:rPr lang="en-CA" sz="3600" dirty="0" err="1" smtClean="0"/>
              <a:t>si</a:t>
            </a:r>
            <a:r>
              <a:rPr lang="en-CA" sz="3600" dirty="0" smtClean="0"/>
              <a:t> ATB </a:t>
            </a:r>
            <a:r>
              <a:rPr lang="en-CA" sz="3600" dirty="0" err="1" smtClean="0"/>
              <a:t>seulement</a:t>
            </a:r>
            <a:r>
              <a:rPr lang="en-CA" sz="3600" dirty="0" smtClean="0"/>
              <a:t>:       100%</a:t>
            </a:r>
          </a:p>
          <a:p>
            <a:pPr marL="0" indent="0">
              <a:buNone/>
            </a:pPr>
            <a:endParaRPr lang="fr-CA" b="1" u="sng" dirty="0"/>
          </a:p>
        </p:txBody>
      </p:sp>
    </p:spTree>
    <p:extLst>
      <p:ext uri="{BB962C8B-B14F-4D97-AF65-F5344CB8AC3E}">
        <p14:creationId xmlns:p14="http://schemas.microsoft.com/office/powerpoint/2010/main" val="23935827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Type </a:t>
            </a:r>
            <a:r>
              <a:rPr lang="en-US" dirty="0" smtClean="0"/>
              <a:t>1</a:t>
            </a:r>
            <a:endParaRPr lang="fr-CA" dirty="0"/>
          </a:p>
        </p:txBody>
      </p:sp>
      <p:sp>
        <p:nvSpPr>
          <p:cNvPr id="3" name="Espace réservé du contenu 2"/>
          <p:cNvSpPr>
            <a:spLocks noGrp="1"/>
          </p:cNvSpPr>
          <p:nvPr>
            <p:ph idx="1"/>
          </p:nvPr>
        </p:nvSpPr>
        <p:spPr/>
        <p:txBody>
          <a:bodyPr>
            <a:normAutofit/>
          </a:bodyPr>
          <a:lstStyle/>
          <a:p>
            <a:r>
              <a:rPr lang="en-US" sz="3200" dirty="0" smtClean="0"/>
              <a:t>&gt; 80% des </a:t>
            </a:r>
            <a:r>
              <a:rPr lang="en-US" sz="3200" dirty="0" err="1" smtClean="0"/>
              <a:t>cas</a:t>
            </a:r>
            <a:endParaRPr lang="en-US" sz="3200" dirty="0" smtClean="0"/>
          </a:p>
          <a:p>
            <a:r>
              <a:rPr lang="fr-CA" sz="3200" dirty="0" err="1" smtClean="0"/>
              <a:t>Polymicrobiens</a:t>
            </a:r>
            <a:r>
              <a:rPr lang="fr-CA" sz="3200" dirty="0" smtClean="0"/>
              <a:t> (mixte </a:t>
            </a:r>
            <a:r>
              <a:rPr lang="fr-CA" sz="3200" dirty="0" err="1" smtClean="0"/>
              <a:t>aérobes</a:t>
            </a:r>
            <a:r>
              <a:rPr lang="fr-CA" sz="3200" dirty="0" smtClean="0"/>
              <a:t> et </a:t>
            </a:r>
            <a:r>
              <a:rPr lang="fr-CA" sz="3200" dirty="0" err="1" smtClean="0"/>
              <a:t>anaérobes</a:t>
            </a:r>
            <a:r>
              <a:rPr lang="fr-CA" sz="3200" dirty="0" smtClean="0"/>
              <a:t>)</a:t>
            </a:r>
          </a:p>
          <a:p>
            <a:r>
              <a:rPr lang="en-CA" sz="3200" dirty="0" err="1" smtClean="0"/>
              <a:t>Souvent</a:t>
            </a:r>
            <a:r>
              <a:rPr lang="en-CA" sz="3200" dirty="0" smtClean="0"/>
              <a:t> </a:t>
            </a:r>
            <a:r>
              <a:rPr lang="en-CA" sz="3200" dirty="0" err="1" smtClean="0"/>
              <a:t>nommé</a:t>
            </a:r>
            <a:r>
              <a:rPr lang="en-CA" sz="3200" dirty="0" smtClean="0"/>
              <a:t> </a:t>
            </a:r>
            <a:r>
              <a:rPr lang="en-CA" sz="3200" dirty="0" err="1" smtClean="0"/>
              <a:t>selon</a:t>
            </a:r>
            <a:r>
              <a:rPr lang="en-CA" sz="3200" dirty="0" smtClean="0"/>
              <a:t> </a:t>
            </a:r>
            <a:r>
              <a:rPr lang="en-CA" sz="3200" dirty="0" err="1" smtClean="0"/>
              <a:t>région</a:t>
            </a:r>
            <a:endParaRPr lang="fr-CA" sz="3200" dirty="0" smtClean="0"/>
          </a:p>
          <a:p>
            <a:pPr marL="0" indent="0">
              <a:buNone/>
            </a:pPr>
            <a:r>
              <a:rPr lang="fr-CA" sz="3200" dirty="0" smtClean="0"/>
              <a:t> </a:t>
            </a:r>
            <a:r>
              <a:rPr lang="en-US" sz="3200" b="1" dirty="0" err="1" smtClean="0"/>
              <a:t>Gangrène</a:t>
            </a:r>
            <a:r>
              <a:rPr lang="en-US" sz="3200" b="1" dirty="0" smtClean="0"/>
              <a:t> de Fournier</a:t>
            </a:r>
            <a:endParaRPr lang="en-US" sz="3200" dirty="0"/>
          </a:p>
          <a:p>
            <a:pPr marL="0" indent="0">
              <a:buNone/>
            </a:pPr>
            <a:r>
              <a:rPr lang="en-US" sz="3200" dirty="0" smtClean="0"/>
              <a:t> 	</a:t>
            </a:r>
            <a:r>
              <a:rPr lang="en-US" sz="3200" dirty="0" err="1" smtClean="0"/>
              <a:t>Périnée</a:t>
            </a:r>
            <a:r>
              <a:rPr lang="en-US" sz="3200" dirty="0" smtClean="0"/>
              <a:t> et </a:t>
            </a:r>
            <a:r>
              <a:rPr lang="en-US" sz="3200" dirty="0" err="1" smtClean="0"/>
              <a:t>région</a:t>
            </a:r>
            <a:r>
              <a:rPr lang="en-US" sz="3200" dirty="0" smtClean="0"/>
              <a:t> </a:t>
            </a:r>
            <a:r>
              <a:rPr lang="en-US" sz="3200" dirty="0" err="1" smtClean="0"/>
              <a:t>génitale</a:t>
            </a:r>
            <a:endParaRPr lang="en-US" sz="3200"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3645024"/>
            <a:ext cx="2872468" cy="2628000"/>
          </a:xfrm>
          <a:prstGeom prst="rect">
            <a:avLst/>
          </a:prstGeom>
        </p:spPr>
      </p:pic>
    </p:spTree>
    <p:extLst>
      <p:ext uri="{BB962C8B-B14F-4D97-AF65-F5344CB8AC3E}">
        <p14:creationId xmlns:p14="http://schemas.microsoft.com/office/powerpoint/2010/main" val="3782828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3840" y="1052736"/>
            <a:ext cx="8229600" cy="1143000"/>
          </a:xfrm>
        </p:spPr>
        <p:txBody>
          <a:bodyPr>
            <a:normAutofit fontScale="90000"/>
          </a:bodyPr>
          <a:lstStyle/>
          <a:p>
            <a:r>
              <a:rPr lang="fr-CA" sz="5400" b="1" dirty="0"/>
              <a:t>Angine de Ludwig</a:t>
            </a:r>
            <a:br>
              <a:rPr lang="fr-CA" sz="5400" b="1" dirty="0"/>
            </a:br>
            <a:endParaRPr lang="fr-CA" dirty="0"/>
          </a:p>
        </p:txBody>
      </p:sp>
      <p:sp>
        <p:nvSpPr>
          <p:cNvPr id="3" name="Espace réservé du contenu 2"/>
          <p:cNvSpPr>
            <a:spLocks noGrp="1"/>
          </p:cNvSpPr>
          <p:nvPr>
            <p:ph idx="1"/>
          </p:nvPr>
        </p:nvSpPr>
        <p:spPr/>
        <p:txBody>
          <a:bodyPr>
            <a:normAutofit/>
          </a:bodyPr>
          <a:lstStyle/>
          <a:p>
            <a:r>
              <a:rPr lang="fr-CA" sz="3200" dirty="0" smtClean="0"/>
              <a:t>Espace sous-mandibulaire</a:t>
            </a:r>
          </a:p>
          <a:p>
            <a:r>
              <a:rPr lang="fr-CA" sz="3200" dirty="0" smtClean="0"/>
              <a:t>Risque de progression au médiastin (ad 40%)</a:t>
            </a:r>
            <a:r>
              <a:rPr lang="en-US" sz="3200" dirty="0" smtClean="0"/>
              <a:t> </a:t>
            </a:r>
          </a:p>
          <a:p>
            <a:r>
              <a:rPr lang="en-US" sz="3200" dirty="0" err="1" smtClean="0"/>
              <a:t>Origine</a:t>
            </a:r>
            <a:r>
              <a:rPr lang="en-US" sz="3200" dirty="0" smtClean="0"/>
              <a:t> </a:t>
            </a:r>
            <a:r>
              <a:rPr lang="en-US" sz="3200" dirty="0" err="1" smtClean="0"/>
              <a:t>dentaire</a:t>
            </a:r>
            <a:r>
              <a:rPr lang="en-US" sz="3200" dirty="0" smtClean="0"/>
              <a:t> </a:t>
            </a:r>
            <a:r>
              <a:rPr lang="en-US" sz="3200" dirty="0" err="1" smtClean="0"/>
              <a:t>fréquente</a:t>
            </a:r>
            <a:endParaRPr lang="fr-CA" sz="32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640" y="4005064"/>
            <a:ext cx="3684328" cy="2556000"/>
          </a:xfrm>
          <a:prstGeom prst="rect">
            <a:avLst/>
          </a:prstGeom>
        </p:spPr>
      </p:pic>
    </p:spTree>
    <p:extLst>
      <p:ext uri="{BB962C8B-B14F-4D97-AF65-F5344CB8AC3E}">
        <p14:creationId xmlns:p14="http://schemas.microsoft.com/office/powerpoint/2010/main" val="1915358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CA" dirty="0"/>
              <a:t>Conditions </a:t>
            </a:r>
            <a:r>
              <a:rPr lang="en-CA" dirty="0" smtClean="0"/>
              <a:t>associées </a:t>
            </a:r>
            <a:r>
              <a:rPr lang="en-CA" dirty="0"/>
              <a:t>au </a:t>
            </a:r>
            <a:r>
              <a:rPr lang="en-CA" dirty="0" smtClean="0"/>
              <a:t>type 1</a:t>
            </a:r>
            <a:endParaRPr lang="fr-CA" dirty="0"/>
          </a:p>
        </p:txBody>
      </p:sp>
      <p:sp>
        <p:nvSpPr>
          <p:cNvPr id="3" name="Espace réservé du contenu 2"/>
          <p:cNvSpPr>
            <a:spLocks noGrp="1"/>
          </p:cNvSpPr>
          <p:nvPr>
            <p:ph idx="1"/>
          </p:nvPr>
        </p:nvSpPr>
        <p:spPr/>
        <p:txBody>
          <a:bodyPr/>
          <a:lstStyle/>
          <a:p>
            <a:pPr lvl="0"/>
            <a:r>
              <a:rPr lang="en-CA" sz="3200" dirty="0" err="1" smtClean="0"/>
              <a:t>Diabéte</a:t>
            </a:r>
            <a:endParaRPr lang="en-CA" sz="3200" dirty="0" smtClean="0"/>
          </a:p>
          <a:p>
            <a:pPr lvl="0"/>
            <a:r>
              <a:rPr lang="en-CA" sz="3200" dirty="0" err="1" smtClean="0"/>
              <a:t>Insufficance</a:t>
            </a:r>
            <a:r>
              <a:rPr lang="en-CA" sz="3200" dirty="0" smtClean="0"/>
              <a:t> </a:t>
            </a:r>
            <a:r>
              <a:rPr lang="en-CA" sz="3200" dirty="0" err="1" smtClean="0"/>
              <a:t>vasculaire</a:t>
            </a:r>
            <a:endParaRPr lang="en-CA" sz="3200" dirty="0" smtClean="0"/>
          </a:p>
          <a:p>
            <a:pPr lvl="0"/>
            <a:r>
              <a:rPr lang="en-CA" sz="3200" dirty="0" err="1" smtClean="0"/>
              <a:t>Obésité</a:t>
            </a:r>
            <a:endParaRPr lang="en-CA" sz="3200" dirty="0" smtClean="0"/>
          </a:p>
          <a:p>
            <a:pPr lvl="0"/>
            <a:r>
              <a:rPr lang="en-CA" sz="3200" dirty="0" smtClean="0"/>
              <a:t>Immunosuppression</a:t>
            </a:r>
          </a:p>
          <a:p>
            <a:pPr lvl="0"/>
            <a:r>
              <a:rPr lang="en-CA" sz="3200" dirty="0" smtClean="0"/>
              <a:t>Drogue IV </a:t>
            </a:r>
          </a:p>
          <a:p>
            <a:pPr lvl="0"/>
            <a:endParaRPr lang="fr-CA" dirty="0"/>
          </a:p>
          <a:p>
            <a:endParaRPr lang="fr-CA" dirty="0"/>
          </a:p>
        </p:txBody>
      </p:sp>
    </p:spTree>
    <p:extLst>
      <p:ext uri="{BB962C8B-B14F-4D97-AF65-F5344CB8AC3E}">
        <p14:creationId xmlns:p14="http://schemas.microsoft.com/office/powerpoint/2010/main" val="2348420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572784"/>
          </a:xfrm>
        </p:spPr>
        <p:txBody>
          <a:bodyPr>
            <a:normAutofit/>
          </a:bodyPr>
          <a:lstStyle/>
          <a:p>
            <a:r>
              <a:rPr lang="en-CA" dirty="0" smtClean="0"/>
              <a:t>Type 2</a:t>
            </a:r>
            <a:br>
              <a:rPr lang="en-CA" dirty="0" smtClean="0"/>
            </a:br>
            <a:r>
              <a:rPr lang="en-CA" dirty="0" smtClean="0"/>
              <a:t>‘’</a:t>
            </a:r>
            <a:r>
              <a:rPr lang="en-CA" dirty="0" err="1" smtClean="0"/>
              <a:t>Bactérie</a:t>
            </a:r>
            <a:r>
              <a:rPr lang="en-CA" dirty="0" smtClean="0"/>
              <a:t> </a:t>
            </a:r>
            <a:r>
              <a:rPr lang="en-CA" dirty="0" err="1" smtClean="0"/>
              <a:t>mangeuse</a:t>
            </a:r>
            <a:r>
              <a:rPr lang="en-CA" dirty="0" smtClean="0"/>
              <a:t> de </a:t>
            </a:r>
            <a:r>
              <a:rPr lang="en-CA" dirty="0" err="1" smtClean="0"/>
              <a:t>chaire</a:t>
            </a:r>
            <a:r>
              <a:rPr lang="en-CA" dirty="0" smtClean="0"/>
              <a:t>’’</a:t>
            </a:r>
            <a:endParaRPr lang="fr-CA" dirty="0"/>
          </a:p>
        </p:txBody>
      </p:sp>
      <p:sp>
        <p:nvSpPr>
          <p:cNvPr id="3" name="Espace réservé du contenu 2"/>
          <p:cNvSpPr>
            <a:spLocks noGrp="1"/>
          </p:cNvSpPr>
          <p:nvPr>
            <p:ph idx="1"/>
          </p:nvPr>
        </p:nvSpPr>
        <p:spPr>
          <a:xfrm>
            <a:off x="457200" y="2636912"/>
            <a:ext cx="8229600" cy="3687688"/>
          </a:xfrm>
        </p:spPr>
        <p:txBody>
          <a:bodyPr>
            <a:normAutofit/>
          </a:bodyPr>
          <a:lstStyle/>
          <a:p>
            <a:r>
              <a:rPr lang="fr-CA" sz="3200" dirty="0" smtClean="0"/>
              <a:t>Beta-</a:t>
            </a:r>
            <a:r>
              <a:rPr lang="fr-CA" sz="3200" dirty="0" err="1" smtClean="0"/>
              <a:t>hemolytic</a:t>
            </a:r>
            <a:r>
              <a:rPr lang="fr-CA" sz="3200" dirty="0" smtClean="0"/>
              <a:t> </a:t>
            </a:r>
            <a:r>
              <a:rPr lang="fr-CA" sz="3200" dirty="0"/>
              <a:t>streptococcus</a:t>
            </a:r>
          </a:p>
          <a:p>
            <a:r>
              <a:rPr lang="en-US" sz="3200" dirty="0" err="1" smtClean="0"/>
              <a:t>Qqs</a:t>
            </a:r>
            <a:r>
              <a:rPr lang="en-US" sz="3200" dirty="0" smtClean="0"/>
              <a:t> </a:t>
            </a:r>
            <a:r>
              <a:rPr lang="en-US" sz="3200" dirty="0" err="1" smtClean="0"/>
              <a:t>cas</a:t>
            </a:r>
            <a:r>
              <a:rPr lang="en-US" sz="3200" dirty="0" smtClean="0"/>
              <a:t> de </a:t>
            </a:r>
            <a:r>
              <a:rPr lang="en-US" sz="3200" i="1" dirty="0" smtClean="0"/>
              <a:t>MRSA</a:t>
            </a:r>
          </a:p>
          <a:p>
            <a:r>
              <a:rPr lang="en-US" sz="3200" dirty="0"/>
              <a:t>P</a:t>
            </a:r>
            <a:r>
              <a:rPr lang="en-US" sz="3200" dirty="0" smtClean="0"/>
              <a:t>ossible </a:t>
            </a:r>
            <a:r>
              <a:rPr lang="en-US" sz="3200" dirty="0" err="1" smtClean="0"/>
              <a:t>qu’aucune</a:t>
            </a:r>
            <a:r>
              <a:rPr lang="en-US" sz="3200" dirty="0" smtClean="0"/>
              <a:t> </a:t>
            </a:r>
            <a:r>
              <a:rPr lang="en-US" sz="3200" dirty="0" err="1" smtClean="0"/>
              <a:t>porte</a:t>
            </a:r>
            <a:r>
              <a:rPr lang="en-US" sz="3200" dirty="0" smtClean="0"/>
              <a:t> </a:t>
            </a:r>
            <a:r>
              <a:rPr lang="en-US" sz="3200" dirty="0" err="1" smtClean="0"/>
              <a:t>d’entrée</a:t>
            </a:r>
            <a:endParaRPr lang="en-US" sz="3200" dirty="0" smtClean="0"/>
          </a:p>
          <a:p>
            <a:r>
              <a:rPr lang="en-US" sz="3200" dirty="0" smtClean="0"/>
              <a:t>Tout les </a:t>
            </a:r>
            <a:r>
              <a:rPr lang="en-US" sz="3200" dirty="0" err="1" smtClean="0"/>
              <a:t>groupes</a:t>
            </a:r>
            <a:r>
              <a:rPr lang="en-US" sz="3200" dirty="0" smtClean="0"/>
              <a:t> </a:t>
            </a:r>
            <a:r>
              <a:rPr lang="en-US" sz="3200" dirty="0" err="1" smtClean="0"/>
              <a:t>d’âge</a:t>
            </a:r>
            <a:r>
              <a:rPr lang="en-US" sz="3200" dirty="0" smtClean="0"/>
              <a:t>, </a:t>
            </a:r>
            <a:r>
              <a:rPr lang="en-US" sz="3200" dirty="0" err="1" smtClean="0"/>
              <a:t>même</a:t>
            </a:r>
            <a:r>
              <a:rPr lang="en-US" sz="3200" dirty="0" smtClean="0"/>
              <a:t> </a:t>
            </a:r>
            <a:r>
              <a:rPr lang="en-US" sz="3200" dirty="0" err="1" smtClean="0"/>
              <a:t>si</a:t>
            </a:r>
            <a:r>
              <a:rPr lang="en-US" sz="3200" dirty="0" smtClean="0"/>
              <a:t> </a:t>
            </a:r>
            <a:r>
              <a:rPr lang="en-US" sz="3200" dirty="0" err="1" smtClean="0"/>
              <a:t>aucune</a:t>
            </a:r>
            <a:r>
              <a:rPr lang="en-US" sz="3200" dirty="0" smtClean="0"/>
              <a:t> </a:t>
            </a:r>
            <a:r>
              <a:rPr lang="en-US" sz="3200" dirty="0" err="1" smtClean="0"/>
              <a:t>comorbidité</a:t>
            </a:r>
            <a:endParaRPr lang="en-US" sz="3200" dirty="0" smtClean="0"/>
          </a:p>
        </p:txBody>
      </p:sp>
    </p:spTree>
    <p:extLst>
      <p:ext uri="{BB962C8B-B14F-4D97-AF65-F5344CB8AC3E}">
        <p14:creationId xmlns:p14="http://schemas.microsoft.com/office/powerpoint/2010/main" val="21704521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412776"/>
            <a:ext cx="8229600" cy="1143000"/>
          </a:xfrm>
        </p:spPr>
        <p:txBody>
          <a:bodyPr>
            <a:normAutofit fontScale="90000"/>
          </a:bodyPr>
          <a:lstStyle/>
          <a:p>
            <a:r>
              <a:rPr lang="en-US" dirty="0" err="1"/>
              <a:t>Facteurs</a:t>
            </a:r>
            <a:r>
              <a:rPr lang="en-US" dirty="0"/>
              <a:t> </a:t>
            </a:r>
            <a:r>
              <a:rPr lang="en-US" dirty="0" err="1" smtClean="0"/>
              <a:t>prédisposants</a:t>
            </a:r>
            <a:r>
              <a:rPr lang="en-US" dirty="0" smtClean="0"/>
              <a:t/>
            </a:r>
            <a:br>
              <a:rPr lang="en-US" dirty="0" smtClean="0"/>
            </a:br>
            <a:r>
              <a:rPr lang="en-US" dirty="0" smtClean="0"/>
              <a:t>Type II</a:t>
            </a:r>
            <a:r>
              <a:rPr lang="en-US" dirty="0"/>
              <a:t/>
            </a:r>
            <a:br>
              <a:rPr lang="en-US" dirty="0"/>
            </a:br>
            <a:endParaRPr lang="fr-CA" dirty="0"/>
          </a:p>
        </p:txBody>
      </p:sp>
      <p:sp>
        <p:nvSpPr>
          <p:cNvPr id="3" name="Espace réservé du contenu 2"/>
          <p:cNvSpPr>
            <a:spLocks noGrp="1"/>
          </p:cNvSpPr>
          <p:nvPr>
            <p:ph idx="1"/>
          </p:nvPr>
        </p:nvSpPr>
        <p:spPr/>
        <p:txBody>
          <a:bodyPr/>
          <a:lstStyle/>
          <a:p>
            <a:pPr lvl="1"/>
            <a:r>
              <a:rPr lang="en-US" sz="3200" dirty="0" smtClean="0"/>
              <a:t>Trauma </a:t>
            </a:r>
            <a:r>
              <a:rPr lang="en-US" sz="3200" dirty="0" err="1"/>
              <a:t>contondant</a:t>
            </a:r>
            <a:endParaRPr lang="en-US" sz="3200" dirty="0"/>
          </a:p>
          <a:p>
            <a:pPr lvl="1"/>
            <a:r>
              <a:rPr lang="en-US" sz="3200" dirty="0" err="1"/>
              <a:t>Varicelle</a:t>
            </a:r>
            <a:endParaRPr lang="en-US" sz="3200" dirty="0"/>
          </a:p>
          <a:p>
            <a:pPr lvl="1"/>
            <a:r>
              <a:rPr lang="en-US" sz="3200" dirty="0" err="1"/>
              <a:t>Bris</a:t>
            </a:r>
            <a:r>
              <a:rPr lang="en-US" sz="3200" dirty="0"/>
              <a:t> </a:t>
            </a:r>
            <a:r>
              <a:rPr lang="en-US" sz="3200" dirty="0" err="1"/>
              <a:t>barrière</a:t>
            </a:r>
            <a:r>
              <a:rPr lang="en-US" sz="3200" dirty="0"/>
              <a:t> </a:t>
            </a:r>
            <a:r>
              <a:rPr lang="en-US" sz="3200" dirty="0" err="1"/>
              <a:t>cutané</a:t>
            </a:r>
            <a:r>
              <a:rPr lang="en-US" sz="3200" dirty="0"/>
              <a:t> (drogue IV, </a:t>
            </a:r>
            <a:r>
              <a:rPr lang="en-US" sz="3200" dirty="0" err="1"/>
              <a:t>brûlure</a:t>
            </a:r>
            <a:r>
              <a:rPr lang="en-US" sz="3200" dirty="0"/>
              <a:t>, </a:t>
            </a:r>
            <a:r>
              <a:rPr lang="en-US" sz="3200" dirty="0" err="1"/>
              <a:t>lacération</a:t>
            </a:r>
            <a:r>
              <a:rPr lang="en-US" sz="3200" dirty="0"/>
              <a:t>…)</a:t>
            </a:r>
          </a:p>
          <a:p>
            <a:pPr lvl="1"/>
            <a:r>
              <a:rPr lang="en-US" sz="3200" dirty="0" err="1"/>
              <a:t>Chirurgie</a:t>
            </a:r>
            <a:endParaRPr lang="en-US" sz="3200" dirty="0"/>
          </a:p>
          <a:p>
            <a:pPr lvl="1"/>
            <a:r>
              <a:rPr lang="en-US" sz="3200" dirty="0"/>
              <a:t>Exposition à un </a:t>
            </a:r>
            <a:r>
              <a:rPr lang="en-US" sz="3200" dirty="0" err="1"/>
              <a:t>cas</a:t>
            </a:r>
            <a:endParaRPr lang="en-US" sz="3200" dirty="0"/>
          </a:p>
          <a:p>
            <a:pPr lvl="1"/>
            <a:r>
              <a:rPr lang="en-US" sz="3200" dirty="0" err="1"/>
              <a:t>Contreversé</a:t>
            </a:r>
            <a:r>
              <a:rPr lang="en-US" sz="3200" dirty="0"/>
              <a:t> : AINS</a:t>
            </a:r>
            <a:endParaRPr lang="fr-CA" sz="3200" dirty="0"/>
          </a:p>
          <a:p>
            <a:endParaRPr lang="fr-CA" dirty="0"/>
          </a:p>
        </p:txBody>
      </p:sp>
    </p:spTree>
    <p:extLst>
      <p:ext uri="{BB962C8B-B14F-4D97-AF65-F5344CB8AC3E}">
        <p14:creationId xmlns:p14="http://schemas.microsoft.com/office/powerpoint/2010/main" val="38577449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229600" cy="1440160"/>
          </a:xfrm>
        </p:spPr>
        <p:txBody>
          <a:bodyPr/>
          <a:lstStyle/>
          <a:p>
            <a:r>
              <a:rPr lang="en-CA" dirty="0" err="1" smtClean="0"/>
              <a:t>Présentation</a:t>
            </a:r>
            <a:endParaRPr lang="fr-CA" dirty="0"/>
          </a:p>
        </p:txBody>
      </p:sp>
      <p:sp>
        <p:nvSpPr>
          <p:cNvPr id="3" name="Espace réservé du contenu 2"/>
          <p:cNvSpPr>
            <a:spLocks noGrp="1"/>
          </p:cNvSpPr>
          <p:nvPr>
            <p:ph idx="1"/>
          </p:nvPr>
        </p:nvSpPr>
        <p:spPr>
          <a:xfrm>
            <a:off x="457200" y="1600200"/>
            <a:ext cx="8229600" cy="4925143"/>
          </a:xfrm>
        </p:spPr>
        <p:txBody>
          <a:bodyPr>
            <a:normAutofit/>
          </a:bodyPr>
          <a:lstStyle/>
          <a:p>
            <a:pPr marL="0" indent="0" algn="ctr">
              <a:buNone/>
            </a:pPr>
            <a:r>
              <a:rPr lang="en-CA" sz="4400" b="1" u="sng" dirty="0" err="1" smtClean="0"/>
              <a:t>Douleur</a:t>
            </a:r>
            <a:r>
              <a:rPr lang="en-CA" sz="4400" b="1" u="sng" dirty="0" smtClean="0"/>
              <a:t> hors de proportion </a:t>
            </a:r>
          </a:p>
          <a:p>
            <a:pPr marL="0" indent="0" algn="ctr">
              <a:buNone/>
            </a:pPr>
            <a:r>
              <a:rPr lang="en-CA" sz="4400" b="1" dirty="0"/>
              <a:t> </a:t>
            </a:r>
            <a:r>
              <a:rPr lang="en-CA" sz="4400" b="1" dirty="0" smtClean="0"/>
              <a:t> (des </a:t>
            </a:r>
            <a:r>
              <a:rPr lang="en-CA" sz="4400" b="1" dirty="0" err="1" smtClean="0"/>
              <a:t>fois</a:t>
            </a:r>
            <a:r>
              <a:rPr lang="en-CA" sz="4400" b="1" dirty="0" smtClean="0"/>
              <a:t> sans </a:t>
            </a:r>
            <a:r>
              <a:rPr lang="en-CA" sz="4400" b="1" dirty="0" err="1" smtClean="0"/>
              <a:t>rien</a:t>
            </a:r>
            <a:r>
              <a:rPr lang="en-CA" sz="4400" b="1" dirty="0" smtClean="0"/>
              <a:t> de visible)</a:t>
            </a:r>
          </a:p>
          <a:p>
            <a:pPr marL="0" indent="0">
              <a:buNone/>
            </a:pPr>
            <a:endParaRPr lang="en-CA" sz="4400" b="1" u="sng" dirty="0"/>
          </a:p>
          <a:p>
            <a:pPr marL="0" indent="0">
              <a:buNone/>
            </a:pPr>
            <a:endParaRPr lang="en-CA" sz="4400" b="1" u="sng" dirty="0" smtClean="0"/>
          </a:p>
          <a:p>
            <a:pPr marL="0" indent="0">
              <a:buNone/>
            </a:pPr>
            <a:endParaRPr lang="en-CA" sz="4400" b="1" u="sng" dirty="0"/>
          </a:p>
          <a:p>
            <a:pPr marL="0" indent="0" algn="ctr">
              <a:buNone/>
            </a:pPr>
            <a:r>
              <a:rPr lang="en-CA" sz="4400" b="1" u="sng" dirty="0" err="1" smtClean="0"/>
              <a:t>Bulle</a:t>
            </a:r>
            <a:r>
              <a:rPr lang="en-CA" sz="4400" b="1" u="sng" dirty="0" smtClean="0"/>
              <a:t> </a:t>
            </a:r>
            <a:r>
              <a:rPr lang="en-CA" sz="4400" b="1" u="sng" dirty="0" err="1" smtClean="0"/>
              <a:t>hémorragique</a:t>
            </a:r>
            <a:r>
              <a:rPr lang="en-CA" sz="4400" b="1" u="sng" dirty="0" smtClean="0"/>
              <a:t>: MAUVAIS</a:t>
            </a:r>
          </a:p>
          <a:p>
            <a:pPr marL="0" indent="0">
              <a:buNone/>
            </a:pPr>
            <a:endParaRPr lang="en-CA" dirty="0"/>
          </a:p>
        </p:txBody>
      </p:sp>
      <p:graphicFrame>
        <p:nvGraphicFramePr>
          <p:cNvPr id="4" name="Diagramme 3"/>
          <p:cNvGraphicFramePr/>
          <p:nvPr>
            <p:extLst>
              <p:ext uri="{D42A27DB-BD31-4B8C-83A1-F6EECF244321}">
                <p14:modId xmlns:p14="http://schemas.microsoft.com/office/powerpoint/2010/main" val="3987831015"/>
              </p:ext>
            </p:extLst>
          </p:nvPr>
        </p:nvGraphicFramePr>
        <p:xfrm>
          <a:off x="1331640" y="3573016"/>
          <a:ext cx="6096000" cy="216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62975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a:t>D</a:t>
            </a:r>
            <a:r>
              <a:rPr lang="en-CA" dirty="0" err="1" smtClean="0"/>
              <a:t>x</a:t>
            </a:r>
            <a:endParaRPr lang="fr-CA" dirty="0"/>
          </a:p>
        </p:txBody>
      </p:sp>
      <p:sp>
        <p:nvSpPr>
          <p:cNvPr id="3" name="Espace réservé du contenu 2"/>
          <p:cNvSpPr>
            <a:spLocks noGrp="1"/>
          </p:cNvSpPr>
          <p:nvPr>
            <p:ph idx="1"/>
          </p:nvPr>
        </p:nvSpPr>
        <p:spPr/>
        <p:txBody>
          <a:bodyPr>
            <a:normAutofit/>
          </a:bodyPr>
          <a:lstStyle/>
          <a:p>
            <a:r>
              <a:rPr lang="en-CA" sz="3600" b="1" dirty="0" err="1" smtClean="0"/>
              <a:t>C'est</a:t>
            </a:r>
            <a:r>
              <a:rPr lang="en-CA" sz="3600" b="1" dirty="0" smtClean="0"/>
              <a:t> un dx </a:t>
            </a:r>
            <a:r>
              <a:rPr lang="en-CA" sz="3600" b="1" dirty="0" err="1" smtClean="0"/>
              <a:t>clinique</a:t>
            </a:r>
            <a:endParaRPr lang="en-CA" sz="3600" b="1" dirty="0" smtClean="0"/>
          </a:p>
          <a:p>
            <a:pPr lvl="1"/>
            <a:r>
              <a:rPr lang="en-CA" sz="3200" dirty="0" err="1" smtClean="0"/>
              <a:t>Hemoc</a:t>
            </a:r>
            <a:r>
              <a:rPr lang="en-CA" sz="3200" dirty="0" smtClean="0"/>
              <a:t> &lt; 5%, </a:t>
            </a:r>
          </a:p>
          <a:p>
            <a:pPr lvl="1"/>
            <a:r>
              <a:rPr lang="en-CA" sz="3200" dirty="0" smtClean="0"/>
              <a:t>punch </a:t>
            </a:r>
            <a:r>
              <a:rPr lang="en-CA" sz="3200" dirty="0" err="1" smtClean="0"/>
              <a:t>bx</a:t>
            </a:r>
            <a:r>
              <a:rPr lang="en-CA" sz="3200" dirty="0" smtClean="0"/>
              <a:t> 20-30%</a:t>
            </a:r>
          </a:p>
          <a:p>
            <a:pPr lvl="1"/>
            <a:r>
              <a:rPr lang="en-CA" sz="3200" dirty="0" smtClean="0"/>
              <a:t>aspiration aiguille 5-40%</a:t>
            </a:r>
          </a:p>
          <a:p>
            <a:endParaRPr lang="en-CA" dirty="0" smtClean="0"/>
          </a:p>
          <a:p>
            <a:endParaRPr lang="en-CA" dirty="0"/>
          </a:p>
          <a:p>
            <a:r>
              <a:rPr lang="en-CA" sz="3200" dirty="0" smtClean="0"/>
              <a:t>Swab de </a:t>
            </a:r>
            <a:r>
              <a:rPr lang="en-CA" sz="3200" dirty="0" err="1" smtClean="0"/>
              <a:t>peau</a:t>
            </a:r>
            <a:r>
              <a:rPr lang="en-CA" sz="3200" dirty="0" smtClean="0"/>
              <a:t> N=inutile</a:t>
            </a:r>
          </a:p>
        </p:txBody>
      </p:sp>
    </p:spTree>
    <p:extLst>
      <p:ext uri="{BB962C8B-B14F-4D97-AF65-F5344CB8AC3E}">
        <p14:creationId xmlns:p14="http://schemas.microsoft.com/office/powerpoint/2010/main" val="38430694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Présentation</a:t>
            </a:r>
            <a:endParaRPr lang="fr-CA" dirty="0"/>
          </a:p>
        </p:txBody>
      </p:sp>
      <p:sp>
        <p:nvSpPr>
          <p:cNvPr id="3" name="Espace réservé du contenu 2"/>
          <p:cNvSpPr>
            <a:spLocks noGrp="1"/>
          </p:cNvSpPr>
          <p:nvPr>
            <p:ph idx="1"/>
          </p:nvPr>
        </p:nvSpPr>
        <p:spPr>
          <a:xfrm>
            <a:off x="457200" y="1935480"/>
            <a:ext cx="8229600" cy="4805888"/>
          </a:xfrm>
        </p:spPr>
        <p:txBody>
          <a:bodyPr>
            <a:normAutofit/>
          </a:bodyPr>
          <a:lstStyle/>
          <a:p>
            <a:endParaRPr lang="en-CA" dirty="0"/>
          </a:p>
          <a:p>
            <a:r>
              <a:rPr lang="en-CA" sz="2800" dirty="0" smtClean="0"/>
              <a:t>20%  influenza-like: </a:t>
            </a:r>
            <a:r>
              <a:rPr lang="en-CA" sz="2800" dirty="0" err="1" smtClean="0"/>
              <a:t>nausée</a:t>
            </a:r>
            <a:r>
              <a:rPr lang="en-CA" sz="2800" dirty="0" smtClean="0"/>
              <a:t>, </a:t>
            </a:r>
            <a:r>
              <a:rPr lang="en-CA" sz="2800" dirty="0" err="1" smtClean="0"/>
              <a:t>myalgie</a:t>
            </a:r>
            <a:r>
              <a:rPr lang="en-CA" sz="2800" dirty="0" smtClean="0"/>
              <a:t>, T°, V° et D°. </a:t>
            </a:r>
            <a:endParaRPr lang="en-CA" sz="2800" dirty="0"/>
          </a:p>
          <a:p>
            <a:r>
              <a:rPr lang="en-CA" sz="2800" dirty="0" smtClean="0"/>
              <a:t>30% ont T° à </a:t>
            </a:r>
            <a:r>
              <a:rPr lang="en-CA" sz="2800" dirty="0" err="1" smtClean="0"/>
              <a:t>l’urgence</a:t>
            </a:r>
            <a:endParaRPr lang="en-CA" sz="2800" dirty="0" smtClean="0"/>
          </a:p>
          <a:p>
            <a:endParaRPr lang="en-US" sz="2800" dirty="0" smtClean="0"/>
          </a:p>
          <a:p>
            <a:pPr marL="0" indent="0">
              <a:buNone/>
            </a:pPr>
            <a:r>
              <a:rPr lang="en-US" sz="2800" dirty="0" err="1" smtClean="0"/>
              <a:t>Série</a:t>
            </a:r>
            <a:r>
              <a:rPr lang="en-US" sz="2800" dirty="0" smtClean="0"/>
              <a:t> </a:t>
            </a:r>
            <a:r>
              <a:rPr lang="en-US" sz="2800" dirty="0"/>
              <a:t>de 15 </a:t>
            </a:r>
            <a:r>
              <a:rPr lang="en-US" sz="2800" dirty="0" err="1" smtClean="0"/>
              <a:t>cas</a:t>
            </a:r>
            <a:r>
              <a:rPr lang="en-US" sz="2800" dirty="0" smtClean="0"/>
              <a:t>:</a:t>
            </a:r>
          </a:p>
          <a:p>
            <a:pPr lvl="1"/>
            <a:r>
              <a:rPr lang="en-US" sz="2800" dirty="0"/>
              <a:t>D</a:t>
            </a:r>
            <a:r>
              <a:rPr lang="en-US" sz="2800" dirty="0" smtClean="0"/>
              <a:t>ébut </a:t>
            </a:r>
            <a:r>
              <a:rPr lang="en-US" sz="2800" dirty="0"/>
              <a:t>des </a:t>
            </a:r>
            <a:r>
              <a:rPr lang="en-US" sz="2800" dirty="0" err="1"/>
              <a:t>sx</a:t>
            </a:r>
            <a:r>
              <a:rPr lang="en-US" sz="2800" dirty="0"/>
              <a:t> à </a:t>
            </a:r>
            <a:r>
              <a:rPr lang="en-US" sz="2800" dirty="0" err="1"/>
              <a:t>présentation</a:t>
            </a:r>
            <a:r>
              <a:rPr lang="en-US" sz="2800" dirty="0"/>
              <a:t> </a:t>
            </a:r>
            <a:r>
              <a:rPr lang="en-US" sz="2800" dirty="0" smtClean="0"/>
              <a:t>:</a:t>
            </a:r>
            <a:r>
              <a:rPr lang="en-US" sz="2800" dirty="0" err="1" smtClean="0"/>
              <a:t>qqs</a:t>
            </a:r>
            <a:r>
              <a:rPr lang="en-US" sz="2800" dirty="0" smtClean="0"/>
              <a:t> </a:t>
            </a:r>
            <a:r>
              <a:rPr lang="en-US" sz="2800" dirty="0" err="1"/>
              <a:t>heures</a:t>
            </a:r>
            <a:r>
              <a:rPr lang="en-US" sz="2800" dirty="0"/>
              <a:t> ad 7 </a:t>
            </a:r>
            <a:r>
              <a:rPr lang="en-US" sz="2800" dirty="0" smtClean="0"/>
              <a:t>j. </a:t>
            </a:r>
          </a:p>
          <a:p>
            <a:pPr lvl="1"/>
            <a:r>
              <a:rPr lang="en-US" sz="2800" dirty="0" err="1" smtClean="0"/>
              <a:t>Dx</a:t>
            </a:r>
            <a:r>
              <a:rPr lang="en-US" sz="2800" dirty="0" smtClean="0"/>
              <a:t> initial: 2 influenza</a:t>
            </a:r>
            <a:endParaRPr lang="en-US" sz="2800" dirty="0"/>
          </a:p>
          <a:p>
            <a:pPr lvl="6"/>
            <a:r>
              <a:rPr lang="en-US" sz="2800" dirty="0" smtClean="0"/>
              <a:t>  </a:t>
            </a:r>
            <a:r>
              <a:rPr lang="en-US" sz="2800" dirty="0"/>
              <a:t>2 </a:t>
            </a:r>
            <a:r>
              <a:rPr lang="en-US" sz="2800" dirty="0" smtClean="0"/>
              <a:t>GE </a:t>
            </a:r>
            <a:endParaRPr lang="en-US" sz="2800" dirty="0"/>
          </a:p>
          <a:p>
            <a:pPr lvl="6"/>
            <a:r>
              <a:rPr lang="en-US" sz="2800" dirty="0" smtClean="0"/>
              <a:t>  6 </a:t>
            </a:r>
            <a:r>
              <a:rPr lang="en-US" sz="2800" dirty="0" err="1" smtClean="0"/>
              <a:t>étirement</a:t>
            </a:r>
            <a:r>
              <a:rPr lang="en-US" sz="2800" dirty="0" smtClean="0"/>
              <a:t> </a:t>
            </a:r>
            <a:r>
              <a:rPr lang="en-US" sz="2800" dirty="0" err="1"/>
              <a:t>musuclaire</a:t>
            </a:r>
            <a:endParaRPr lang="en-US" sz="2800" dirty="0"/>
          </a:p>
          <a:p>
            <a:endParaRPr lang="fr-CA" sz="2800" dirty="0"/>
          </a:p>
        </p:txBody>
      </p:sp>
    </p:spTree>
    <p:extLst>
      <p:ext uri="{BB962C8B-B14F-4D97-AF65-F5344CB8AC3E}">
        <p14:creationId xmlns:p14="http://schemas.microsoft.com/office/powerpoint/2010/main" val="1572165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052735"/>
            <a:ext cx="8229600" cy="5544617"/>
          </a:xfrm>
        </p:spPr>
        <p:txBody>
          <a:bodyPr>
            <a:normAutofit/>
          </a:bodyPr>
          <a:lstStyle/>
          <a:p>
            <a:r>
              <a:rPr lang="en-CA" sz="2800" b="1" dirty="0" err="1"/>
              <a:t>Quand</a:t>
            </a:r>
            <a:r>
              <a:rPr lang="en-CA" sz="2800" b="1" dirty="0"/>
              <a:t> y </a:t>
            </a:r>
            <a:r>
              <a:rPr lang="en-CA" sz="2800" b="1" dirty="0" err="1"/>
              <a:t>penser</a:t>
            </a:r>
            <a:r>
              <a:rPr lang="en-CA" sz="2800" b="1" dirty="0"/>
              <a:t>:</a:t>
            </a:r>
          </a:p>
          <a:p>
            <a:pPr lvl="1"/>
            <a:r>
              <a:rPr lang="en-CA" sz="2800" dirty="0" err="1"/>
              <a:t>Dlr</a:t>
            </a:r>
            <a:r>
              <a:rPr lang="en-CA" sz="2800" dirty="0"/>
              <a:t> </a:t>
            </a:r>
            <a:r>
              <a:rPr lang="en-CA" sz="2800" dirty="0" err="1"/>
              <a:t>disproportionnée</a:t>
            </a:r>
            <a:endParaRPr lang="en-CA" sz="2800" dirty="0"/>
          </a:p>
          <a:p>
            <a:pPr lvl="1"/>
            <a:r>
              <a:rPr lang="en-CA" sz="2800" dirty="0" err="1"/>
              <a:t>Oèdeme</a:t>
            </a:r>
            <a:r>
              <a:rPr lang="en-CA" sz="2800" dirty="0"/>
              <a:t> qui </a:t>
            </a:r>
            <a:r>
              <a:rPr lang="en-CA" sz="2800" dirty="0" err="1"/>
              <a:t>dépasse</a:t>
            </a:r>
            <a:r>
              <a:rPr lang="en-CA" sz="2800" dirty="0"/>
              <a:t> </a:t>
            </a:r>
            <a:r>
              <a:rPr lang="en-CA" sz="2800" dirty="0" err="1"/>
              <a:t>limite</a:t>
            </a:r>
            <a:r>
              <a:rPr lang="en-CA" sz="2800" dirty="0"/>
              <a:t> cellulite</a:t>
            </a:r>
          </a:p>
          <a:p>
            <a:pPr lvl="1"/>
            <a:r>
              <a:rPr lang="en-CA" sz="2800" dirty="0" err="1" smtClean="0"/>
              <a:t>Bulle</a:t>
            </a:r>
            <a:r>
              <a:rPr lang="en-CA" sz="2800" dirty="0"/>
              <a:t> </a:t>
            </a:r>
            <a:r>
              <a:rPr lang="en-CA" sz="2800" dirty="0" err="1" smtClean="0"/>
              <a:t>hémorragique</a:t>
            </a:r>
            <a:endParaRPr lang="en-CA" sz="2800" dirty="0" smtClean="0"/>
          </a:p>
          <a:p>
            <a:pPr lvl="1"/>
            <a:r>
              <a:rPr lang="en-CA" sz="2800" dirty="0" err="1"/>
              <a:t>G</a:t>
            </a:r>
            <a:r>
              <a:rPr lang="en-CA" sz="2800" dirty="0" err="1" smtClean="0"/>
              <a:t>az</a:t>
            </a:r>
            <a:r>
              <a:rPr lang="en-CA" sz="2800" dirty="0" smtClean="0"/>
              <a:t> sous-</a:t>
            </a:r>
            <a:r>
              <a:rPr lang="en-CA" sz="2800" dirty="0" err="1" smtClean="0"/>
              <a:t>cutané</a:t>
            </a:r>
            <a:r>
              <a:rPr lang="en-CA" sz="2800" dirty="0" smtClean="0"/>
              <a:t> </a:t>
            </a:r>
            <a:r>
              <a:rPr lang="en-CA" sz="2800" dirty="0" err="1" smtClean="0"/>
              <a:t>dans</a:t>
            </a:r>
            <a:r>
              <a:rPr lang="en-CA" sz="2800" dirty="0" smtClean="0"/>
              <a:t> le type I et III</a:t>
            </a:r>
            <a:endParaRPr lang="en-CA" sz="2800" dirty="0"/>
          </a:p>
          <a:p>
            <a:pPr lvl="1"/>
            <a:r>
              <a:rPr lang="en-CA" sz="2800" dirty="0" err="1"/>
              <a:t>Sx</a:t>
            </a:r>
            <a:r>
              <a:rPr lang="en-CA" sz="2800" dirty="0"/>
              <a:t> </a:t>
            </a:r>
            <a:r>
              <a:rPr lang="en-CA" sz="2800" dirty="0" err="1"/>
              <a:t>systémique</a:t>
            </a:r>
            <a:r>
              <a:rPr lang="en-CA" sz="2800" dirty="0"/>
              <a:t> </a:t>
            </a:r>
            <a:r>
              <a:rPr lang="en-CA" sz="2800" dirty="0" smtClean="0"/>
              <a:t>important</a:t>
            </a:r>
          </a:p>
          <a:p>
            <a:pPr marL="393192" lvl="1" indent="0">
              <a:buNone/>
            </a:pPr>
            <a:endParaRPr lang="en-CA" dirty="0" smtClean="0"/>
          </a:p>
          <a:p>
            <a:r>
              <a:rPr lang="en-CA" sz="3200" b="1" u="sng" dirty="0" err="1" smtClean="0"/>
              <a:t>Une</a:t>
            </a:r>
            <a:r>
              <a:rPr lang="en-CA" sz="3200" b="1" u="sng" dirty="0" smtClean="0"/>
              <a:t> </a:t>
            </a:r>
            <a:r>
              <a:rPr lang="en-CA" sz="3200" b="1" u="sng" dirty="0" err="1" smtClean="0"/>
              <a:t>fois</a:t>
            </a:r>
            <a:r>
              <a:rPr lang="en-CA" sz="3200" b="1" u="sng" dirty="0" smtClean="0"/>
              <a:t> </a:t>
            </a:r>
            <a:r>
              <a:rPr lang="en-CA" sz="3200" b="1" u="sng" dirty="0" err="1" smtClean="0"/>
              <a:t>qu’on</a:t>
            </a:r>
            <a:r>
              <a:rPr lang="en-CA" sz="3200" b="1" u="sng" dirty="0" smtClean="0"/>
              <a:t> y </a:t>
            </a:r>
            <a:r>
              <a:rPr lang="en-CA" sz="3200" b="1" u="sng" dirty="0" err="1" smtClean="0"/>
              <a:t>pense</a:t>
            </a:r>
            <a:r>
              <a:rPr lang="en-CA" sz="3200" b="1" u="sng" dirty="0" smtClean="0"/>
              <a:t>:</a:t>
            </a:r>
          </a:p>
          <a:p>
            <a:pPr lvl="1"/>
            <a:r>
              <a:rPr lang="en-CA" sz="3200" dirty="0" err="1" smtClean="0"/>
              <a:t>Impliquer</a:t>
            </a:r>
            <a:r>
              <a:rPr lang="en-CA" sz="3200" dirty="0" smtClean="0"/>
              <a:t> la </a:t>
            </a:r>
            <a:r>
              <a:rPr lang="en-CA" sz="3200" dirty="0" err="1" smtClean="0"/>
              <a:t>chirurgie</a:t>
            </a:r>
            <a:r>
              <a:rPr lang="en-CA" sz="3200" dirty="0" smtClean="0"/>
              <a:t> </a:t>
            </a:r>
            <a:r>
              <a:rPr lang="en-CA" sz="3200" dirty="0" err="1" smtClean="0"/>
              <a:t>immédiatement</a:t>
            </a:r>
            <a:endParaRPr lang="en-CA" sz="3200" dirty="0" smtClean="0"/>
          </a:p>
          <a:p>
            <a:pPr lvl="1"/>
            <a:r>
              <a:rPr lang="en-CA" sz="3200" dirty="0" smtClean="0"/>
              <a:t>+/- </a:t>
            </a:r>
            <a:r>
              <a:rPr lang="en-CA" sz="3200" dirty="0" err="1" smtClean="0"/>
              <a:t>Imagerie</a:t>
            </a:r>
            <a:endParaRPr lang="en-CA" sz="3200" dirty="0" smtClean="0"/>
          </a:p>
          <a:p>
            <a:pPr marL="457200" lvl="1" indent="0">
              <a:buNone/>
            </a:pPr>
            <a:endParaRPr lang="fr-CA" dirty="0"/>
          </a:p>
          <a:p>
            <a:endParaRPr lang="fr-CA" dirty="0"/>
          </a:p>
        </p:txBody>
      </p:sp>
    </p:spTree>
    <p:extLst>
      <p:ext uri="{BB962C8B-B14F-4D97-AF65-F5344CB8AC3E}">
        <p14:creationId xmlns:p14="http://schemas.microsoft.com/office/powerpoint/2010/main" val="137139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1080120"/>
          </a:xfrm>
        </p:spPr>
        <p:txBody>
          <a:bodyPr/>
          <a:lstStyle/>
          <a:p>
            <a:r>
              <a:rPr lang="en-CA" dirty="0" err="1"/>
              <a:t>I</a:t>
            </a:r>
            <a:r>
              <a:rPr lang="en-CA" dirty="0" err="1" smtClean="0"/>
              <a:t>magerie</a:t>
            </a:r>
            <a:endParaRPr lang="fr-CA" dirty="0"/>
          </a:p>
        </p:txBody>
      </p:sp>
      <p:sp>
        <p:nvSpPr>
          <p:cNvPr id="3" name="Espace réservé du contenu 2"/>
          <p:cNvSpPr>
            <a:spLocks noGrp="1"/>
          </p:cNvSpPr>
          <p:nvPr>
            <p:ph idx="1"/>
          </p:nvPr>
        </p:nvSpPr>
        <p:spPr>
          <a:xfrm>
            <a:off x="457200" y="1600200"/>
            <a:ext cx="8229600" cy="5069160"/>
          </a:xfrm>
        </p:spPr>
        <p:txBody>
          <a:bodyPr>
            <a:normAutofit/>
          </a:bodyPr>
          <a:lstStyle/>
          <a:p>
            <a:r>
              <a:rPr lang="en-CA" dirty="0" smtClean="0"/>
              <a:t>Scan sans </a:t>
            </a:r>
            <a:r>
              <a:rPr lang="en-CA" dirty="0" err="1" smtClean="0"/>
              <a:t>contraste</a:t>
            </a:r>
            <a:r>
              <a:rPr lang="en-CA" dirty="0" smtClean="0"/>
              <a:t> </a:t>
            </a:r>
            <a:r>
              <a:rPr lang="en-CA" dirty="0" err="1" smtClean="0"/>
              <a:t>peut</a:t>
            </a:r>
            <a:r>
              <a:rPr lang="en-CA" dirty="0" smtClean="0"/>
              <a:t> </a:t>
            </a:r>
            <a:r>
              <a:rPr lang="en-CA" dirty="0" err="1" smtClean="0"/>
              <a:t>être</a:t>
            </a:r>
            <a:r>
              <a:rPr lang="en-CA" dirty="0" smtClean="0"/>
              <a:t> </a:t>
            </a:r>
            <a:r>
              <a:rPr lang="en-CA" dirty="0" err="1" smtClean="0"/>
              <a:t>l’option</a:t>
            </a:r>
            <a:r>
              <a:rPr lang="en-CA" dirty="0" smtClean="0"/>
              <a:t> la plus </a:t>
            </a:r>
            <a:r>
              <a:rPr lang="en-CA" dirty="0" err="1" smtClean="0"/>
              <a:t>rapide</a:t>
            </a:r>
            <a:r>
              <a:rPr lang="en-CA" dirty="0" smtClean="0"/>
              <a:t>.</a:t>
            </a:r>
            <a:r>
              <a:rPr lang="en-US" dirty="0"/>
              <a:t> </a:t>
            </a:r>
            <a:r>
              <a:rPr lang="en-US" dirty="0" smtClean="0"/>
              <a:t> </a:t>
            </a:r>
          </a:p>
          <a:p>
            <a:pPr marL="0" indent="0">
              <a:buNone/>
            </a:pPr>
            <a:r>
              <a:rPr lang="en-US" dirty="0"/>
              <a:t> </a:t>
            </a:r>
            <a:r>
              <a:rPr lang="en-US" dirty="0" smtClean="0"/>
              <a:t>   SS de 80% , </a:t>
            </a:r>
            <a:r>
              <a:rPr lang="en-US" dirty="0" err="1" smtClean="0"/>
              <a:t>peu</a:t>
            </a:r>
            <a:r>
              <a:rPr lang="en-US" dirty="0" smtClean="0"/>
              <a:t> </a:t>
            </a:r>
            <a:r>
              <a:rPr lang="en-US" dirty="0" err="1" smtClean="0"/>
              <a:t>spécifique</a:t>
            </a:r>
            <a:endParaRPr lang="en-US" dirty="0" smtClean="0"/>
          </a:p>
          <a:p>
            <a:r>
              <a:rPr lang="en-US" dirty="0" err="1" smtClean="0"/>
              <a:t>L’oedème</a:t>
            </a:r>
            <a:r>
              <a:rPr lang="en-US" dirty="0" smtClean="0"/>
              <a:t> des </a:t>
            </a:r>
            <a:r>
              <a:rPr lang="en-US" dirty="0" err="1" smtClean="0"/>
              <a:t>tissus</a:t>
            </a:r>
            <a:r>
              <a:rPr lang="en-US" dirty="0" smtClean="0"/>
              <a:t> </a:t>
            </a:r>
            <a:r>
              <a:rPr lang="en-US" dirty="0" err="1" smtClean="0"/>
              <a:t>peut</a:t>
            </a:r>
            <a:r>
              <a:rPr lang="en-US" dirty="0" smtClean="0"/>
              <a:t> </a:t>
            </a:r>
            <a:r>
              <a:rPr lang="en-US" dirty="0" err="1" smtClean="0"/>
              <a:t>être</a:t>
            </a:r>
            <a:r>
              <a:rPr lang="en-US" dirty="0" smtClean="0"/>
              <a:t> normal </a:t>
            </a:r>
            <a:r>
              <a:rPr lang="en-US" dirty="0" err="1" smtClean="0"/>
              <a:t>dans</a:t>
            </a:r>
            <a:r>
              <a:rPr lang="en-US" dirty="0" smtClean="0"/>
              <a:t> le </a:t>
            </a:r>
            <a:r>
              <a:rPr lang="en-US" dirty="0" err="1" smtClean="0"/>
              <a:t>contexte</a:t>
            </a:r>
            <a:r>
              <a:rPr lang="en-US" dirty="0" smtClean="0"/>
              <a:t> de trauma </a:t>
            </a:r>
          </a:p>
          <a:p>
            <a:r>
              <a:rPr lang="en-US" dirty="0" smtClean="0"/>
              <a:t>La </a:t>
            </a:r>
            <a:r>
              <a:rPr lang="en-US" dirty="0" err="1" smtClean="0"/>
              <a:t>présence</a:t>
            </a:r>
            <a:r>
              <a:rPr lang="en-US" dirty="0" smtClean="0"/>
              <a:t> de </a:t>
            </a:r>
            <a:r>
              <a:rPr lang="en-US" dirty="0" err="1" smtClean="0"/>
              <a:t>gaz</a:t>
            </a:r>
            <a:r>
              <a:rPr lang="en-US" dirty="0" smtClean="0"/>
              <a:t> </a:t>
            </a:r>
            <a:r>
              <a:rPr lang="en-US" dirty="0" err="1" smtClean="0"/>
              <a:t>est</a:t>
            </a:r>
            <a:r>
              <a:rPr lang="en-US" dirty="0" smtClean="0"/>
              <a:t> </a:t>
            </a:r>
            <a:r>
              <a:rPr lang="en-US" dirty="0" err="1" smtClean="0"/>
              <a:t>très</a:t>
            </a:r>
            <a:r>
              <a:rPr lang="en-US" dirty="0" smtClean="0"/>
              <a:t> </a:t>
            </a:r>
            <a:r>
              <a:rPr lang="en-US" dirty="0" err="1" smtClean="0"/>
              <a:t>spécifique</a:t>
            </a:r>
            <a:r>
              <a:rPr lang="en-US" dirty="0" smtClean="0"/>
              <a:t> </a:t>
            </a:r>
            <a:r>
              <a:rPr lang="en-US" dirty="0" err="1" smtClean="0"/>
              <a:t>mais</a:t>
            </a:r>
            <a:r>
              <a:rPr lang="en-US" dirty="0" smtClean="0"/>
              <a:t> </a:t>
            </a:r>
            <a:r>
              <a:rPr lang="en-US" dirty="0" err="1" smtClean="0"/>
              <a:t>peu</a:t>
            </a:r>
            <a:r>
              <a:rPr lang="en-US" dirty="0" smtClean="0"/>
              <a:t> sensible </a:t>
            </a:r>
          </a:p>
          <a:p>
            <a:pPr marL="0" indent="0" algn="ctr">
              <a:buNone/>
            </a:pPr>
            <a:r>
              <a:rPr lang="en-CA" sz="5200" b="1" u="sng" dirty="0" err="1" smtClean="0"/>
              <a:t>Seulement</a:t>
            </a:r>
            <a:r>
              <a:rPr lang="en-CA" sz="5200" b="1" u="sng" dirty="0" smtClean="0"/>
              <a:t> </a:t>
            </a:r>
            <a:r>
              <a:rPr lang="en-CA" sz="5200" b="1" u="sng" dirty="0" err="1" smtClean="0"/>
              <a:t>Cx</a:t>
            </a:r>
            <a:r>
              <a:rPr lang="en-CA" sz="5200" b="1" u="sng" dirty="0" smtClean="0"/>
              <a:t> </a:t>
            </a:r>
            <a:r>
              <a:rPr lang="en-CA" sz="5200" b="1" u="sng" dirty="0" err="1" smtClean="0"/>
              <a:t>peut</a:t>
            </a:r>
            <a:r>
              <a:rPr lang="en-CA" sz="5200" b="1" u="sng" dirty="0" smtClean="0"/>
              <a:t> </a:t>
            </a:r>
            <a:r>
              <a:rPr lang="en-CA" sz="5200" b="1" u="sng" dirty="0" err="1" smtClean="0"/>
              <a:t>déterminer</a:t>
            </a:r>
            <a:r>
              <a:rPr lang="en-CA" sz="5200" b="1" u="sng" dirty="0" smtClean="0"/>
              <a:t> </a:t>
            </a:r>
            <a:r>
              <a:rPr lang="en-CA" sz="5200" b="1" u="sng" dirty="0" err="1" smtClean="0"/>
              <a:t>si</a:t>
            </a:r>
            <a:r>
              <a:rPr lang="en-CA" sz="5200" b="1" u="sng" dirty="0" smtClean="0"/>
              <a:t> </a:t>
            </a:r>
            <a:r>
              <a:rPr lang="en-CA" sz="5200" b="1" u="sng" dirty="0" err="1" smtClean="0"/>
              <a:t>présence</a:t>
            </a:r>
            <a:r>
              <a:rPr lang="en-CA" sz="5200" b="1" u="sng" dirty="0" smtClean="0"/>
              <a:t> de </a:t>
            </a:r>
            <a:r>
              <a:rPr lang="en-CA" sz="5200" b="1" u="sng" dirty="0" err="1" smtClean="0"/>
              <a:t>nécrose</a:t>
            </a:r>
            <a:endParaRPr lang="fr-CA" sz="5200" b="1" u="sng" dirty="0"/>
          </a:p>
        </p:txBody>
      </p:sp>
    </p:spTree>
    <p:extLst>
      <p:ext uri="{BB962C8B-B14F-4D97-AF65-F5344CB8AC3E}">
        <p14:creationId xmlns:p14="http://schemas.microsoft.com/office/powerpoint/2010/main" val="16636314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LRINEC score</a:t>
            </a:r>
            <a:endParaRPr lang="fr-CA" dirty="0"/>
          </a:p>
        </p:txBody>
      </p:sp>
      <p:sp>
        <p:nvSpPr>
          <p:cNvPr id="3" name="Espace réservé du contenu 2"/>
          <p:cNvSpPr>
            <a:spLocks noGrp="1"/>
          </p:cNvSpPr>
          <p:nvPr>
            <p:ph idx="1"/>
          </p:nvPr>
        </p:nvSpPr>
        <p:spPr/>
        <p:txBody>
          <a:bodyPr>
            <a:normAutofit fontScale="92500" lnSpcReduction="20000"/>
          </a:bodyPr>
          <a:lstStyle/>
          <a:p>
            <a:pPr lvl="0"/>
            <a:r>
              <a:rPr lang="en-CA" dirty="0" smtClean="0"/>
              <a:t>Pas </a:t>
            </a:r>
            <a:r>
              <a:rPr lang="en-CA" dirty="0" err="1" smtClean="0"/>
              <a:t>bien</a:t>
            </a:r>
            <a:r>
              <a:rPr lang="en-CA" dirty="0" smtClean="0"/>
              <a:t> </a:t>
            </a:r>
            <a:r>
              <a:rPr lang="en-CA" dirty="0" err="1" smtClean="0"/>
              <a:t>validé</a:t>
            </a:r>
            <a:endParaRPr lang="en-CA" dirty="0" smtClean="0"/>
          </a:p>
          <a:p>
            <a:pPr marL="0" lvl="0" indent="0">
              <a:buNone/>
            </a:pPr>
            <a:endParaRPr lang="en-CA" dirty="0" smtClean="0"/>
          </a:p>
          <a:p>
            <a:pPr lvl="1"/>
            <a:r>
              <a:rPr lang="en-CA" dirty="0" smtClean="0"/>
              <a:t>Serum </a:t>
            </a:r>
            <a:r>
              <a:rPr lang="en-CA" dirty="0"/>
              <a:t>C-reactive protein ≥150 mg/L (4 points)</a:t>
            </a:r>
            <a:endParaRPr lang="fr-CA" dirty="0"/>
          </a:p>
          <a:p>
            <a:pPr lvl="1"/>
            <a:r>
              <a:rPr lang="en-CA" dirty="0"/>
              <a:t>White blood cell count 15,000 to 25,000/</a:t>
            </a:r>
            <a:r>
              <a:rPr lang="en-CA" dirty="0" err="1"/>
              <a:t>microL</a:t>
            </a:r>
            <a:r>
              <a:rPr lang="en-CA" dirty="0"/>
              <a:t> (1 point) or &gt;25,000/</a:t>
            </a:r>
            <a:r>
              <a:rPr lang="en-CA" dirty="0" err="1"/>
              <a:t>microL</a:t>
            </a:r>
            <a:r>
              <a:rPr lang="en-CA" dirty="0"/>
              <a:t> (2 points)</a:t>
            </a:r>
            <a:endParaRPr lang="fr-CA" dirty="0"/>
          </a:p>
          <a:p>
            <a:pPr lvl="1"/>
            <a:r>
              <a:rPr lang="en-CA" dirty="0" err="1"/>
              <a:t>Hemoglobin</a:t>
            </a:r>
            <a:r>
              <a:rPr lang="en-CA" dirty="0"/>
              <a:t> 11.0 to 13.5 g/</a:t>
            </a:r>
            <a:r>
              <a:rPr lang="en-CA" dirty="0" err="1"/>
              <a:t>dL</a:t>
            </a:r>
            <a:r>
              <a:rPr lang="en-CA" dirty="0"/>
              <a:t> (1 point) or ≤11 g/</a:t>
            </a:r>
            <a:r>
              <a:rPr lang="en-CA" dirty="0" err="1"/>
              <a:t>dL</a:t>
            </a:r>
            <a:r>
              <a:rPr lang="en-CA" dirty="0"/>
              <a:t> (2 points)</a:t>
            </a:r>
            <a:endParaRPr lang="fr-CA" dirty="0"/>
          </a:p>
          <a:p>
            <a:pPr lvl="1"/>
            <a:r>
              <a:rPr lang="en-CA" i="1" dirty="0"/>
              <a:t>Serum sodium less than 135 </a:t>
            </a:r>
            <a:r>
              <a:rPr lang="en-CA" i="1" dirty="0" err="1"/>
              <a:t>meq</a:t>
            </a:r>
            <a:r>
              <a:rPr lang="en-CA" i="1" dirty="0"/>
              <a:t>/L </a:t>
            </a:r>
            <a:r>
              <a:rPr lang="en-CA" dirty="0"/>
              <a:t>(2 points)</a:t>
            </a:r>
            <a:endParaRPr lang="fr-CA" dirty="0"/>
          </a:p>
          <a:p>
            <a:pPr lvl="1"/>
            <a:r>
              <a:rPr lang="en-CA" dirty="0"/>
              <a:t>Serum </a:t>
            </a:r>
            <a:r>
              <a:rPr lang="en-CA" dirty="0" err="1"/>
              <a:t>creatinine</a:t>
            </a:r>
            <a:r>
              <a:rPr lang="en-CA" dirty="0"/>
              <a:t> greater than 1.6 mg/</a:t>
            </a:r>
            <a:r>
              <a:rPr lang="en-CA" dirty="0" err="1"/>
              <a:t>dL</a:t>
            </a:r>
            <a:r>
              <a:rPr lang="en-CA" dirty="0"/>
              <a:t> (141 </a:t>
            </a:r>
            <a:r>
              <a:rPr lang="en-CA" dirty="0" err="1"/>
              <a:t>micromol</a:t>
            </a:r>
            <a:r>
              <a:rPr lang="en-CA" dirty="0"/>
              <a:t>/L) (2 points)</a:t>
            </a:r>
            <a:endParaRPr lang="fr-CA" dirty="0"/>
          </a:p>
          <a:p>
            <a:pPr lvl="1"/>
            <a:r>
              <a:rPr lang="en-CA" dirty="0"/>
              <a:t>Serum glucose greater than 180 mg/</a:t>
            </a:r>
            <a:r>
              <a:rPr lang="en-CA" dirty="0" err="1"/>
              <a:t>dL</a:t>
            </a:r>
            <a:r>
              <a:rPr lang="en-CA" dirty="0"/>
              <a:t> (10 </a:t>
            </a:r>
            <a:r>
              <a:rPr lang="en-CA" dirty="0" err="1"/>
              <a:t>mmol</a:t>
            </a:r>
            <a:r>
              <a:rPr lang="en-CA" dirty="0"/>
              <a:t>/L) (1 point)</a:t>
            </a:r>
            <a:endParaRPr lang="fr-CA" dirty="0"/>
          </a:p>
          <a:p>
            <a:r>
              <a:rPr lang="en-CA" dirty="0" smtClean="0"/>
              <a:t>score </a:t>
            </a:r>
            <a:r>
              <a:rPr lang="en-CA" dirty="0"/>
              <a:t>≥</a:t>
            </a:r>
            <a:r>
              <a:rPr lang="en-CA" dirty="0" smtClean="0"/>
              <a:t>6 </a:t>
            </a:r>
            <a:r>
              <a:rPr lang="en-CA" dirty="0" err="1" smtClean="0"/>
              <a:t>inquiétant</a:t>
            </a:r>
            <a:r>
              <a:rPr lang="en-CA" dirty="0" smtClean="0"/>
              <a:t>, </a:t>
            </a:r>
            <a:r>
              <a:rPr lang="en-CA" dirty="0" err="1" smtClean="0"/>
              <a:t>mais</a:t>
            </a:r>
            <a:r>
              <a:rPr lang="en-CA" dirty="0" smtClean="0"/>
              <a:t> </a:t>
            </a:r>
            <a:r>
              <a:rPr lang="en-CA" dirty="0" err="1" smtClean="0"/>
              <a:t>si</a:t>
            </a:r>
            <a:r>
              <a:rPr lang="en-CA" dirty="0" smtClean="0"/>
              <a:t> </a:t>
            </a:r>
            <a:r>
              <a:rPr lang="en-CA" dirty="0"/>
              <a:t>≥8 </a:t>
            </a:r>
            <a:r>
              <a:rPr lang="en-CA" dirty="0" smtClean="0"/>
              <a:t>haute </a:t>
            </a:r>
            <a:r>
              <a:rPr lang="en-CA" dirty="0" err="1" smtClean="0"/>
              <a:t>prédiction</a:t>
            </a:r>
            <a:r>
              <a:rPr lang="en-CA" dirty="0" smtClean="0"/>
              <a:t> (&gt;</a:t>
            </a:r>
            <a:r>
              <a:rPr lang="en-CA" dirty="0"/>
              <a:t>75 percent). </a:t>
            </a:r>
            <a:endParaRPr lang="en-CA" dirty="0" smtClean="0"/>
          </a:p>
          <a:p>
            <a:r>
              <a:rPr lang="en-CA" dirty="0" smtClean="0"/>
              <a:t>7 à 10% on </a:t>
            </a:r>
            <a:r>
              <a:rPr lang="en-CA" dirty="0" err="1" smtClean="0"/>
              <a:t>eu</a:t>
            </a:r>
            <a:r>
              <a:rPr lang="en-CA" dirty="0" smtClean="0"/>
              <a:t> </a:t>
            </a:r>
            <a:r>
              <a:rPr lang="en-CA" dirty="0" err="1" smtClean="0"/>
              <a:t>moins</a:t>
            </a:r>
            <a:r>
              <a:rPr lang="en-CA" dirty="0" smtClean="0"/>
              <a:t> de 6</a:t>
            </a:r>
            <a:endParaRPr lang="fr-CA" dirty="0"/>
          </a:p>
        </p:txBody>
      </p:sp>
    </p:spTree>
    <p:extLst>
      <p:ext uri="{BB962C8B-B14F-4D97-AF65-F5344CB8AC3E}">
        <p14:creationId xmlns:p14="http://schemas.microsoft.com/office/powerpoint/2010/main" val="4207251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CA" dirty="0" smtClean="0"/>
              <a:t>Type III</a:t>
            </a:r>
            <a:endParaRPr lang="fr-CA" dirty="0"/>
          </a:p>
        </p:txBody>
      </p:sp>
      <p:sp>
        <p:nvSpPr>
          <p:cNvPr id="3" name="Espace réservé du contenu 2"/>
          <p:cNvSpPr>
            <a:spLocks noGrp="1"/>
          </p:cNvSpPr>
          <p:nvPr>
            <p:ph idx="1"/>
          </p:nvPr>
        </p:nvSpPr>
        <p:spPr/>
        <p:txBody>
          <a:bodyPr>
            <a:normAutofit/>
          </a:bodyPr>
          <a:lstStyle/>
          <a:p>
            <a:pPr marL="0" indent="0">
              <a:buNone/>
            </a:pPr>
            <a:r>
              <a:rPr lang="en-US" sz="3200" dirty="0" err="1" smtClean="0"/>
              <a:t>Gangrène</a:t>
            </a:r>
            <a:r>
              <a:rPr lang="en-US" sz="3200" dirty="0" smtClean="0"/>
              <a:t> </a:t>
            </a:r>
            <a:r>
              <a:rPr lang="en-US" sz="3200" dirty="0" err="1" smtClean="0"/>
              <a:t>gazeuse</a:t>
            </a:r>
            <a:endParaRPr lang="en-US" sz="3200" dirty="0"/>
          </a:p>
          <a:p>
            <a:pPr marL="0" indent="0">
              <a:buNone/>
            </a:pPr>
            <a:r>
              <a:rPr lang="en-US" sz="3200" dirty="0" smtClean="0"/>
              <a:t>&lt; 5% des </a:t>
            </a:r>
            <a:r>
              <a:rPr lang="en-US" sz="3200" dirty="0" err="1" smtClean="0"/>
              <a:t>cas</a:t>
            </a:r>
            <a:endParaRPr lang="en-US" sz="3200" dirty="0" smtClean="0"/>
          </a:p>
          <a:p>
            <a:r>
              <a:rPr lang="en-US" sz="3200" dirty="0" err="1" smtClean="0"/>
              <a:t>Clostirium</a:t>
            </a:r>
            <a:r>
              <a:rPr lang="en-US" sz="3200" dirty="0" smtClean="0"/>
              <a:t> </a:t>
            </a:r>
          </a:p>
          <a:p>
            <a:pPr marL="0" indent="0">
              <a:buNone/>
            </a:pPr>
            <a:r>
              <a:rPr lang="en-US" sz="3200" dirty="0" smtClean="0"/>
              <a:t>	Le plus </a:t>
            </a:r>
            <a:r>
              <a:rPr lang="en-US" sz="3200" dirty="0" err="1" smtClean="0"/>
              <a:t>souvent</a:t>
            </a:r>
            <a:r>
              <a:rPr lang="en-US" sz="3200" dirty="0" smtClean="0"/>
              <a:t> </a:t>
            </a:r>
            <a:r>
              <a:rPr lang="en-US" sz="3200" dirty="0" err="1" smtClean="0"/>
              <a:t>Perfringens</a:t>
            </a:r>
            <a:endParaRPr lang="en-US" sz="3200" dirty="0" smtClean="0"/>
          </a:p>
          <a:p>
            <a:pPr marL="0" indent="0">
              <a:buNone/>
            </a:pPr>
            <a:endParaRPr lang="en-US" sz="3200" dirty="0"/>
          </a:p>
          <a:p>
            <a:pPr marL="0" indent="0">
              <a:buNone/>
            </a:pPr>
            <a:endParaRPr lang="en-US" sz="3200" dirty="0" smtClean="0"/>
          </a:p>
          <a:p>
            <a:pPr marL="0" indent="0">
              <a:buNone/>
            </a:pPr>
            <a:r>
              <a:rPr lang="en-US" sz="3200" dirty="0" err="1" smtClean="0"/>
              <a:t>Très</a:t>
            </a:r>
            <a:r>
              <a:rPr lang="en-US" sz="3200" dirty="0" smtClean="0"/>
              <a:t> </a:t>
            </a:r>
            <a:r>
              <a:rPr lang="en-US" sz="3200" dirty="0" err="1" smtClean="0"/>
              <a:t>rapide</a:t>
            </a:r>
            <a:r>
              <a:rPr lang="en-US" sz="3200" dirty="0" smtClean="0"/>
              <a:t> ad 2-3 cm/</a:t>
            </a:r>
            <a:r>
              <a:rPr lang="en-US" sz="3200" dirty="0" err="1" smtClean="0"/>
              <a:t>hr</a:t>
            </a:r>
            <a:endParaRPr lang="en-US" sz="3200"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268760"/>
            <a:ext cx="2230086" cy="2880000"/>
          </a:xfrm>
          <a:prstGeom prst="rect">
            <a:avLst/>
          </a:prstGeom>
        </p:spPr>
      </p:pic>
    </p:spTree>
    <p:extLst>
      <p:ext uri="{BB962C8B-B14F-4D97-AF65-F5344CB8AC3E}">
        <p14:creationId xmlns:p14="http://schemas.microsoft.com/office/powerpoint/2010/main" val="20671546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08720"/>
            <a:ext cx="8229600" cy="1224136"/>
          </a:xfrm>
        </p:spPr>
        <p:txBody>
          <a:bodyPr>
            <a:normAutofit fontScale="90000"/>
          </a:bodyPr>
          <a:lstStyle/>
          <a:p>
            <a:pPr lvl="0"/>
            <a:r>
              <a:rPr lang="en-CA" dirty="0" err="1" smtClean="0"/>
              <a:t>Traitement</a:t>
            </a:r>
            <a:r>
              <a:rPr lang="fr-CA" dirty="0"/>
              <a:t/>
            </a:r>
            <a:br>
              <a:rPr lang="fr-CA" dirty="0"/>
            </a:br>
            <a:endParaRPr lang="fr-CA" dirty="0"/>
          </a:p>
        </p:txBody>
      </p:sp>
      <p:sp>
        <p:nvSpPr>
          <p:cNvPr id="3" name="Espace réservé du contenu 2"/>
          <p:cNvSpPr>
            <a:spLocks noGrp="1"/>
          </p:cNvSpPr>
          <p:nvPr>
            <p:ph idx="1"/>
          </p:nvPr>
        </p:nvSpPr>
        <p:spPr/>
        <p:txBody>
          <a:bodyPr>
            <a:normAutofit/>
          </a:bodyPr>
          <a:lstStyle/>
          <a:p>
            <a:pPr lvl="0"/>
            <a:r>
              <a:rPr lang="en-CA" b="1" u="sng" dirty="0" err="1" smtClean="0"/>
              <a:t>Chirurgie</a:t>
            </a:r>
            <a:r>
              <a:rPr lang="en-CA" b="1" u="sng" dirty="0" smtClean="0"/>
              <a:t> </a:t>
            </a:r>
          </a:p>
          <a:p>
            <a:pPr lvl="0"/>
            <a:r>
              <a:rPr lang="en-CA" b="1" u="sng" dirty="0" err="1" smtClean="0"/>
              <a:t>Antibiotique</a:t>
            </a:r>
            <a:r>
              <a:rPr lang="en-CA" dirty="0" smtClean="0"/>
              <a:t>:  </a:t>
            </a:r>
            <a:r>
              <a:rPr lang="en-CA" dirty="0" err="1" smtClean="0"/>
              <a:t>Parler</a:t>
            </a:r>
            <a:r>
              <a:rPr lang="en-CA" dirty="0" smtClean="0"/>
              <a:t> à la </a:t>
            </a:r>
            <a:r>
              <a:rPr lang="en-CA" dirty="0" err="1" smtClean="0"/>
              <a:t>microbio</a:t>
            </a:r>
            <a:endParaRPr lang="en-CA" dirty="0" smtClean="0"/>
          </a:p>
          <a:p>
            <a:pPr marL="0" lvl="0" indent="0">
              <a:buNone/>
            </a:pPr>
            <a:endParaRPr lang="en-CA" dirty="0" smtClean="0"/>
          </a:p>
          <a:p>
            <a:pPr lvl="1"/>
            <a:r>
              <a:rPr lang="en-CA" dirty="0" err="1" smtClean="0"/>
              <a:t>Aucune</a:t>
            </a:r>
            <a:r>
              <a:rPr lang="en-CA" dirty="0" smtClean="0"/>
              <a:t> </a:t>
            </a:r>
            <a:r>
              <a:rPr lang="en-CA" dirty="0" err="1" smtClean="0"/>
              <a:t>étude</a:t>
            </a:r>
            <a:r>
              <a:rPr lang="en-CA" dirty="0" smtClean="0"/>
              <a:t> </a:t>
            </a:r>
            <a:r>
              <a:rPr lang="en-CA" dirty="0" err="1" smtClean="0"/>
              <a:t>randomisé</a:t>
            </a:r>
            <a:r>
              <a:rPr lang="en-CA" dirty="0" smtClean="0"/>
              <a:t>; opinion </a:t>
            </a:r>
            <a:r>
              <a:rPr lang="en-CA" dirty="0" err="1" smtClean="0"/>
              <a:t>d’experts</a:t>
            </a:r>
            <a:endParaRPr lang="en-CA" dirty="0"/>
          </a:p>
          <a:p>
            <a:pPr marL="393192" lvl="1" indent="0">
              <a:buNone/>
            </a:pPr>
            <a:endParaRPr lang="en-CA" dirty="0"/>
          </a:p>
          <a:p>
            <a:pPr marL="393192" lvl="1" indent="0">
              <a:buNone/>
            </a:pPr>
            <a:r>
              <a:rPr lang="en-CA" b="1" dirty="0" smtClean="0"/>
              <a:t>Type I</a:t>
            </a:r>
            <a:r>
              <a:rPr lang="en-CA" dirty="0" smtClean="0"/>
              <a:t>: </a:t>
            </a:r>
            <a:r>
              <a:rPr lang="en-CA" dirty="0" err="1" smtClean="0"/>
              <a:t>couverture</a:t>
            </a:r>
            <a:r>
              <a:rPr lang="en-CA" dirty="0" smtClean="0"/>
              <a:t> </a:t>
            </a:r>
            <a:r>
              <a:rPr lang="en-CA" dirty="0" err="1" smtClean="0"/>
              <a:t>anaérobe</a:t>
            </a:r>
            <a:r>
              <a:rPr lang="en-CA" dirty="0" smtClean="0"/>
              <a:t> et </a:t>
            </a:r>
            <a:r>
              <a:rPr lang="en-CA" dirty="0" err="1" smtClean="0"/>
              <a:t>aérobe</a:t>
            </a:r>
            <a:endParaRPr lang="en-CA" dirty="0" smtClean="0"/>
          </a:p>
          <a:p>
            <a:pPr marL="457200" lvl="1" indent="0">
              <a:buNone/>
            </a:pPr>
            <a:r>
              <a:rPr lang="en-CA" dirty="0"/>
              <a:t>	</a:t>
            </a:r>
            <a:r>
              <a:rPr lang="en-CA" dirty="0" smtClean="0"/>
              <a:t>	</a:t>
            </a:r>
            <a:r>
              <a:rPr lang="en-CA" dirty="0" err="1" smtClean="0"/>
              <a:t>piptazo</a:t>
            </a:r>
            <a:r>
              <a:rPr lang="en-CA" dirty="0" smtClean="0"/>
              <a:t> +</a:t>
            </a:r>
            <a:r>
              <a:rPr lang="en-CA" dirty="0" err="1" smtClean="0"/>
              <a:t>clinda</a:t>
            </a:r>
            <a:r>
              <a:rPr lang="en-CA" dirty="0" smtClean="0"/>
              <a:t> + </a:t>
            </a:r>
            <a:r>
              <a:rPr lang="en-CA" dirty="0" err="1" smtClean="0"/>
              <a:t>cipro</a:t>
            </a:r>
            <a:endParaRPr lang="en-CA" dirty="0" smtClean="0"/>
          </a:p>
          <a:p>
            <a:pPr marL="457200" lvl="1" indent="0">
              <a:buNone/>
            </a:pPr>
            <a:endParaRPr lang="en-CA" dirty="0"/>
          </a:p>
          <a:p>
            <a:pPr marL="457200" lvl="1" indent="0">
              <a:buNone/>
            </a:pPr>
            <a:r>
              <a:rPr lang="en-CA" b="1" dirty="0" smtClean="0"/>
              <a:t>Type III</a:t>
            </a:r>
            <a:r>
              <a:rPr lang="en-CA" dirty="0" smtClean="0"/>
              <a:t>: </a:t>
            </a:r>
            <a:r>
              <a:rPr lang="en-CA" dirty="0" err="1" smtClean="0"/>
              <a:t>Clinda</a:t>
            </a:r>
            <a:r>
              <a:rPr lang="en-CA" dirty="0" smtClean="0"/>
              <a:t> </a:t>
            </a:r>
            <a:r>
              <a:rPr lang="fr-CA" dirty="0" smtClean="0"/>
              <a:t>et </a:t>
            </a:r>
            <a:r>
              <a:rPr lang="fr-CA" dirty="0" err="1" smtClean="0"/>
              <a:t>Penicillin</a:t>
            </a:r>
            <a:endParaRPr lang="fr-CA" b="1" dirty="0"/>
          </a:p>
          <a:p>
            <a:pPr marL="457200" lvl="1" indent="0">
              <a:buNone/>
            </a:pPr>
            <a:endParaRPr lang="en-CA" dirty="0" smtClean="0"/>
          </a:p>
          <a:p>
            <a:endParaRPr lang="fr-CA" dirty="0"/>
          </a:p>
        </p:txBody>
      </p:sp>
    </p:spTree>
    <p:extLst>
      <p:ext uri="{BB962C8B-B14F-4D97-AF65-F5344CB8AC3E}">
        <p14:creationId xmlns:p14="http://schemas.microsoft.com/office/powerpoint/2010/main" val="6824164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Atb</a:t>
            </a:r>
            <a:r>
              <a:rPr lang="en-CA" dirty="0" smtClean="0"/>
              <a:t> type II</a:t>
            </a:r>
            <a:endParaRPr lang="fr-CA" dirty="0"/>
          </a:p>
        </p:txBody>
      </p:sp>
      <p:sp>
        <p:nvSpPr>
          <p:cNvPr id="3" name="Espace réservé du contenu 2"/>
          <p:cNvSpPr>
            <a:spLocks noGrp="1"/>
          </p:cNvSpPr>
          <p:nvPr>
            <p:ph idx="1"/>
          </p:nvPr>
        </p:nvSpPr>
        <p:spPr/>
        <p:txBody>
          <a:bodyPr>
            <a:normAutofit lnSpcReduction="10000"/>
          </a:bodyPr>
          <a:lstStyle/>
          <a:p>
            <a:r>
              <a:rPr lang="en-US" sz="3200" u="sng" dirty="0" err="1" smtClean="0"/>
              <a:t>Toujours</a:t>
            </a:r>
            <a:r>
              <a:rPr lang="en-US" sz="3200" u="sng" dirty="0" smtClean="0"/>
              <a:t> </a:t>
            </a:r>
            <a:r>
              <a:rPr lang="en-US" sz="3200" u="sng" dirty="0" err="1" smtClean="0"/>
              <a:t>mettre</a:t>
            </a:r>
            <a:r>
              <a:rPr lang="en-US" sz="3200" u="sng" dirty="0" smtClean="0"/>
              <a:t> </a:t>
            </a:r>
            <a:r>
              <a:rPr lang="en-US" sz="3200" u="sng" dirty="0" err="1" smtClean="0"/>
              <a:t>clinda</a:t>
            </a:r>
            <a:r>
              <a:rPr lang="en-US" sz="3200" dirty="0" smtClean="0"/>
              <a:t>: </a:t>
            </a:r>
          </a:p>
          <a:p>
            <a:pPr lvl="1"/>
            <a:r>
              <a:rPr lang="en-US" sz="3200" dirty="0" smtClean="0"/>
              <a:t>Puissant </a:t>
            </a:r>
            <a:r>
              <a:rPr lang="en-US" sz="3200" dirty="0" err="1" smtClean="0"/>
              <a:t>suppresseur</a:t>
            </a:r>
            <a:r>
              <a:rPr lang="en-US" sz="3200" dirty="0" smtClean="0"/>
              <a:t> des </a:t>
            </a:r>
            <a:r>
              <a:rPr lang="en-US" sz="3200" dirty="0" err="1" smtClean="0"/>
              <a:t>toxines</a:t>
            </a:r>
            <a:endParaRPr lang="en-US" sz="3200" dirty="0"/>
          </a:p>
          <a:p>
            <a:pPr lvl="1"/>
            <a:r>
              <a:rPr lang="en-US" sz="3200" dirty="0" smtClean="0"/>
              <a:t>Petites </a:t>
            </a:r>
            <a:r>
              <a:rPr lang="en-US" sz="3200" dirty="0" err="1" smtClean="0"/>
              <a:t>études</a:t>
            </a:r>
            <a:r>
              <a:rPr lang="en-US" sz="3200" dirty="0" smtClean="0"/>
              <a:t> : ↑ </a:t>
            </a:r>
            <a:r>
              <a:rPr lang="en-US" sz="3200" dirty="0" err="1" smtClean="0"/>
              <a:t>mortalité</a:t>
            </a:r>
            <a:r>
              <a:rPr lang="en-US" sz="3200" dirty="0" smtClean="0"/>
              <a:t> </a:t>
            </a:r>
            <a:r>
              <a:rPr lang="en-US" sz="3200" dirty="0" err="1" smtClean="0"/>
              <a:t>si</a:t>
            </a:r>
            <a:r>
              <a:rPr lang="en-US" sz="3200" dirty="0" smtClean="0"/>
              <a:t> non </a:t>
            </a:r>
            <a:r>
              <a:rPr lang="en-US" sz="3200" dirty="0" err="1" smtClean="0"/>
              <a:t>utilisé</a:t>
            </a:r>
            <a:endParaRPr lang="en-US" sz="3200" dirty="0" smtClean="0"/>
          </a:p>
          <a:p>
            <a:pPr marL="457200" lvl="1" indent="0">
              <a:buNone/>
            </a:pPr>
            <a:endParaRPr lang="en-CA" sz="3200" dirty="0" smtClean="0"/>
          </a:p>
          <a:p>
            <a:r>
              <a:rPr lang="en-CA" sz="3200" dirty="0" err="1" smtClean="0"/>
              <a:t>Penicilline</a:t>
            </a:r>
            <a:r>
              <a:rPr lang="en-CA" sz="3200" dirty="0" smtClean="0"/>
              <a:t> G (4million U IV q 4hrs chez </a:t>
            </a:r>
            <a:r>
              <a:rPr lang="en-CA" sz="3200" dirty="0" err="1" smtClean="0"/>
              <a:t>adulte</a:t>
            </a:r>
            <a:r>
              <a:rPr lang="en-CA" sz="3200" dirty="0" smtClean="0"/>
              <a:t> &gt;60kg) + </a:t>
            </a:r>
            <a:r>
              <a:rPr lang="en-CA" sz="3200" dirty="0" err="1" smtClean="0"/>
              <a:t>Clinda</a:t>
            </a:r>
            <a:r>
              <a:rPr lang="en-CA" sz="3200" dirty="0" smtClean="0"/>
              <a:t> 600-900 IV q 8hrs.</a:t>
            </a:r>
          </a:p>
          <a:p>
            <a:r>
              <a:rPr lang="en-CA" sz="3200" dirty="0" err="1" smtClean="0"/>
              <a:t>Considérer</a:t>
            </a:r>
            <a:r>
              <a:rPr lang="en-CA" sz="3200" dirty="0" smtClean="0"/>
              <a:t> </a:t>
            </a:r>
            <a:r>
              <a:rPr lang="en-CA" sz="3200" dirty="0" err="1" smtClean="0"/>
              <a:t>couverture</a:t>
            </a:r>
            <a:r>
              <a:rPr lang="en-CA" sz="3200" dirty="0" smtClean="0"/>
              <a:t> </a:t>
            </a:r>
            <a:r>
              <a:rPr lang="en-CA" sz="3200" dirty="0" err="1" smtClean="0"/>
              <a:t>contre</a:t>
            </a:r>
            <a:r>
              <a:rPr lang="en-CA" sz="3200" dirty="0" smtClean="0"/>
              <a:t> MRSA (</a:t>
            </a:r>
            <a:r>
              <a:rPr lang="en-CA" sz="3200" dirty="0" err="1" smtClean="0"/>
              <a:t>vanco</a:t>
            </a:r>
            <a:r>
              <a:rPr lang="en-CA" sz="3200" dirty="0" smtClean="0"/>
              <a:t> le plus </a:t>
            </a:r>
            <a:r>
              <a:rPr lang="en-CA" sz="3200" dirty="0" err="1" smtClean="0"/>
              <a:t>fréquent</a:t>
            </a:r>
            <a:r>
              <a:rPr lang="en-CA" sz="3200" dirty="0" smtClean="0"/>
              <a:t>) </a:t>
            </a:r>
          </a:p>
          <a:p>
            <a:pPr marL="0" indent="0">
              <a:buNone/>
            </a:pPr>
            <a:endParaRPr lang="fr-CA" dirty="0"/>
          </a:p>
        </p:txBody>
      </p:sp>
    </p:spTree>
    <p:extLst>
      <p:ext uri="{BB962C8B-B14F-4D97-AF65-F5344CB8AC3E}">
        <p14:creationId xmlns:p14="http://schemas.microsoft.com/office/powerpoint/2010/main" val="23289291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Tx</a:t>
            </a:r>
            <a:r>
              <a:rPr lang="en-CA" dirty="0" smtClean="0"/>
              <a:t> </a:t>
            </a:r>
            <a:r>
              <a:rPr lang="en-CA" dirty="0" err="1" smtClean="0"/>
              <a:t>autre</a:t>
            </a:r>
            <a:endParaRPr lang="fr-CA" dirty="0"/>
          </a:p>
        </p:txBody>
      </p:sp>
      <p:sp>
        <p:nvSpPr>
          <p:cNvPr id="3" name="Espace réservé du contenu 2"/>
          <p:cNvSpPr>
            <a:spLocks noGrp="1"/>
          </p:cNvSpPr>
          <p:nvPr>
            <p:ph idx="1"/>
          </p:nvPr>
        </p:nvSpPr>
        <p:spPr/>
        <p:txBody>
          <a:bodyPr>
            <a:normAutofit lnSpcReduction="10000"/>
          </a:bodyPr>
          <a:lstStyle/>
          <a:p>
            <a:r>
              <a:rPr lang="en-CA" dirty="0" smtClean="0"/>
              <a:t>Choc: </a:t>
            </a:r>
            <a:r>
              <a:rPr lang="en-CA" dirty="0" err="1" smtClean="0"/>
              <a:t>étant</a:t>
            </a:r>
            <a:r>
              <a:rPr lang="en-CA" dirty="0" smtClean="0"/>
              <a:t> </a:t>
            </a:r>
            <a:r>
              <a:rPr lang="en-CA" dirty="0" err="1" smtClean="0"/>
              <a:t>donné</a:t>
            </a:r>
            <a:r>
              <a:rPr lang="en-CA" dirty="0" smtClean="0"/>
              <a:t> </a:t>
            </a:r>
            <a:r>
              <a:rPr lang="en-CA" dirty="0" err="1" smtClean="0"/>
              <a:t>fuite</a:t>
            </a:r>
            <a:r>
              <a:rPr lang="en-CA" dirty="0" smtClean="0"/>
              <a:t> </a:t>
            </a:r>
            <a:r>
              <a:rPr lang="en-CA" dirty="0" err="1" smtClean="0"/>
              <a:t>capillaire</a:t>
            </a:r>
            <a:r>
              <a:rPr lang="en-CA" dirty="0" smtClean="0"/>
              <a:t> </a:t>
            </a:r>
            <a:r>
              <a:rPr lang="en-CA" dirty="0" err="1" smtClean="0"/>
              <a:t>sévère</a:t>
            </a:r>
            <a:r>
              <a:rPr lang="en-CA" dirty="0" smtClean="0"/>
              <a:t> avec TSSS: possible de devoir </a:t>
            </a:r>
            <a:r>
              <a:rPr lang="en-CA" dirty="0" err="1" smtClean="0"/>
              <a:t>donner</a:t>
            </a:r>
            <a:r>
              <a:rPr lang="en-CA" dirty="0" smtClean="0"/>
              <a:t> ad 10-20L/jour. </a:t>
            </a:r>
            <a:r>
              <a:rPr lang="en-CA" dirty="0" err="1" smtClean="0"/>
              <a:t>Anasarque</a:t>
            </a:r>
            <a:r>
              <a:rPr lang="en-CA" dirty="0" smtClean="0"/>
              <a:t> probable</a:t>
            </a:r>
          </a:p>
          <a:p>
            <a:endParaRPr lang="en-CA" dirty="0" smtClean="0"/>
          </a:p>
          <a:p>
            <a:r>
              <a:rPr lang="en-CA" dirty="0" err="1" smtClean="0"/>
              <a:t>Immunoglobuline</a:t>
            </a:r>
            <a:r>
              <a:rPr lang="en-CA" dirty="0" smtClean="0"/>
              <a:t>: </a:t>
            </a:r>
            <a:r>
              <a:rPr lang="en-CA" dirty="0" err="1"/>
              <a:t>D</a:t>
            </a:r>
            <a:r>
              <a:rPr lang="en-CA" dirty="0" err="1" smtClean="0"/>
              <a:t>ébattu</a:t>
            </a:r>
            <a:endParaRPr lang="en-CA" dirty="0" smtClean="0"/>
          </a:p>
          <a:p>
            <a:endParaRPr lang="en-CA" dirty="0" smtClean="0"/>
          </a:p>
          <a:p>
            <a:r>
              <a:rPr lang="en-CA" dirty="0" err="1" smtClean="0"/>
              <a:t>Chambre</a:t>
            </a:r>
            <a:r>
              <a:rPr lang="en-CA" dirty="0" smtClean="0"/>
              <a:t> </a:t>
            </a:r>
            <a:r>
              <a:rPr lang="en-CA" dirty="0" err="1" smtClean="0"/>
              <a:t>hyperbare</a:t>
            </a:r>
            <a:r>
              <a:rPr lang="en-CA" dirty="0" smtClean="0"/>
              <a:t>: </a:t>
            </a:r>
            <a:r>
              <a:rPr lang="en-CA" dirty="0" err="1" smtClean="0"/>
              <a:t>Débattu</a:t>
            </a:r>
            <a:endParaRPr lang="en-CA" dirty="0" smtClean="0"/>
          </a:p>
          <a:p>
            <a:endParaRPr lang="en-CA" dirty="0" smtClean="0"/>
          </a:p>
          <a:p>
            <a:r>
              <a:rPr lang="en-CA" dirty="0" smtClean="0"/>
              <a:t>Contact: </a:t>
            </a:r>
            <a:r>
              <a:rPr lang="en-CA" dirty="0" err="1" smtClean="0"/>
              <a:t>Considérer</a:t>
            </a:r>
            <a:r>
              <a:rPr lang="en-CA" dirty="0" smtClean="0"/>
              <a:t> prophylaxis des </a:t>
            </a:r>
            <a:r>
              <a:rPr lang="en-CA" dirty="0" err="1" smtClean="0"/>
              <a:t>proches</a:t>
            </a:r>
            <a:r>
              <a:rPr lang="en-CA" dirty="0" smtClean="0"/>
              <a:t> </a:t>
            </a:r>
            <a:r>
              <a:rPr lang="en-CA" dirty="0" err="1" smtClean="0"/>
              <a:t>dans</a:t>
            </a:r>
            <a:r>
              <a:rPr lang="en-CA" dirty="0" smtClean="0"/>
              <a:t> le </a:t>
            </a:r>
            <a:r>
              <a:rPr lang="en-CA" dirty="0" err="1" smtClean="0"/>
              <a:t>cas</a:t>
            </a:r>
            <a:r>
              <a:rPr lang="en-CA" dirty="0" smtClean="0"/>
              <a:t> de type II</a:t>
            </a:r>
            <a:endParaRPr lang="fr-CA" dirty="0"/>
          </a:p>
          <a:p>
            <a:endParaRPr lang="fr-CA" dirty="0"/>
          </a:p>
        </p:txBody>
      </p:sp>
    </p:spTree>
    <p:extLst>
      <p:ext uri="{BB962C8B-B14F-4D97-AF65-F5344CB8AC3E}">
        <p14:creationId xmlns:p14="http://schemas.microsoft.com/office/powerpoint/2010/main" val="19191784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CA" dirty="0" err="1" smtClean="0"/>
              <a:t>Abcès</a:t>
            </a:r>
            <a:endParaRPr lang="fr-CA" dirty="0"/>
          </a:p>
        </p:txBody>
      </p:sp>
      <p:sp>
        <p:nvSpPr>
          <p:cNvPr id="3" name="Espace réservé du contenu 2"/>
          <p:cNvSpPr>
            <a:spLocks noGrp="1"/>
          </p:cNvSpPr>
          <p:nvPr>
            <p:ph idx="1"/>
          </p:nvPr>
        </p:nvSpPr>
        <p:spPr/>
        <p:txBody>
          <a:bodyPr>
            <a:normAutofit/>
          </a:bodyPr>
          <a:lstStyle/>
          <a:p>
            <a:r>
              <a:rPr lang="en-CA" dirty="0" err="1" smtClean="0"/>
              <a:t>Difficile</a:t>
            </a:r>
            <a:r>
              <a:rPr lang="en-CA" dirty="0" smtClean="0"/>
              <a:t> </a:t>
            </a:r>
            <a:r>
              <a:rPr lang="en-CA" dirty="0" err="1" smtClean="0"/>
              <a:t>cliniquement</a:t>
            </a:r>
            <a:r>
              <a:rPr lang="en-CA" dirty="0" smtClean="0"/>
              <a:t> de faire différence entre cellulite et </a:t>
            </a:r>
            <a:r>
              <a:rPr lang="en-CA" dirty="0" err="1" smtClean="0"/>
              <a:t>abcès</a:t>
            </a:r>
            <a:endParaRPr lang="en-CA" dirty="0" smtClean="0"/>
          </a:p>
          <a:p>
            <a:r>
              <a:rPr lang="en-CA" dirty="0" smtClean="0"/>
              <a:t>ATB ne </a:t>
            </a:r>
            <a:r>
              <a:rPr lang="en-CA" dirty="0" err="1" smtClean="0"/>
              <a:t>marche</a:t>
            </a:r>
            <a:r>
              <a:rPr lang="en-CA" dirty="0" smtClean="0"/>
              <a:t> pas pour </a:t>
            </a:r>
            <a:r>
              <a:rPr lang="en-CA" dirty="0" err="1" smtClean="0"/>
              <a:t>abcès</a:t>
            </a:r>
            <a:endParaRPr lang="en-CA" dirty="0" smtClean="0"/>
          </a:p>
          <a:p>
            <a:r>
              <a:rPr lang="en-CA" dirty="0" smtClean="0"/>
              <a:t>La solution: </a:t>
            </a:r>
          </a:p>
          <a:p>
            <a:endParaRPr lang="en-CA"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284984"/>
            <a:ext cx="4968552" cy="3453975"/>
          </a:xfrm>
          <a:prstGeom prst="rect">
            <a:avLst/>
          </a:prstGeom>
        </p:spPr>
      </p:pic>
    </p:spTree>
    <p:extLst>
      <p:ext uri="{BB962C8B-B14F-4D97-AF65-F5344CB8AC3E}">
        <p14:creationId xmlns:p14="http://schemas.microsoft.com/office/powerpoint/2010/main" val="1329784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Abces-dxd</a:t>
            </a:r>
            <a:endParaRPr lang="fr-CA" dirty="0"/>
          </a:p>
        </p:txBody>
      </p:sp>
      <p:sp>
        <p:nvSpPr>
          <p:cNvPr id="3" name="Espace réservé du contenu 2"/>
          <p:cNvSpPr>
            <a:spLocks noGrp="1"/>
          </p:cNvSpPr>
          <p:nvPr>
            <p:ph idx="1"/>
          </p:nvPr>
        </p:nvSpPr>
        <p:spPr/>
        <p:txBody>
          <a:bodyPr>
            <a:normAutofit/>
          </a:bodyPr>
          <a:lstStyle/>
          <a:p>
            <a:pPr lvl="0"/>
            <a:r>
              <a:rPr lang="en-CA" sz="3200" dirty="0" err="1" smtClean="0"/>
              <a:t>Kyste</a:t>
            </a:r>
            <a:r>
              <a:rPr lang="en-CA" sz="3200" dirty="0" smtClean="0"/>
              <a:t> </a:t>
            </a:r>
            <a:r>
              <a:rPr lang="en-CA" sz="3200" dirty="0" err="1" smtClean="0"/>
              <a:t>épidermoïde</a:t>
            </a:r>
            <a:r>
              <a:rPr lang="en-CA" sz="3200" dirty="0" smtClean="0"/>
              <a:t> </a:t>
            </a:r>
            <a:r>
              <a:rPr lang="en-CA" sz="3200" dirty="0" err="1" smtClean="0"/>
              <a:t>inflammé</a:t>
            </a:r>
            <a:endParaRPr lang="en-CA" sz="3200" dirty="0" smtClean="0"/>
          </a:p>
          <a:p>
            <a:r>
              <a:rPr lang="en-CA" sz="3200" dirty="0"/>
              <a:t>Malformation </a:t>
            </a:r>
            <a:r>
              <a:rPr lang="en-CA" sz="3200" dirty="0" smtClean="0"/>
              <a:t>AV</a:t>
            </a:r>
          </a:p>
          <a:p>
            <a:r>
              <a:rPr lang="en-CA" sz="3200" dirty="0" smtClean="0"/>
              <a:t>ADP </a:t>
            </a:r>
            <a:r>
              <a:rPr lang="en-CA" sz="3200" dirty="0" err="1"/>
              <a:t>suppuratif</a:t>
            </a:r>
            <a:r>
              <a:rPr lang="en-CA" sz="3200" dirty="0"/>
              <a:t> </a:t>
            </a:r>
            <a:r>
              <a:rPr lang="en-CA" sz="3200" dirty="0" smtClean="0"/>
              <a:t> 2</a:t>
            </a:r>
            <a:r>
              <a:rPr lang="en-CA" sz="3200" baseline="30000" dirty="0" smtClean="0"/>
              <a:t>nd</a:t>
            </a:r>
            <a:r>
              <a:rPr lang="en-CA" sz="3200" dirty="0" smtClean="0"/>
              <a:t>  </a:t>
            </a:r>
            <a:r>
              <a:rPr lang="en-CA" sz="3200" dirty="0"/>
              <a:t>MTS( </a:t>
            </a:r>
            <a:r>
              <a:rPr lang="en-CA" sz="3200" dirty="0" err="1"/>
              <a:t>chancroid</a:t>
            </a:r>
            <a:r>
              <a:rPr lang="en-CA" sz="3200" dirty="0"/>
              <a:t>, </a:t>
            </a:r>
            <a:r>
              <a:rPr lang="en-CA" sz="3200" dirty="0" err="1"/>
              <a:t>lymphogranulome</a:t>
            </a:r>
            <a:r>
              <a:rPr lang="en-CA" sz="3200" dirty="0"/>
              <a:t> </a:t>
            </a:r>
            <a:r>
              <a:rPr lang="en-CA" sz="3200" dirty="0" err="1"/>
              <a:t>vénérien</a:t>
            </a:r>
            <a:r>
              <a:rPr lang="en-CA" sz="3200" dirty="0"/>
              <a:t>, </a:t>
            </a:r>
            <a:r>
              <a:rPr lang="en-CA" sz="3200" dirty="0" err="1"/>
              <a:t>granulome</a:t>
            </a:r>
            <a:r>
              <a:rPr lang="en-CA" sz="3200" dirty="0"/>
              <a:t> inguinal)</a:t>
            </a:r>
          </a:p>
          <a:p>
            <a:r>
              <a:rPr lang="en-CA" sz="3200" dirty="0" smtClean="0"/>
              <a:t>ADP </a:t>
            </a:r>
            <a:r>
              <a:rPr lang="en-CA" sz="3200" dirty="0"/>
              <a:t>( </a:t>
            </a:r>
            <a:r>
              <a:rPr lang="en-CA" sz="3200" dirty="0" err="1"/>
              <a:t>ex:maladie</a:t>
            </a:r>
            <a:r>
              <a:rPr lang="en-CA" sz="3200" dirty="0"/>
              <a:t> des </a:t>
            </a:r>
            <a:r>
              <a:rPr lang="en-CA" sz="3200" dirty="0" err="1"/>
              <a:t>griffes</a:t>
            </a:r>
            <a:r>
              <a:rPr lang="en-CA" sz="3200" dirty="0"/>
              <a:t> de chat</a:t>
            </a:r>
            <a:r>
              <a:rPr lang="en-CA" sz="3200" dirty="0" smtClean="0"/>
              <a:t>)</a:t>
            </a:r>
          </a:p>
          <a:p>
            <a:endParaRPr lang="en-CA" sz="3200" dirty="0"/>
          </a:p>
          <a:p>
            <a:endParaRPr lang="fr-CA" dirty="0"/>
          </a:p>
        </p:txBody>
      </p:sp>
    </p:spTree>
    <p:extLst>
      <p:ext uri="{BB962C8B-B14F-4D97-AF65-F5344CB8AC3E}">
        <p14:creationId xmlns:p14="http://schemas.microsoft.com/office/powerpoint/2010/main" val="5051778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Dx</a:t>
            </a:r>
            <a:r>
              <a:rPr lang="en-CA" dirty="0" smtClean="0"/>
              <a:t>?</a:t>
            </a:r>
            <a:endParaRPr lang="fr-CA"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1124744"/>
            <a:ext cx="4320480" cy="5616624"/>
          </a:xfrm>
        </p:spPr>
      </p:pic>
    </p:spTree>
    <p:extLst>
      <p:ext uri="{BB962C8B-B14F-4D97-AF65-F5344CB8AC3E}">
        <p14:creationId xmlns:p14="http://schemas.microsoft.com/office/powerpoint/2010/main" val="6412678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557338"/>
            <a:ext cx="8229600" cy="4525962"/>
          </a:xfrm>
        </p:spPr>
        <p:txBody>
          <a:bodyPr>
            <a:normAutofit/>
          </a:bodyPr>
          <a:lstStyle/>
          <a:p>
            <a:r>
              <a:rPr lang="en-CA" sz="2400" dirty="0" err="1"/>
              <a:t>Myasis</a:t>
            </a:r>
            <a:r>
              <a:rPr lang="en-CA" sz="2400" dirty="0"/>
              <a:t>: </a:t>
            </a:r>
            <a:r>
              <a:rPr lang="en-CA" sz="2400" dirty="0" err="1"/>
              <a:t>Larve</a:t>
            </a:r>
            <a:r>
              <a:rPr lang="en-CA" sz="2400" dirty="0"/>
              <a:t> de </a:t>
            </a:r>
            <a:r>
              <a:rPr lang="en-CA" sz="2400" dirty="0" err="1"/>
              <a:t>mouche</a:t>
            </a:r>
            <a:r>
              <a:rPr lang="en-CA" sz="2400" dirty="0"/>
              <a:t>. Nodule </a:t>
            </a:r>
            <a:r>
              <a:rPr lang="en-CA" sz="2400" dirty="0" err="1"/>
              <a:t>douloureux</a:t>
            </a:r>
            <a:r>
              <a:rPr lang="en-CA" sz="2400" dirty="0"/>
              <a:t>. Sensation </a:t>
            </a:r>
            <a:r>
              <a:rPr lang="en-CA" sz="2400" dirty="0" err="1"/>
              <a:t>que</a:t>
            </a:r>
            <a:r>
              <a:rPr lang="en-CA" sz="2400" dirty="0"/>
              <a:t> </a:t>
            </a:r>
            <a:r>
              <a:rPr lang="en-CA" sz="2400" dirty="0" err="1"/>
              <a:t>ça</a:t>
            </a:r>
            <a:r>
              <a:rPr lang="en-CA" sz="2400" dirty="0"/>
              <a:t> </a:t>
            </a:r>
            <a:r>
              <a:rPr lang="en-CA" sz="2400" dirty="0" err="1" smtClean="0"/>
              <a:t>bouge</a:t>
            </a:r>
            <a:r>
              <a:rPr lang="en-CA" sz="2400" dirty="0" smtClean="0"/>
              <a:t>. </a:t>
            </a:r>
            <a:r>
              <a:rPr lang="en-US" sz="2400" dirty="0" smtClean="0"/>
              <a:t>Voyageur</a:t>
            </a:r>
            <a:r>
              <a:rPr lang="en-US" sz="2400" dirty="0"/>
              <a:t>, Sans-</a:t>
            </a:r>
            <a:r>
              <a:rPr lang="en-US" sz="2400" dirty="0" err="1"/>
              <a:t>Abris</a:t>
            </a:r>
            <a:r>
              <a:rPr lang="en-US" sz="2400" dirty="0"/>
              <a:t>.</a:t>
            </a:r>
            <a:endParaRPr lang="en-CA" sz="2400" dirty="0"/>
          </a:p>
          <a:p>
            <a:endParaRPr lang="en-CA" dirty="0" smtClean="0"/>
          </a:p>
          <a:p>
            <a:endParaRPr lang="en-CA" dirty="0" smtClean="0"/>
          </a:p>
          <a:p>
            <a:endParaRPr lang="en-CA" dirty="0" smtClean="0"/>
          </a:p>
          <a:p>
            <a:r>
              <a:rPr lang="en-CA" dirty="0" err="1" smtClean="0"/>
              <a:t>Kérion</a:t>
            </a:r>
            <a:r>
              <a:rPr lang="en-CA" dirty="0"/>
              <a:t>: </a:t>
            </a:r>
            <a:r>
              <a:rPr lang="en-CA" dirty="0" smtClean="0"/>
              <a:t>masse exudative du scalp</a:t>
            </a:r>
          </a:p>
          <a:p>
            <a:pPr marL="0" indent="0">
              <a:buNone/>
            </a:pPr>
            <a:r>
              <a:rPr lang="en-CA" dirty="0"/>
              <a:t>	</a:t>
            </a:r>
            <a:r>
              <a:rPr lang="en-CA" dirty="0" smtClean="0"/>
              <a:t>        2</a:t>
            </a:r>
            <a:r>
              <a:rPr lang="en-CA" baseline="30000" dirty="0" smtClean="0"/>
              <a:t>nd</a:t>
            </a:r>
            <a:r>
              <a:rPr lang="en-CA" dirty="0" smtClean="0"/>
              <a:t> </a:t>
            </a:r>
            <a:r>
              <a:rPr lang="en-CA" dirty="0" err="1"/>
              <a:t>tinéa</a:t>
            </a:r>
            <a:r>
              <a:rPr lang="en-CA" dirty="0"/>
              <a:t> </a:t>
            </a:r>
            <a:r>
              <a:rPr lang="en-CA" dirty="0" err="1"/>
              <a:t>capitis</a:t>
            </a:r>
            <a:r>
              <a:rPr lang="en-CA" dirty="0"/>
              <a:t>. </a:t>
            </a:r>
            <a:endParaRPr lang="en-CA" dirty="0" smtClean="0"/>
          </a:p>
          <a:p>
            <a:pPr marL="0" indent="0">
              <a:buNone/>
            </a:pPr>
            <a:endParaRPr lang="en-CA" dirty="0" smtClean="0"/>
          </a:p>
          <a:p>
            <a:pPr marL="0" indent="0">
              <a:buNone/>
            </a:pPr>
            <a:endParaRPr lang="en-CA" dirty="0" smtClean="0"/>
          </a:p>
          <a:p>
            <a:endParaRPr lang="en-CA" dirty="0"/>
          </a:p>
          <a:p>
            <a:endParaRPr lang="fr-CA"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146" y="2348880"/>
            <a:ext cx="2647950" cy="17240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4343170"/>
            <a:ext cx="1847850" cy="2466975"/>
          </a:xfrm>
          <a:prstGeom prst="rect">
            <a:avLst/>
          </a:prstGeom>
        </p:spPr>
      </p:pic>
    </p:spTree>
    <p:extLst>
      <p:ext uri="{BB962C8B-B14F-4D97-AF65-F5344CB8AC3E}">
        <p14:creationId xmlns:p14="http://schemas.microsoft.com/office/powerpoint/2010/main" val="38444920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DXD </a:t>
            </a:r>
            <a:endParaRPr lang="fr-CA" dirty="0"/>
          </a:p>
        </p:txBody>
      </p:sp>
      <p:sp>
        <p:nvSpPr>
          <p:cNvPr id="3" name="Espace réservé du contenu 2"/>
          <p:cNvSpPr>
            <a:spLocks noGrp="1"/>
          </p:cNvSpPr>
          <p:nvPr>
            <p:ph idx="1"/>
          </p:nvPr>
        </p:nvSpPr>
        <p:spPr/>
        <p:txBody>
          <a:bodyPr/>
          <a:lstStyle/>
          <a:p>
            <a:pPr lvl="0"/>
            <a:r>
              <a:rPr lang="en-CA" dirty="0" smtClean="0"/>
              <a:t>Tb (</a:t>
            </a:r>
            <a:r>
              <a:rPr lang="en-CA" dirty="0" err="1"/>
              <a:t>ex:scrolufoderme</a:t>
            </a:r>
            <a:r>
              <a:rPr lang="en-CA" dirty="0"/>
              <a:t>, n-</a:t>
            </a:r>
            <a:r>
              <a:rPr lang="en-CA" dirty="0" err="1"/>
              <a:t>douloureux</a:t>
            </a:r>
            <a:r>
              <a:rPr lang="en-CA" dirty="0"/>
              <a:t>)</a:t>
            </a:r>
          </a:p>
          <a:p>
            <a:endParaRPr lang="en-CA" dirty="0" smtClean="0"/>
          </a:p>
          <a:p>
            <a:r>
              <a:rPr lang="en-CA" dirty="0" err="1" smtClean="0"/>
              <a:t>Sporotrichosis</a:t>
            </a:r>
            <a:r>
              <a:rPr lang="en-CA" dirty="0"/>
              <a:t>: nodule  </a:t>
            </a:r>
            <a:r>
              <a:rPr lang="en-CA" dirty="0" err="1"/>
              <a:t>peu</a:t>
            </a:r>
            <a:r>
              <a:rPr lang="en-CA" dirty="0"/>
              <a:t> </a:t>
            </a:r>
            <a:r>
              <a:rPr lang="en-CA" dirty="0" err="1"/>
              <a:t>douloureux</a:t>
            </a:r>
            <a:r>
              <a:rPr lang="en-CA" dirty="0"/>
              <a:t> , aux </a:t>
            </a:r>
            <a:r>
              <a:rPr lang="en-CA" dirty="0" err="1"/>
              <a:t>extrémités</a:t>
            </a:r>
            <a:r>
              <a:rPr lang="en-CA" dirty="0"/>
              <a:t>. </a:t>
            </a:r>
            <a:r>
              <a:rPr lang="en-CA" dirty="0" err="1"/>
              <a:t>Mycose</a:t>
            </a:r>
            <a:r>
              <a:rPr lang="en-CA" dirty="0" smtClean="0"/>
              <a:t>. </a:t>
            </a:r>
            <a:endParaRPr lang="en-CA" dirty="0"/>
          </a:p>
          <a:p>
            <a:pPr lvl="0"/>
            <a:endParaRPr lang="en-CA" dirty="0" smtClean="0"/>
          </a:p>
          <a:p>
            <a:pPr lvl="0"/>
            <a:endParaRPr lang="en-CA" dirty="0" smtClean="0"/>
          </a:p>
          <a:p>
            <a:pPr lvl="0"/>
            <a:endParaRPr lang="en-CA" dirty="0" smtClean="0"/>
          </a:p>
          <a:p>
            <a:pPr lvl="0"/>
            <a:r>
              <a:rPr lang="en-CA" dirty="0" err="1" smtClean="0"/>
              <a:t>Tularemia</a:t>
            </a:r>
            <a:r>
              <a:rPr lang="en-CA" dirty="0" smtClean="0"/>
              <a:t> </a:t>
            </a:r>
            <a:r>
              <a:rPr lang="en-CA" dirty="0"/>
              <a:t>(rare</a:t>
            </a:r>
            <a:r>
              <a:rPr lang="en-CA" dirty="0" smtClean="0"/>
              <a:t>, </a:t>
            </a:r>
            <a:r>
              <a:rPr lang="en-CA" dirty="0" err="1" smtClean="0"/>
              <a:t>ulcération</a:t>
            </a:r>
            <a:r>
              <a:rPr lang="en-CA" dirty="0"/>
              <a:t>, contact avec </a:t>
            </a:r>
            <a:r>
              <a:rPr lang="en-CA" dirty="0" err="1"/>
              <a:t>tique</a:t>
            </a:r>
            <a:r>
              <a:rPr lang="en-CA" dirty="0"/>
              <a:t> </a:t>
            </a:r>
            <a:r>
              <a:rPr lang="en-CA" dirty="0" err="1"/>
              <a:t>ou</a:t>
            </a:r>
            <a:r>
              <a:rPr lang="en-CA" dirty="0"/>
              <a:t> animal mort, </a:t>
            </a:r>
            <a:r>
              <a:rPr lang="en-CA" dirty="0" err="1"/>
              <a:t>classique</a:t>
            </a:r>
            <a:r>
              <a:rPr lang="en-CA" dirty="0"/>
              <a:t>: lapin)</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3501008"/>
            <a:ext cx="2088232" cy="1440493"/>
          </a:xfrm>
          <a:prstGeom prst="rect">
            <a:avLst/>
          </a:prstGeom>
        </p:spPr>
      </p:pic>
    </p:spTree>
    <p:extLst>
      <p:ext uri="{BB962C8B-B14F-4D97-AF65-F5344CB8AC3E}">
        <p14:creationId xmlns:p14="http://schemas.microsoft.com/office/powerpoint/2010/main" val="23369061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I&amp;D AVANT</a:t>
            </a:r>
            <a:endParaRPr lang="fr-CA" dirty="0"/>
          </a:p>
        </p:txBody>
      </p:sp>
      <p:sp>
        <p:nvSpPr>
          <p:cNvPr id="3" name="Espace réservé du contenu 2"/>
          <p:cNvSpPr>
            <a:spLocks noGrp="1"/>
          </p:cNvSpPr>
          <p:nvPr>
            <p:ph idx="1"/>
          </p:nvPr>
        </p:nvSpPr>
        <p:spPr/>
        <p:txBody>
          <a:bodyPr>
            <a:normAutofit/>
          </a:bodyPr>
          <a:lstStyle/>
          <a:p>
            <a:r>
              <a:rPr lang="en-CA" sz="2800" dirty="0" err="1"/>
              <a:t>R</a:t>
            </a:r>
            <a:r>
              <a:rPr lang="en-CA" sz="2800" dirty="0" err="1" smtClean="0"/>
              <a:t>isque</a:t>
            </a:r>
            <a:r>
              <a:rPr lang="en-CA" sz="2800" dirty="0" smtClean="0"/>
              <a:t> </a:t>
            </a:r>
            <a:r>
              <a:rPr lang="en-CA" sz="2800" dirty="0" err="1" smtClean="0"/>
              <a:t>d’endocartide</a:t>
            </a:r>
            <a:r>
              <a:rPr lang="en-CA" sz="2800" dirty="0" smtClean="0"/>
              <a:t>: ATB </a:t>
            </a:r>
            <a:r>
              <a:rPr lang="en-CA" sz="2800" dirty="0" err="1" smtClean="0"/>
              <a:t>prophylaxie</a:t>
            </a:r>
            <a:endParaRPr lang="en-CA" sz="2800" dirty="0" smtClean="0"/>
          </a:p>
          <a:p>
            <a:r>
              <a:rPr lang="en-CA" sz="2800" dirty="0" err="1" smtClean="0"/>
              <a:t>Consentement</a:t>
            </a:r>
            <a:r>
              <a:rPr lang="en-CA" sz="2800" dirty="0" smtClean="0"/>
              <a:t> </a:t>
            </a:r>
            <a:r>
              <a:rPr lang="en-CA" sz="2800" dirty="0" err="1" smtClean="0"/>
              <a:t>éclairé</a:t>
            </a:r>
            <a:r>
              <a:rPr lang="en-CA" sz="2800" dirty="0" smtClean="0"/>
              <a:t>: </a:t>
            </a:r>
            <a:r>
              <a:rPr lang="en-CA" sz="2800" dirty="0" err="1" smtClean="0"/>
              <a:t>cicatrice</a:t>
            </a:r>
            <a:r>
              <a:rPr lang="en-CA" sz="2800" dirty="0" smtClean="0"/>
              <a:t>, </a:t>
            </a:r>
            <a:r>
              <a:rPr lang="en-CA" sz="2800" dirty="0" err="1" smtClean="0"/>
              <a:t>récurrence</a:t>
            </a:r>
            <a:endParaRPr lang="en-CA" sz="2800" dirty="0" smtClean="0"/>
          </a:p>
          <a:p>
            <a:r>
              <a:rPr lang="en-CA" sz="2800" dirty="0" err="1" smtClean="0"/>
              <a:t>Analgésie</a:t>
            </a:r>
            <a:r>
              <a:rPr lang="en-CA" sz="2800" dirty="0" smtClean="0"/>
              <a:t>: </a:t>
            </a:r>
            <a:r>
              <a:rPr lang="en-CA" sz="2800" dirty="0" err="1" smtClean="0"/>
              <a:t>anesthésiques</a:t>
            </a:r>
            <a:r>
              <a:rPr lang="en-CA" sz="2800" dirty="0" smtClean="0"/>
              <a:t>  </a:t>
            </a:r>
            <a:r>
              <a:rPr lang="en-CA" sz="2800" dirty="0" err="1" smtClean="0"/>
              <a:t>locaux</a:t>
            </a:r>
            <a:r>
              <a:rPr lang="en-CA" sz="2800" dirty="0" smtClean="0"/>
              <a:t> </a:t>
            </a:r>
            <a:r>
              <a:rPr lang="en-CA" sz="2800" dirty="0" err="1" smtClean="0"/>
              <a:t>peu</a:t>
            </a:r>
            <a:r>
              <a:rPr lang="en-CA" sz="2800" dirty="0" smtClean="0"/>
              <a:t> </a:t>
            </a:r>
            <a:r>
              <a:rPr lang="en-CA" sz="2800" dirty="0" err="1" smtClean="0"/>
              <a:t>efficaces</a:t>
            </a:r>
            <a:endParaRPr lang="en-CA" sz="2800" dirty="0" smtClean="0"/>
          </a:p>
          <a:p>
            <a:pPr lvl="1"/>
            <a:r>
              <a:rPr lang="en-CA" sz="2800" dirty="0" err="1"/>
              <a:t>Buvicaine</a:t>
            </a:r>
            <a:r>
              <a:rPr lang="en-CA" sz="2800" dirty="0"/>
              <a:t>, aiguille 25, </a:t>
            </a:r>
            <a:r>
              <a:rPr lang="en-CA" sz="2800" dirty="0" err="1" smtClean="0"/>
              <a:t>lentement</a:t>
            </a:r>
            <a:endParaRPr lang="en-CA" sz="2800" dirty="0" smtClean="0"/>
          </a:p>
          <a:p>
            <a:pPr lvl="1"/>
            <a:r>
              <a:rPr lang="en-CA" sz="2800" dirty="0" smtClean="0"/>
              <a:t>Bloc </a:t>
            </a:r>
            <a:r>
              <a:rPr lang="en-CA" sz="2800" dirty="0" err="1" smtClean="0"/>
              <a:t>nerveux</a:t>
            </a:r>
            <a:r>
              <a:rPr lang="en-CA" sz="2800" dirty="0" smtClean="0"/>
              <a:t>  </a:t>
            </a:r>
          </a:p>
          <a:p>
            <a:pPr lvl="1"/>
            <a:r>
              <a:rPr lang="en-CA" sz="2800" dirty="0" smtClean="0"/>
              <a:t>Local bloc ring ,</a:t>
            </a:r>
            <a:r>
              <a:rPr lang="en-CA" sz="2800" dirty="0" err="1" smtClean="0"/>
              <a:t>mais</a:t>
            </a:r>
            <a:r>
              <a:rPr lang="en-CA" sz="2800" dirty="0" smtClean="0"/>
              <a:t> </a:t>
            </a:r>
            <a:r>
              <a:rPr lang="en-CA" sz="2800" dirty="0" err="1" smtClean="0"/>
              <a:t>attendre</a:t>
            </a:r>
            <a:r>
              <a:rPr lang="en-CA" sz="2800" dirty="0" smtClean="0"/>
              <a:t> 10min</a:t>
            </a:r>
          </a:p>
          <a:p>
            <a:pPr lvl="1"/>
            <a:r>
              <a:rPr lang="en-CA" sz="2800" dirty="0" err="1"/>
              <a:t>S</a:t>
            </a:r>
            <a:r>
              <a:rPr lang="en-CA" sz="2800" dirty="0" err="1" smtClean="0"/>
              <a:t>édation</a:t>
            </a:r>
            <a:r>
              <a:rPr lang="en-CA" sz="2800" dirty="0" smtClean="0"/>
              <a:t> </a:t>
            </a:r>
            <a:r>
              <a:rPr lang="en-CA" sz="2800" dirty="0" err="1" smtClean="0"/>
              <a:t>procédurale</a:t>
            </a:r>
            <a:endParaRPr lang="en-CA" sz="2800" dirty="0" smtClean="0"/>
          </a:p>
          <a:p>
            <a:pPr lvl="1"/>
            <a:r>
              <a:rPr lang="en-CA" sz="2800" dirty="0" err="1" smtClean="0"/>
              <a:t>Chlorure</a:t>
            </a:r>
            <a:r>
              <a:rPr lang="en-CA" sz="2800" dirty="0" smtClean="0"/>
              <a:t> </a:t>
            </a:r>
            <a:r>
              <a:rPr lang="en-CA" sz="2800" dirty="0" err="1" smtClean="0"/>
              <a:t>d’éthyle</a:t>
            </a:r>
            <a:endParaRPr lang="en-CA" sz="2800" dirty="0" smtClean="0"/>
          </a:p>
          <a:p>
            <a:pPr marL="0" indent="0">
              <a:buNone/>
            </a:pPr>
            <a:endParaRPr lang="fr-CA"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4581128"/>
            <a:ext cx="2143125" cy="2143125"/>
          </a:xfrm>
          <a:prstGeom prst="rect">
            <a:avLst/>
          </a:prstGeom>
        </p:spPr>
      </p:pic>
    </p:spTree>
    <p:extLst>
      <p:ext uri="{BB962C8B-B14F-4D97-AF65-F5344CB8AC3E}">
        <p14:creationId xmlns:p14="http://schemas.microsoft.com/office/powerpoint/2010/main" val="37951884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I&amp;D suite</a:t>
            </a:r>
            <a:endParaRPr lang="fr-CA" dirty="0"/>
          </a:p>
        </p:txBody>
      </p:sp>
      <p:sp>
        <p:nvSpPr>
          <p:cNvPr id="3" name="Espace réservé du contenu 2"/>
          <p:cNvSpPr>
            <a:spLocks noGrp="1"/>
          </p:cNvSpPr>
          <p:nvPr>
            <p:ph idx="1"/>
          </p:nvPr>
        </p:nvSpPr>
        <p:spPr/>
        <p:txBody>
          <a:bodyPr>
            <a:noAutofit/>
          </a:bodyPr>
          <a:lstStyle/>
          <a:p>
            <a:pPr marL="0" indent="0">
              <a:buNone/>
            </a:pPr>
            <a:r>
              <a:rPr lang="en-CA" sz="3200" dirty="0" err="1"/>
              <a:t>Éviter</a:t>
            </a:r>
            <a:r>
              <a:rPr lang="en-CA" sz="3200" dirty="0"/>
              <a:t> incision </a:t>
            </a:r>
            <a:r>
              <a:rPr lang="en-CA" sz="3200" dirty="0" err="1" smtClean="0"/>
              <a:t>élliptique</a:t>
            </a:r>
            <a:r>
              <a:rPr lang="en-CA" sz="3200" dirty="0" smtClean="0"/>
              <a:t> </a:t>
            </a:r>
            <a:r>
              <a:rPr lang="en-CA" sz="3200" dirty="0" err="1"/>
              <a:t>ou</a:t>
            </a:r>
            <a:r>
              <a:rPr lang="en-CA" sz="3200" dirty="0"/>
              <a:t> en </a:t>
            </a:r>
            <a:r>
              <a:rPr lang="en-CA" sz="3200" dirty="0" err="1"/>
              <a:t>croix</a:t>
            </a:r>
            <a:r>
              <a:rPr lang="en-CA" sz="3200" dirty="0"/>
              <a:t> car </a:t>
            </a:r>
            <a:r>
              <a:rPr lang="en-CA" sz="3200" dirty="0" err="1" smtClean="0"/>
              <a:t>cicatrice</a:t>
            </a:r>
            <a:endParaRPr lang="en-CA" sz="3200" dirty="0" smtClean="0"/>
          </a:p>
          <a:p>
            <a:pPr marL="0" indent="0">
              <a:buNone/>
            </a:pPr>
            <a:endParaRPr lang="en-CA" sz="3200" dirty="0"/>
          </a:p>
          <a:p>
            <a:pPr marL="0" indent="0">
              <a:buNone/>
            </a:pPr>
            <a:r>
              <a:rPr lang="en-CA" sz="3200" dirty="0"/>
              <a:t>Probing:  </a:t>
            </a:r>
            <a:r>
              <a:rPr lang="en-CA" sz="3200" b="1" dirty="0"/>
              <a:t>important de </a:t>
            </a:r>
            <a:r>
              <a:rPr lang="en-CA" sz="3200" b="1" dirty="0" err="1"/>
              <a:t>briser</a:t>
            </a:r>
            <a:r>
              <a:rPr lang="en-CA" sz="3200" b="1" dirty="0"/>
              <a:t> </a:t>
            </a:r>
            <a:r>
              <a:rPr lang="en-CA" sz="3200" b="1" dirty="0" err="1" smtClean="0"/>
              <a:t>loculations</a:t>
            </a:r>
            <a:r>
              <a:rPr lang="en-CA" sz="3200" b="1" dirty="0" smtClean="0"/>
              <a:t> 		       </a:t>
            </a:r>
            <a:r>
              <a:rPr lang="en-CA" sz="3200" dirty="0" err="1" smtClean="0"/>
              <a:t>Qtips</a:t>
            </a:r>
            <a:r>
              <a:rPr lang="en-CA" sz="3200" dirty="0" smtClean="0"/>
              <a:t>/</a:t>
            </a:r>
            <a:r>
              <a:rPr lang="en-CA" sz="3200" dirty="0" err="1" smtClean="0"/>
              <a:t>hémostat</a:t>
            </a:r>
            <a:r>
              <a:rPr lang="en-CA" sz="3200" dirty="0" smtClean="0"/>
              <a:t> </a:t>
            </a:r>
            <a:r>
              <a:rPr lang="en-CA" sz="3200" dirty="0" err="1" smtClean="0"/>
              <a:t>courbe</a:t>
            </a:r>
            <a:r>
              <a:rPr lang="en-CA" sz="3200" dirty="0" smtClean="0"/>
              <a:t>/</a:t>
            </a:r>
            <a:r>
              <a:rPr lang="en-CA" sz="3200" dirty="0" err="1" smtClean="0"/>
              <a:t>compresse</a:t>
            </a:r>
            <a:endParaRPr lang="en-CA" sz="3200" dirty="0"/>
          </a:p>
          <a:p>
            <a:pPr marL="0" indent="0">
              <a:buNone/>
            </a:pPr>
            <a:endParaRPr lang="en-CA" sz="3200" dirty="0" smtClean="0"/>
          </a:p>
          <a:p>
            <a:pPr marL="0" indent="0">
              <a:buNone/>
            </a:pPr>
            <a:r>
              <a:rPr lang="en-CA" sz="3200" dirty="0" smtClean="0"/>
              <a:t>Irrigation </a:t>
            </a:r>
            <a:r>
              <a:rPr lang="en-CA" sz="3200" dirty="0" err="1" smtClean="0"/>
              <a:t>débattue</a:t>
            </a:r>
            <a:endParaRPr lang="en-CA" sz="3200" dirty="0"/>
          </a:p>
          <a:p>
            <a:pPr marL="0" indent="0">
              <a:buNone/>
            </a:pPr>
            <a:endParaRPr lang="en-CA" sz="3200" dirty="0" smtClean="0"/>
          </a:p>
          <a:p>
            <a:pPr marL="0" indent="0">
              <a:buNone/>
            </a:pPr>
            <a:r>
              <a:rPr lang="en-CA" sz="3200" dirty="0" smtClean="0"/>
              <a:t>Multiples </a:t>
            </a:r>
            <a:r>
              <a:rPr lang="en-CA" sz="3200" dirty="0" err="1" smtClean="0"/>
              <a:t>vidéos</a:t>
            </a:r>
            <a:r>
              <a:rPr lang="en-CA" sz="3200" dirty="0" smtClean="0"/>
              <a:t> </a:t>
            </a:r>
            <a:r>
              <a:rPr lang="en-CA" sz="3200" dirty="0" err="1" smtClean="0"/>
              <a:t>disponibles</a:t>
            </a:r>
            <a:r>
              <a:rPr lang="en-CA" sz="3200" dirty="0" smtClean="0"/>
              <a:t> </a:t>
            </a:r>
            <a:r>
              <a:rPr lang="en-CA" sz="3200" dirty="0" err="1" smtClean="0"/>
              <a:t>sur</a:t>
            </a:r>
            <a:r>
              <a:rPr lang="en-CA" sz="3200" dirty="0" smtClean="0"/>
              <a:t> </a:t>
            </a:r>
            <a:r>
              <a:rPr lang="en-CA" sz="3200" dirty="0" err="1"/>
              <a:t>Y</a:t>
            </a:r>
            <a:r>
              <a:rPr lang="en-CA" sz="3200" dirty="0" err="1" smtClean="0"/>
              <a:t>outube</a:t>
            </a:r>
            <a:endParaRPr lang="fr-CA" sz="3200" dirty="0"/>
          </a:p>
        </p:txBody>
      </p:sp>
    </p:spTree>
    <p:extLst>
      <p:ext uri="{BB962C8B-B14F-4D97-AF65-F5344CB8AC3E}">
        <p14:creationId xmlns:p14="http://schemas.microsoft.com/office/powerpoint/2010/main" val="5733056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229600" cy="1143000"/>
          </a:xfrm>
        </p:spPr>
        <p:txBody>
          <a:bodyPr/>
          <a:lstStyle/>
          <a:p>
            <a:r>
              <a:rPr lang="en-CA" dirty="0" smtClean="0"/>
              <a:t>I&amp;D </a:t>
            </a:r>
            <a:r>
              <a:rPr lang="en-CA" dirty="0" err="1" smtClean="0"/>
              <a:t>mèche</a:t>
            </a:r>
            <a:endParaRPr lang="fr-CA" dirty="0"/>
          </a:p>
        </p:txBody>
      </p:sp>
      <p:sp>
        <p:nvSpPr>
          <p:cNvPr id="3" name="Espace réservé du contenu 2"/>
          <p:cNvSpPr>
            <a:spLocks noGrp="1"/>
          </p:cNvSpPr>
          <p:nvPr>
            <p:ph idx="1"/>
          </p:nvPr>
        </p:nvSpPr>
        <p:spPr/>
        <p:txBody>
          <a:bodyPr>
            <a:noAutofit/>
          </a:bodyPr>
          <a:lstStyle/>
          <a:p>
            <a:r>
              <a:rPr lang="en-CA" sz="3200" dirty="0" smtClean="0"/>
              <a:t>Drainage et </a:t>
            </a:r>
            <a:r>
              <a:rPr lang="en-CA" sz="3200" dirty="0" err="1" smtClean="0"/>
              <a:t>éviter</a:t>
            </a:r>
            <a:r>
              <a:rPr lang="en-CA" sz="3200" dirty="0" smtClean="0"/>
              <a:t> </a:t>
            </a:r>
            <a:r>
              <a:rPr lang="en-CA" sz="3200" dirty="0" err="1"/>
              <a:t>fermeture</a:t>
            </a:r>
            <a:r>
              <a:rPr lang="en-CA" sz="3200" dirty="0"/>
              <a:t> </a:t>
            </a:r>
            <a:r>
              <a:rPr lang="en-CA" sz="3200" dirty="0" err="1"/>
              <a:t>prématuré</a:t>
            </a:r>
            <a:r>
              <a:rPr lang="en-CA" sz="3200" dirty="0"/>
              <a:t> </a:t>
            </a:r>
            <a:endParaRPr lang="en-CA" sz="3200" dirty="0" smtClean="0"/>
          </a:p>
          <a:p>
            <a:pPr marL="0" indent="0" algn="ctr">
              <a:buNone/>
            </a:pPr>
            <a:r>
              <a:rPr lang="en-CA" sz="3200" b="1" dirty="0"/>
              <a:t>L</a:t>
            </a:r>
            <a:r>
              <a:rPr lang="en-CA" sz="3200" b="1" dirty="0" smtClean="0"/>
              <a:t>e but </a:t>
            </a:r>
            <a:r>
              <a:rPr lang="en-CA" sz="3200" b="1" dirty="0" err="1" smtClean="0"/>
              <a:t>n’est</a:t>
            </a:r>
            <a:r>
              <a:rPr lang="en-CA" sz="3200" b="1" dirty="0" smtClean="0"/>
              <a:t> pas </a:t>
            </a:r>
            <a:r>
              <a:rPr lang="en-CA" sz="3200" b="1" dirty="0" err="1" smtClean="0"/>
              <a:t>d’en</a:t>
            </a:r>
            <a:r>
              <a:rPr lang="en-CA" sz="3200" b="1" dirty="0" smtClean="0"/>
              <a:t> </a:t>
            </a:r>
            <a:r>
              <a:rPr lang="en-CA" sz="3200" b="1" dirty="0" err="1" smtClean="0"/>
              <a:t>mettre</a:t>
            </a:r>
            <a:r>
              <a:rPr lang="en-CA" sz="3200" b="1" dirty="0" smtClean="0"/>
              <a:t> le plus possible!</a:t>
            </a:r>
          </a:p>
          <a:p>
            <a:r>
              <a:rPr lang="en-CA" sz="3200" dirty="0" smtClean="0"/>
              <a:t>Utilité remise en question</a:t>
            </a:r>
          </a:p>
          <a:p>
            <a:r>
              <a:rPr lang="en-CA" sz="3200" dirty="0" err="1"/>
              <a:t>É</a:t>
            </a:r>
            <a:r>
              <a:rPr lang="en-CA" sz="3200" dirty="0" err="1" smtClean="0"/>
              <a:t>tude</a:t>
            </a:r>
            <a:r>
              <a:rPr lang="en-CA" sz="3200" dirty="0" smtClean="0"/>
              <a:t> de 48 </a:t>
            </a:r>
            <a:r>
              <a:rPr lang="en-CA" sz="3200" dirty="0" err="1" smtClean="0"/>
              <a:t>abcès</a:t>
            </a:r>
            <a:r>
              <a:rPr lang="en-CA" sz="3200" dirty="0" smtClean="0"/>
              <a:t> &lt;5cm.  </a:t>
            </a:r>
            <a:r>
              <a:rPr lang="en-CA" sz="3200" dirty="0" err="1"/>
              <a:t>M</a:t>
            </a:r>
            <a:r>
              <a:rPr lang="en-CA" sz="3200" dirty="0" err="1" smtClean="0"/>
              <a:t>èche</a:t>
            </a:r>
            <a:r>
              <a:rPr lang="en-CA" sz="3200" dirty="0" smtClean="0"/>
              <a:t>: 	</a:t>
            </a:r>
          </a:p>
          <a:p>
            <a:pPr lvl="1"/>
            <a:r>
              <a:rPr lang="en-CA" sz="3200" dirty="0" smtClean="0"/>
              <a:t>+ de </a:t>
            </a:r>
            <a:r>
              <a:rPr lang="en-CA" sz="3200" dirty="0" err="1" smtClean="0"/>
              <a:t>dlr</a:t>
            </a:r>
            <a:r>
              <a:rPr lang="en-CA" sz="3200" dirty="0" smtClean="0"/>
              <a:t> à 48hrs </a:t>
            </a:r>
            <a:endParaRPr lang="en-CA" sz="3200" dirty="0"/>
          </a:p>
          <a:p>
            <a:pPr lvl="1"/>
            <a:r>
              <a:rPr lang="en-CA" sz="3200" dirty="0" smtClean="0"/>
              <a:t>ø différence  a/n </a:t>
            </a:r>
            <a:r>
              <a:rPr lang="en-CA" sz="3200" dirty="0" err="1" smtClean="0"/>
              <a:t>réintervention</a:t>
            </a:r>
            <a:endParaRPr lang="en-CA" sz="3200" dirty="0" smtClean="0"/>
          </a:p>
          <a:p>
            <a:r>
              <a:rPr lang="en-CA" sz="3200" dirty="0" smtClean="0"/>
              <a:t>Indication: &gt; </a:t>
            </a:r>
            <a:r>
              <a:rPr lang="en-CA" sz="3200" dirty="0"/>
              <a:t>5cm, </a:t>
            </a:r>
            <a:r>
              <a:rPr lang="en-CA" sz="3200" dirty="0" err="1"/>
              <a:t>hydradénite</a:t>
            </a:r>
            <a:r>
              <a:rPr lang="en-CA" sz="3200" dirty="0"/>
              <a:t> </a:t>
            </a:r>
            <a:r>
              <a:rPr lang="en-CA" sz="3200" dirty="0" err="1"/>
              <a:t>supp</a:t>
            </a:r>
            <a:r>
              <a:rPr lang="en-CA" sz="3200" dirty="0"/>
              <a:t>, </a:t>
            </a:r>
            <a:r>
              <a:rPr lang="en-CA" sz="3200" dirty="0" err="1"/>
              <a:t>abcès</a:t>
            </a:r>
            <a:r>
              <a:rPr lang="en-CA" sz="3200" dirty="0"/>
              <a:t> </a:t>
            </a:r>
            <a:r>
              <a:rPr lang="en-CA" sz="3200" dirty="0" err="1" smtClean="0"/>
              <a:t>pilonydale</a:t>
            </a:r>
            <a:r>
              <a:rPr lang="en-CA" sz="3200" dirty="0" smtClean="0"/>
              <a:t> </a:t>
            </a:r>
            <a:r>
              <a:rPr lang="en-CA" sz="3200" dirty="0"/>
              <a:t>et </a:t>
            </a:r>
            <a:r>
              <a:rPr lang="en-CA" sz="3200" dirty="0" err="1"/>
              <a:t>immunocompromis</a:t>
            </a:r>
            <a:endParaRPr lang="en-CA" sz="3200" dirty="0"/>
          </a:p>
          <a:p>
            <a:endParaRPr lang="fr-CA" sz="3200" dirty="0"/>
          </a:p>
          <a:p>
            <a:endParaRPr lang="fr-CA" sz="3200" dirty="0"/>
          </a:p>
        </p:txBody>
      </p:sp>
    </p:spTree>
    <p:extLst>
      <p:ext uri="{BB962C8B-B14F-4D97-AF65-F5344CB8AC3E}">
        <p14:creationId xmlns:p14="http://schemas.microsoft.com/office/powerpoint/2010/main" val="2507073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Abcès technique LOOP-fina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750" y="115888"/>
            <a:ext cx="8064500" cy="6048375"/>
          </a:xfrm>
        </p:spPr>
      </p:pic>
    </p:spTree>
    <p:extLst>
      <p:ext uri="{BB962C8B-B14F-4D97-AF65-F5344CB8AC3E}">
        <p14:creationId xmlns:p14="http://schemas.microsoft.com/office/powerpoint/2010/main" val="15893459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Indication </a:t>
            </a:r>
            <a:r>
              <a:rPr lang="en-CA" dirty="0" err="1" smtClean="0"/>
              <a:t>antibiotique</a:t>
            </a:r>
            <a:endParaRPr lang="fr-CA" dirty="0"/>
          </a:p>
        </p:txBody>
      </p:sp>
      <p:sp>
        <p:nvSpPr>
          <p:cNvPr id="3" name="Espace réservé du contenu 2"/>
          <p:cNvSpPr>
            <a:spLocks noGrp="1"/>
          </p:cNvSpPr>
          <p:nvPr>
            <p:ph idx="1"/>
          </p:nvPr>
        </p:nvSpPr>
        <p:spPr/>
        <p:txBody>
          <a:bodyPr>
            <a:normAutofit/>
          </a:bodyPr>
          <a:lstStyle/>
          <a:p>
            <a:r>
              <a:rPr lang="en-CA" sz="3200" dirty="0"/>
              <a:t>C</a:t>
            </a:r>
            <a:r>
              <a:rPr lang="en-CA" sz="3200" dirty="0" smtClean="0"/>
              <a:t>ellulite extensive </a:t>
            </a:r>
            <a:r>
              <a:rPr lang="en-CA" sz="3200" dirty="0" err="1" smtClean="0"/>
              <a:t>associée</a:t>
            </a:r>
            <a:r>
              <a:rPr lang="en-CA" sz="3200" dirty="0" smtClean="0"/>
              <a:t> </a:t>
            </a:r>
          </a:p>
          <a:p>
            <a:r>
              <a:rPr lang="en-CA" sz="3200" dirty="0" err="1" smtClean="0"/>
              <a:t>Immunosupprimé</a:t>
            </a:r>
            <a:r>
              <a:rPr lang="en-CA" sz="3200" dirty="0" smtClean="0"/>
              <a:t> </a:t>
            </a:r>
          </a:p>
          <a:p>
            <a:r>
              <a:rPr lang="en-CA" sz="3200" dirty="0" err="1" smtClean="0"/>
              <a:t>Comorbidités</a:t>
            </a:r>
            <a:r>
              <a:rPr lang="en-CA" sz="3200" dirty="0" smtClean="0"/>
              <a:t> </a:t>
            </a:r>
            <a:r>
              <a:rPr lang="en-CA" sz="3200" dirty="0" err="1" smtClean="0"/>
              <a:t>importantes</a:t>
            </a:r>
            <a:r>
              <a:rPr lang="en-CA" sz="3200" dirty="0" smtClean="0"/>
              <a:t> </a:t>
            </a:r>
          </a:p>
          <a:p>
            <a:r>
              <a:rPr lang="en-CA" sz="3200" dirty="0" err="1" smtClean="0"/>
              <a:t>Symptômes</a:t>
            </a:r>
            <a:r>
              <a:rPr lang="en-CA" sz="3200" dirty="0" smtClean="0"/>
              <a:t> </a:t>
            </a:r>
            <a:r>
              <a:rPr lang="en-CA" sz="3200" dirty="0" err="1" smtClean="0"/>
              <a:t>systémiques</a:t>
            </a:r>
            <a:endParaRPr lang="en-CA" sz="3200" dirty="0" smtClean="0"/>
          </a:p>
          <a:p>
            <a:endParaRPr lang="en-CA" dirty="0"/>
          </a:p>
          <a:p>
            <a:pPr marL="0" indent="0" algn="ctr">
              <a:buNone/>
            </a:pPr>
            <a:r>
              <a:rPr lang="en-CA" sz="4000" b="1" dirty="0" err="1" smtClean="0"/>
              <a:t>Donc</a:t>
            </a:r>
            <a:r>
              <a:rPr lang="en-CA" sz="4000" b="1" dirty="0" smtClean="0"/>
              <a:t> la </a:t>
            </a:r>
            <a:r>
              <a:rPr lang="en-CA" sz="4000" b="1" dirty="0" err="1" smtClean="0"/>
              <a:t>grande</a:t>
            </a:r>
            <a:r>
              <a:rPr lang="en-CA" sz="4000" b="1" dirty="0" smtClean="0"/>
              <a:t> </a:t>
            </a:r>
            <a:r>
              <a:rPr lang="en-CA" sz="4000" b="1" dirty="0" err="1" smtClean="0"/>
              <a:t>majorité</a:t>
            </a:r>
            <a:r>
              <a:rPr lang="en-CA" sz="4000" b="1" dirty="0" smtClean="0"/>
              <a:t> =</a:t>
            </a:r>
            <a:r>
              <a:rPr lang="en-CA" sz="4000" b="1" dirty="0" err="1" smtClean="0"/>
              <a:t>aucun</a:t>
            </a:r>
            <a:r>
              <a:rPr lang="en-CA" sz="4000" b="1" dirty="0" smtClean="0"/>
              <a:t> ATB</a:t>
            </a:r>
          </a:p>
          <a:p>
            <a:endParaRPr lang="fr-CA" dirty="0"/>
          </a:p>
          <a:p>
            <a:endParaRPr lang="en-CA" dirty="0"/>
          </a:p>
          <a:p>
            <a:endParaRPr lang="fr-CA" dirty="0"/>
          </a:p>
        </p:txBody>
      </p:sp>
    </p:spTree>
    <p:extLst>
      <p:ext uri="{BB962C8B-B14F-4D97-AF65-F5344CB8AC3E}">
        <p14:creationId xmlns:p14="http://schemas.microsoft.com/office/powerpoint/2010/main" val="7963757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852704"/>
          </a:xfrm>
        </p:spPr>
        <p:txBody>
          <a:bodyPr/>
          <a:lstStyle/>
          <a:p>
            <a:r>
              <a:rPr lang="en-CA" dirty="0" err="1" smtClean="0"/>
              <a:t>Conseils</a:t>
            </a:r>
            <a:r>
              <a:rPr lang="en-CA" dirty="0" smtClean="0"/>
              <a:t> au </a:t>
            </a:r>
            <a:r>
              <a:rPr lang="en-CA" dirty="0" err="1" smtClean="0"/>
              <a:t>congé</a:t>
            </a:r>
            <a:endParaRPr lang="fr-CA" dirty="0"/>
          </a:p>
        </p:txBody>
      </p:sp>
      <p:sp>
        <p:nvSpPr>
          <p:cNvPr id="3" name="Espace réservé du contenu 2"/>
          <p:cNvSpPr>
            <a:spLocks noGrp="1"/>
          </p:cNvSpPr>
          <p:nvPr>
            <p:ph idx="1"/>
          </p:nvPr>
        </p:nvSpPr>
        <p:spPr/>
        <p:txBody>
          <a:bodyPr>
            <a:normAutofit/>
          </a:bodyPr>
          <a:lstStyle/>
          <a:p>
            <a:pPr marL="0" indent="0">
              <a:buNone/>
            </a:pPr>
            <a:r>
              <a:rPr lang="en-CA" dirty="0" smtClean="0"/>
              <a:t> </a:t>
            </a:r>
            <a:r>
              <a:rPr lang="en-CA" b="1" u="sng" dirty="0" err="1"/>
              <a:t>A</a:t>
            </a:r>
            <a:r>
              <a:rPr lang="en-CA" b="1" u="sng" dirty="0" err="1" smtClean="0"/>
              <a:t>ucune</a:t>
            </a:r>
            <a:r>
              <a:rPr lang="en-CA" b="1" u="sng" dirty="0" smtClean="0"/>
              <a:t> </a:t>
            </a:r>
            <a:r>
              <a:rPr lang="en-CA" b="1" u="sng" dirty="0" err="1" smtClean="0"/>
              <a:t>mèche</a:t>
            </a:r>
            <a:r>
              <a:rPr lang="en-CA" dirty="0" smtClean="0"/>
              <a:t>: </a:t>
            </a:r>
            <a:r>
              <a:rPr lang="en-CA" dirty="0" err="1" smtClean="0"/>
              <a:t>baigner</a:t>
            </a:r>
            <a:r>
              <a:rPr lang="en-CA" dirty="0" smtClean="0"/>
              <a:t> </a:t>
            </a:r>
            <a:r>
              <a:rPr lang="en-CA" dirty="0" err="1" smtClean="0"/>
              <a:t>plaie</a:t>
            </a:r>
            <a:r>
              <a:rPr lang="en-CA" dirty="0" smtClean="0"/>
              <a:t> 2-3 x/j </a:t>
            </a:r>
            <a:r>
              <a:rPr lang="en-CA" dirty="0" err="1" smtClean="0"/>
              <a:t>dans</a:t>
            </a:r>
            <a:r>
              <a:rPr lang="en-CA" dirty="0" smtClean="0"/>
              <a:t> eau </a:t>
            </a:r>
            <a:r>
              <a:rPr lang="en-CA" dirty="0" err="1" smtClean="0"/>
              <a:t>chaude</a:t>
            </a:r>
            <a:r>
              <a:rPr lang="en-CA" dirty="0" smtClean="0"/>
              <a:t> </a:t>
            </a:r>
            <a:r>
              <a:rPr lang="en-CA" dirty="0" err="1" smtClean="0"/>
              <a:t>savonneuse</a:t>
            </a:r>
            <a:r>
              <a:rPr lang="en-CA" dirty="0" smtClean="0"/>
              <a:t>.  </a:t>
            </a:r>
            <a:r>
              <a:rPr lang="en-CA" dirty="0" err="1" smtClean="0"/>
              <a:t>Suivi</a:t>
            </a:r>
            <a:r>
              <a:rPr lang="en-CA" dirty="0" smtClean="0"/>
              <a:t> </a:t>
            </a:r>
            <a:r>
              <a:rPr lang="en-CA" dirty="0" err="1" smtClean="0"/>
              <a:t>clinique</a:t>
            </a:r>
            <a:r>
              <a:rPr lang="en-CA" dirty="0" smtClean="0"/>
              <a:t> </a:t>
            </a:r>
            <a:r>
              <a:rPr lang="en-CA" dirty="0" err="1" smtClean="0"/>
              <a:t>dans</a:t>
            </a:r>
            <a:r>
              <a:rPr lang="en-CA" dirty="0" smtClean="0"/>
              <a:t> 7-10j </a:t>
            </a:r>
            <a:r>
              <a:rPr lang="en-CA" dirty="0" err="1" smtClean="0"/>
              <a:t>ou</a:t>
            </a:r>
            <a:r>
              <a:rPr lang="en-CA" dirty="0" smtClean="0"/>
              <a:t> plus </a:t>
            </a:r>
            <a:r>
              <a:rPr lang="en-CA" dirty="0" err="1" smtClean="0"/>
              <a:t>tôt</a:t>
            </a:r>
            <a:r>
              <a:rPr lang="en-CA" dirty="0" smtClean="0"/>
              <a:t> </a:t>
            </a:r>
            <a:r>
              <a:rPr lang="en-CA" dirty="0" err="1" smtClean="0"/>
              <a:t>si</a:t>
            </a:r>
            <a:r>
              <a:rPr lang="en-CA" dirty="0" smtClean="0"/>
              <a:t> </a:t>
            </a:r>
            <a:r>
              <a:rPr lang="en-CA" dirty="0" err="1" smtClean="0"/>
              <a:t>signe</a:t>
            </a:r>
            <a:r>
              <a:rPr lang="en-CA" dirty="0" smtClean="0"/>
              <a:t> </a:t>
            </a:r>
            <a:r>
              <a:rPr lang="en-CA" dirty="0" err="1" smtClean="0"/>
              <a:t>d’infection</a:t>
            </a:r>
            <a:r>
              <a:rPr lang="en-CA" dirty="0" smtClean="0"/>
              <a:t> (</a:t>
            </a:r>
            <a:r>
              <a:rPr lang="en-CA" dirty="0" err="1" smtClean="0"/>
              <a:t>sx</a:t>
            </a:r>
            <a:r>
              <a:rPr lang="en-CA" dirty="0" smtClean="0"/>
              <a:t> </a:t>
            </a:r>
            <a:r>
              <a:rPr lang="en-CA" dirty="0" err="1" smtClean="0"/>
              <a:t>systémique</a:t>
            </a:r>
            <a:r>
              <a:rPr lang="en-CA" dirty="0" smtClean="0"/>
              <a:t>, </a:t>
            </a:r>
            <a:r>
              <a:rPr lang="en-CA" dirty="0" err="1" smtClean="0"/>
              <a:t>rougeur</a:t>
            </a:r>
            <a:r>
              <a:rPr lang="en-CA" dirty="0" smtClean="0"/>
              <a:t> qui </a:t>
            </a:r>
            <a:r>
              <a:rPr lang="en-CA" dirty="0" err="1" smtClean="0"/>
              <a:t>progresse</a:t>
            </a:r>
            <a:r>
              <a:rPr lang="en-CA" dirty="0" smtClean="0"/>
              <a:t> </a:t>
            </a:r>
            <a:r>
              <a:rPr lang="en-CA" dirty="0" err="1" smtClean="0"/>
              <a:t>ou</a:t>
            </a:r>
            <a:r>
              <a:rPr lang="en-CA" dirty="0" smtClean="0"/>
              <a:t> </a:t>
            </a:r>
            <a:r>
              <a:rPr lang="en-CA" dirty="0" err="1" smtClean="0"/>
              <a:t>récurrence</a:t>
            </a:r>
            <a:r>
              <a:rPr lang="en-CA" dirty="0" smtClean="0"/>
              <a:t> d’un </a:t>
            </a:r>
            <a:r>
              <a:rPr lang="en-CA" dirty="0" err="1" smtClean="0"/>
              <a:t>abcès</a:t>
            </a:r>
            <a:r>
              <a:rPr lang="en-CA" dirty="0" smtClean="0"/>
              <a:t>.</a:t>
            </a:r>
          </a:p>
          <a:p>
            <a:pPr marL="0" indent="0">
              <a:buNone/>
            </a:pPr>
            <a:endParaRPr lang="en-CA" dirty="0" smtClean="0"/>
          </a:p>
          <a:p>
            <a:pPr marL="0" indent="0">
              <a:buNone/>
            </a:pPr>
            <a:r>
              <a:rPr lang="en-CA" b="1" u="sng" dirty="0" smtClean="0"/>
              <a:t>Avec </a:t>
            </a:r>
            <a:r>
              <a:rPr lang="en-CA" b="1" u="sng" dirty="0" err="1" smtClean="0"/>
              <a:t>mèche</a:t>
            </a:r>
            <a:r>
              <a:rPr lang="en-CA" dirty="0" smtClean="0"/>
              <a:t>: </a:t>
            </a:r>
            <a:r>
              <a:rPr lang="en-CA" dirty="0" err="1" smtClean="0"/>
              <a:t>Réevaluer</a:t>
            </a:r>
            <a:r>
              <a:rPr lang="en-CA" dirty="0" smtClean="0"/>
              <a:t> à 24-48hrs. Si drainage de pus </a:t>
            </a:r>
            <a:r>
              <a:rPr lang="en-CA" dirty="0" err="1" smtClean="0"/>
              <a:t>persiste</a:t>
            </a:r>
            <a:r>
              <a:rPr lang="en-CA" dirty="0" smtClean="0"/>
              <a:t>, </a:t>
            </a:r>
            <a:r>
              <a:rPr lang="en-CA" dirty="0" err="1" smtClean="0"/>
              <a:t>remplacer</a:t>
            </a:r>
            <a:r>
              <a:rPr lang="en-CA" dirty="0" smtClean="0"/>
              <a:t> la </a:t>
            </a:r>
            <a:r>
              <a:rPr lang="en-CA" dirty="0" err="1" smtClean="0"/>
              <a:t>mèche</a:t>
            </a:r>
            <a:r>
              <a:rPr lang="en-CA" dirty="0" smtClean="0"/>
              <a:t>. </a:t>
            </a:r>
            <a:r>
              <a:rPr lang="en-CA" dirty="0"/>
              <a:t>C</a:t>
            </a:r>
            <a:r>
              <a:rPr lang="en-CA" dirty="0" smtClean="0"/>
              <a:t>hanger q 24-48hrs ad </a:t>
            </a:r>
            <a:r>
              <a:rPr lang="en-CA" dirty="0" err="1" smtClean="0"/>
              <a:t>arrêt</a:t>
            </a:r>
            <a:r>
              <a:rPr lang="en-CA" dirty="0" smtClean="0"/>
              <a:t> pus.  Par la suite </a:t>
            </a:r>
            <a:r>
              <a:rPr lang="en-CA" dirty="0" err="1" smtClean="0"/>
              <a:t>baigner</a:t>
            </a:r>
            <a:r>
              <a:rPr lang="en-CA" dirty="0" smtClean="0"/>
              <a:t> </a:t>
            </a:r>
            <a:r>
              <a:rPr lang="en-CA" dirty="0" err="1" smtClean="0"/>
              <a:t>plaie</a:t>
            </a:r>
            <a:r>
              <a:rPr lang="en-CA" dirty="0" smtClean="0"/>
              <a:t> 1-2/j </a:t>
            </a:r>
            <a:r>
              <a:rPr lang="en-CA" dirty="0" err="1" smtClean="0"/>
              <a:t>dans</a:t>
            </a:r>
            <a:r>
              <a:rPr lang="en-CA" dirty="0" smtClean="0"/>
              <a:t> eau </a:t>
            </a:r>
            <a:r>
              <a:rPr lang="en-CA" dirty="0" err="1" smtClean="0"/>
              <a:t>chaude</a:t>
            </a:r>
            <a:r>
              <a:rPr lang="en-CA" dirty="0" smtClean="0"/>
              <a:t> </a:t>
            </a:r>
            <a:r>
              <a:rPr lang="en-CA" dirty="0" err="1" smtClean="0"/>
              <a:t>savonneuse</a:t>
            </a:r>
            <a:r>
              <a:rPr lang="en-CA" dirty="0"/>
              <a:t>. </a:t>
            </a:r>
            <a:r>
              <a:rPr lang="en-CA" dirty="0" err="1"/>
              <a:t>Durée</a:t>
            </a:r>
            <a:r>
              <a:rPr lang="en-CA" dirty="0"/>
              <a:t> </a:t>
            </a:r>
            <a:r>
              <a:rPr lang="en-CA" dirty="0" err="1"/>
              <a:t>moyenne</a:t>
            </a:r>
            <a:r>
              <a:rPr lang="en-CA" dirty="0"/>
              <a:t> de 7 à 10 </a:t>
            </a:r>
            <a:r>
              <a:rPr lang="en-CA" dirty="0" smtClean="0"/>
              <a:t>j pour </a:t>
            </a:r>
            <a:r>
              <a:rPr lang="en-CA" dirty="0" err="1" smtClean="0"/>
              <a:t>guérison</a:t>
            </a:r>
            <a:endParaRPr lang="fr-CA" dirty="0"/>
          </a:p>
          <a:p>
            <a:endParaRPr lang="fr-CA" dirty="0"/>
          </a:p>
        </p:txBody>
      </p:sp>
    </p:spTree>
    <p:extLst>
      <p:ext uri="{BB962C8B-B14F-4D97-AF65-F5344CB8AC3E}">
        <p14:creationId xmlns:p14="http://schemas.microsoft.com/office/powerpoint/2010/main" val="129386624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852704"/>
          </a:xfrm>
        </p:spPr>
        <p:txBody>
          <a:bodyPr/>
          <a:lstStyle/>
          <a:p>
            <a:r>
              <a:rPr lang="en-CA" dirty="0" err="1" smtClean="0"/>
              <a:t>Considérer</a:t>
            </a:r>
            <a:r>
              <a:rPr lang="en-CA" dirty="0" smtClean="0"/>
              <a:t> </a:t>
            </a:r>
            <a:r>
              <a:rPr lang="en-CA" dirty="0" err="1" smtClean="0"/>
              <a:t>référer</a:t>
            </a:r>
            <a:r>
              <a:rPr lang="en-CA" dirty="0" smtClean="0"/>
              <a:t> </a:t>
            </a:r>
            <a:r>
              <a:rPr lang="en-CA" dirty="0" err="1" smtClean="0"/>
              <a:t>ces</a:t>
            </a:r>
            <a:r>
              <a:rPr lang="en-CA" dirty="0" smtClean="0"/>
              <a:t> </a:t>
            </a:r>
            <a:r>
              <a:rPr lang="en-CA" dirty="0" err="1" smtClean="0"/>
              <a:t>abcès</a:t>
            </a:r>
            <a:endParaRPr lang="fr-CA" dirty="0"/>
          </a:p>
        </p:txBody>
      </p:sp>
      <p:sp>
        <p:nvSpPr>
          <p:cNvPr id="3" name="Espace réservé du contenu 2"/>
          <p:cNvSpPr>
            <a:spLocks noGrp="1"/>
          </p:cNvSpPr>
          <p:nvPr>
            <p:ph idx="1"/>
          </p:nvPr>
        </p:nvSpPr>
        <p:spPr/>
        <p:txBody>
          <a:bodyPr>
            <a:normAutofit fontScale="92500" lnSpcReduction="10000"/>
          </a:bodyPr>
          <a:lstStyle/>
          <a:p>
            <a:r>
              <a:rPr lang="en-CA" dirty="0" smtClean="0"/>
              <a:t>Trop </a:t>
            </a:r>
            <a:r>
              <a:rPr lang="en-CA" dirty="0" err="1" smtClean="0"/>
              <a:t>gros</a:t>
            </a:r>
            <a:r>
              <a:rPr lang="en-CA" dirty="0" smtClean="0"/>
              <a:t> pour </a:t>
            </a:r>
            <a:r>
              <a:rPr lang="en-CA" dirty="0" err="1" smtClean="0"/>
              <a:t>analgésie</a:t>
            </a:r>
            <a:r>
              <a:rPr lang="en-CA" dirty="0" smtClean="0"/>
              <a:t> </a:t>
            </a:r>
            <a:r>
              <a:rPr lang="en-CA" dirty="0" err="1" smtClean="0"/>
              <a:t>adéquate</a:t>
            </a:r>
            <a:endParaRPr lang="en-CA" dirty="0" smtClean="0"/>
          </a:p>
          <a:p>
            <a:r>
              <a:rPr lang="en-CA" dirty="0" err="1" smtClean="0"/>
              <a:t>Périrectale</a:t>
            </a:r>
            <a:endParaRPr lang="en-CA" dirty="0"/>
          </a:p>
          <a:p>
            <a:r>
              <a:rPr lang="en-CA" dirty="0"/>
              <a:t>Cervical </a:t>
            </a:r>
            <a:r>
              <a:rPr lang="en-CA" dirty="0" err="1"/>
              <a:t>antérieur</a:t>
            </a:r>
            <a:r>
              <a:rPr lang="en-CA" dirty="0"/>
              <a:t> </a:t>
            </a:r>
            <a:r>
              <a:rPr lang="en-CA" dirty="0" err="1"/>
              <a:t>ou</a:t>
            </a:r>
            <a:r>
              <a:rPr lang="en-CA" dirty="0"/>
              <a:t> </a:t>
            </a:r>
            <a:r>
              <a:rPr lang="en-CA" dirty="0" err="1" smtClean="0"/>
              <a:t>latéral</a:t>
            </a:r>
            <a:r>
              <a:rPr lang="en-CA" dirty="0" smtClean="0"/>
              <a:t>, </a:t>
            </a:r>
            <a:r>
              <a:rPr lang="en-CA" dirty="0"/>
              <a:t>car </a:t>
            </a:r>
            <a:r>
              <a:rPr lang="en-CA" dirty="0" err="1"/>
              <a:t>peut</a:t>
            </a:r>
            <a:r>
              <a:rPr lang="en-CA" dirty="0"/>
              <a:t> </a:t>
            </a:r>
            <a:r>
              <a:rPr lang="en-CA" dirty="0" err="1"/>
              <a:t>représenter</a:t>
            </a:r>
            <a:r>
              <a:rPr lang="en-CA" dirty="0"/>
              <a:t> des </a:t>
            </a:r>
            <a:r>
              <a:rPr lang="en-CA" dirty="0" err="1"/>
              <a:t>kystes</a:t>
            </a:r>
            <a:r>
              <a:rPr lang="en-CA" dirty="0"/>
              <a:t> </a:t>
            </a:r>
            <a:r>
              <a:rPr lang="en-CA" dirty="0" err="1" smtClean="0"/>
              <a:t>congénitaux</a:t>
            </a:r>
            <a:r>
              <a:rPr lang="en-CA" dirty="0" smtClean="0"/>
              <a:t> </a:t>
            </a:r>
            <a:r>
              <a:rPr lang="en-CA" dirty="0" err="1" smtClean="0"/>
              <a:t>surinfectés</a:t>
            </a:r>
            <a:endParaRPr lang="en-CA" dirty="0"/>
          </a:p>
          <a:p>
            <a:r>
              <a:rPr lang="en-CA" dirty="0"/>
              <a:t>Main</a:t>
            </a:r>
          </a:p>
          <a:p>
            <a:r>
              <a:rPr lang="en-CA" dirty="0" err="1"/>
              <a:t>Sein-particulièrement</a:t>
            </a:r>
            <a:r>
              <a:rPr lang="en-CA" dirty="0"/>
              <a:t> </a:t>
            </a:r>
            <a:r>
              <a:rPr lang="en-CA" dirty="0" err="1"/>
              <a:t>proche</a:t>
            </a:r>
            <a:r>
              <a:rPr lang="en-CA" dirty="0"/>
              <a:t> </a:t>
            </a:r>
            <a:r>
              <a:rPr lang="en-CA" dirty="0" err="1"/>
              <a:t>mamelon</a:t>
            </a:r>
            <a:endParaRPr lang="en-CA" dirty="0"/>
          </a:p>
          <a:p>
            <a:r>
              <a:rPr lang="en-CA" dirty="0"/>
              <a:t>T</a:t>
            </a:r>
            <a:r>
              <a:rPr lang="en-CA" dirty="0" smtClean="0"/>
              <a:t>riangle </a:t>
            </a:r>
            <a:r>
              <a:rPr lang="en-CA" dirty="0"/>
              <a:t>facial car </a:t>
            </a:r>
            <a:r>
              <a:rPr lang="en-CA" dirty="0" err="1"/>
              <a:t>risque</a:t>
            </a:r>
            <a:r>
              <a:rPr lang="en-CA" dirty="0"/>
              <a:t> de </a:t>
            </a:r>
            <a:r>
              <a:rPr lang="en-CA" dirty="0" err="1" smtClean="0"/>
              <a:t>phlébite</a:t>
            </a:r>
            <a:r>
              <a:rPr lang="en-CA" dirty="0"/>
              <a:t> </a:t>
            </a:r>
            <a:r>
              <a:rPr lang="en-CA" dirty="0" smtClean="0"/>
              <a:t> </a:t>
            </a:r>
            <a:r>
              <a:rPr lang="en-CA" dirty="0" err="1"/>
              <a:t>suppurative</a:t>
            </a:r>
            <a:r>
              <a:rPr lang="en-CA" dirty="0"/>
              <a:t> sinus </a:t>
            </a:r>
            <a:r>
              <a:rPr lang="en-CA" dirty="0" err="1"/>
              <a:t>caverneux</a:t>
            </a:r>
            <a:endParaRPr lang="en-CA" dirty="0"/>
          </a:p>
          <a:p>
            <a:r>
              <a:rPr lang="en-CA" dirty="0" err="1"/>
              <a:t>Proche</a:t>
            </a:r>
            <a:r>
              <a:rPr lang="en-CA" dirty="0"/>
              <a:t> structure </a:t>
            </a:r>
            <a:r>
              <a:rPr lang="en-CA" dirty="0" err="1"/>
              <a:t>nerveuse</a:t>
            </a:r>
            <a:r>
              <a:rPr lang="en-CA" dirty="0"/>
              <a:t> </a:t>
            </a:r>
            <a:r>
              <a:rPr lang="en-CA" dirty="0" err="1"/>
              <a:t>ou</a:t>
            </a:r>
            <a:r>
              <a:rPr lang="en-CA" dirty="0"/>
              <a:t> </a:t>
            </a:r>
            <a:r>
              <a:rPr lang="en-CA" dirty="0" err="1"/>
              <a:t>vasculaire</a:t>
            </a:r>
            <a:endParaRPr lang="en-CA" dirty="0"/>
          </a:p>
          <a:p>
            <a:r>
              <a:rPr lang="en-CA" dirty="0" err="1"/>
              <a:t>Abcès</a:t>
            </a:r>
            <a:r>
              <a:rPr lang="en-CA" dirty="0"/>
              <a:t> </a:t>
            </a:r>
            <a:r>
              <a:rPr lang="en-CA" dirty="0" err="1" smtClean="0"/>
              <a:t>mycotique</a:t>
            </a:r>
            <a:endParaRPr lang="en-CA" dirty="0" smtClean="0"/>
          </a:p>
          <a:p>
            <a:r>
              <a:rPr lang="en-CA" dirty="0" err="1" smtClean="0"/>
              <a:t>Abcès</a:t>
            </a:r>
            <a:r>
              <a:rPr lang="en-CA" dirty="0" smtClean="0"/>
              <a:t> </a:t>
            </a:r>
            <a:r>
              <a:rPr lang="en-CA" dirty="0" err="1"/>
              <a:t>relié</a:t>
            </a:r>
            <a:r>
              <a:rPr lang="en-CA" dirty="0"/>
              <a:t> par </a:t>
            </a:r>
            <a:r>
              <a:rPr lang="en-CA" dirty="0" err="1"/>
              <a:t>fistule</a:t>
            </a:r>
            <a:endParaRPr lang="fr-CA" dirty="0"/>
          </a:p>
          <a:p>
            <a:endParaRPr lang="fr-CA"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4860913"/>
            <a:ext cx="1969195" cy="1997087"/>
          </a:xfrm>
          <a:prstGeom prst="rect">
            <a:avLst/>
          </a:prstGeom>
        </p:spPr>
      </p:pic>
    </p:spTree>
    <p:extLst>
      <p:ext uri="{BB962C8B-B14F-4D97-AF65-F5344CB8AC3E}">
        <p14:creationId xmlns:p14="http://schemas.microsoft.com/office/powerpoint/2010/main" val="23091920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endParaRPr lang="fr-CA"/>
          </a:p>
        </p:txBody>
      </p:sp>
      <p:sp>
        <p:nvSpPr>
          <p:cNvPr id="3" name="Espace réservé du contenu 2"/>
          <p:cNvSpPr>
            <a:spLocks noGrp="1"/>
          </p:cNvSpPr>
          <p:nvPr>
            <p:ph sz="half" idx="1"/>
          </p:nvPr>
        </p:nvSpPr>
        <p:spPr/>
        <p:txBody>
          <a:bodyPr>
            <a:normAutofit/>
          </a:bodyPr>
          <a:lstStyle/>
          <a:p>
            <a:endParaRPr lang="en-CA" dirty="0" smtClean="0"/>
          </a:p>
          <a:p>
            <a:endParaRPr lang="en-CA" dirty="0"/>
          </a:p>
          <a:p>
            <a:endParaRPr lang="en-CA" dirty="0" smtClean="0"/>
          </a:p>
          <a:p>
            <a:endParaRPr lang="en-CA" dirty="0"/>
          </a:p>
        </p:txBody>
      </p:sp>
      <p:sp>
        <p:nvSpPr>
          <p:cNvPr id="9" name="Espace réservé du contenu 8"/>
          <p:cNvSpPr>
            <a:spLocks noGrp="1"/>
          </p:cNvSpPr>
          <p:nvPr>
            <p:ph sz="half" idx="2"/>
          </p:nvPr>
        </p:nvSpPr>
        <p:spPr/>
        <p:txBody>
          <a:bodyPr/>
          <a:lstStyle/>
          <a:p>
            <a:r>
              <a:rPr lang="en-CA" dirty="0" err="1" smtClean="0"/>
              <a:t>Furoncle</a:t>
            </a:r>
            <a:endParaRPr lang="en-CA" dirty="0" smtClean="0"/>
          </a:p>
          <a:p>
            <a:r>
              <a:rPr lang="en-CA" dirty="0" smtClean="0"/>
              <a:t>Infection </a:t>
            </a:r>
            <a:r>
              <a:rPr lang="en-CA" dirty="0" err="1" smtClean="0"/>
              <a:t>follicule</a:t>
            </a:r>
            <a:r>
              <a:rPr lang="en-CA" dirty="0" smtClean="0"/>
              <a:t> </a:t>
            </a:r>
            <a:r>
              <a:rPr lang="en-CA" dirty="0" err="1" smtClean="0"/>
              <a:t>pilleux</a:t>
            </a:r>
            <a:r>
              <a:rPr lang="en-CA" dirty="0" smtClean="0"/>
              <a:t> avec pus</a:t>
            </a:r>
          </a:p>
          <a:p>
            <a:endParaRPr lang="en-CA" dirty="0"/>
          </a:p>
          <a:p>
            <a:endParaRPr lang="en-CA" dirty="0" smtClean="0"/>
          </a:p>
          <a:p>
            <a:pPr marL="0" indent="0">
              <a:buNone/>
            </a:pPr>
            <a:r>
              <a:rPr lang="en-CA" dirty="0" smtClean="0"/>
              <a:t>Petit: </a:t>
            </a:r>
            <a:r>
              <a:rPr lang="en-CA" dirty="0" err="1" smtClean="0"/>
              <a:t>compresse</a:t>
            </a:r>
            <a:r>
              <a:rPr lang="en-CA" dirty="0" smtClean="0"/>
              <a:t> </a:t>
            </a:r>
            <a:r>
              <a:rPr lang="en-CA" dirty="0" err="1" smtClean="0"/>
              <a:t>chaude</a:t>
            </a:r>
            <a:endParaRPr lang="en-CA" dirty="0" smtClean="0"/>
          </a:p>
          <a:p>
            <a:pPr marL="0" indent="0">
              <a:buNone/>
            </a:pPr>
            <a:r>
              <a:rPr lang="en-CA" dirty="0" err="1" smtClean="0"/>
              <a:t>Sinon</a:t>
            </a:r>
            <a:r>
              <a:rPr lang="en-CA" dirty="0" smtClean="0"/>
              <a:t> I&amp;D</a:t>
            </a:r>
            <a:endParaRPr lang="fr-CA"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06" y="776106"/>
            <a:ext cx="3285744" cy="4998720"/>
          </a:xfrm>
          <a:prstGeom prst="rect">
            <a:avLst/>
          </a:prstGeom>
        </p:spPr>
      </p:pic>
    </p:spTree>
    <p:extLst>
      <p:ext uri="{BB962C8B-B14F-4D97-AF65-F5344CB8AC3E}">
        <p14:creationId xmlns:p14="http://schemas.microsoft.com/office/powerpoint/2010/main" val="248953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Dx</a:t>
            </a:r>
            <a:r>
              <a:rPr lang="en-CA" dirty="0" smtClean="0"/>
              <a:t>?</a:t>
            </a:r>
            <a:endParaRPr lang="fr-CA"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8636" y="1935163"/>
            <a:ext cx="6586728" cy="4389437"/>
          </a:xfrm>
        </p:spPr>
      </p:pic>
    </p:spTree>
    <p:extLst>
      <p:ext uri="{BB962C8B-B14F-4D97-AF65-F5344CB8AC3E}">
        <p14:creationId xmlns:p14="http://schemas.microsoft.com/office/powerpoint/2010/main" val="208074117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a:t>M</a:t>
            </a:r>
            <a:r>
              <a:rPr lang="en-CA" dirty="0" err="1" smtClean="0"/>
              <a:t>orsure</a:t>
            </a:r>
            <a:endParaRPr lang="fr-CA" dirty="0"/>
          </a:p>
        </p:txBody>
      </p:sp>
      <p:sp>
        <p:nvSpPr>
          <p:cNvPr id="3" name="Espace réservé du contenu 2"/>
          <p:cNvSpPr>
            <a:spLocks noGrp="1"/>
          </p:cNvSpPr>
          <p:nvPr>
            <p:ph idx="1"/>
          </p:nvPr>
        </p:nvSpPr>
        <p:spPr/>
        <p:txBody>
          <a:bodyPr>
            <a:noAutofit/>
          </a:bodyPr>
          <a:lstStyle/>
          <a:p>
            <a:r>
              <a:rPr lang="en-US" sz="3200" dirty="0" smtClean="0"/>
              <a:t>Infection avec </a:t>
            </a:r>
            <a:r>
              <a:rPr lang="en-US" sz="3200" dirty="0" err="1" smtClean="0"/>
              <a:t>bactéries</a:t>
            </a:r>
            <a:r>
              <a:rPr lang="en-US" sz="3200" dirty="0" smtClean="0"/>
              <a:t> </a:t>
            </a:r>
            <a:r>
              <a:rPr lang="en-US" sz="3200" dirty="0" err="1" smtClean="0"/>
              <a:t>particulières</a:t>
            </a:r>
            <a:endParaRPr lang="en-US" sz="3200" dirty="0" smtClean="0"/>
          </a:p>
          <a:p>
            <a:pPr marL="0" indent="0">
              <a:buNone/>
            </a:pPr>
            <a:r>
              <a:rPr lang="en-US" sz="3200" dirty="0" smtClean="0"/>
              <a:t>Entre </a:t>
            </a:r>
            <a:r>
              <a:rPr lang="en-US" sz="3200" dirty="0" err="1" smtClean="0"/>
              <a:t>autre</a:t>
            </a:r>
            <a:r>
              <a:rPr lang="en-US" sz="3200" dirty="0" smtClean="0"/>
              <a:t>:</a:t>
            </a:r>
            <a:endParaRPr lang="en-US" sz="3200" dirty="0"/>
          </a:p>
          <a:p>
            <a:pPr lvl="1"/>
            <a:r>
              <a:rPr lang="en-US" sz="3200" i="1" dirty="0" err="1"/>
              <a:t>Capnocytophaga</a:t>
            </a:r>
            <a:r>
              <a:rPr lang="en-US" sz="3200" i="1" dirty="0"/>
              <a:t> </a:t>
            </a:r>
            <a:r>
              <a:rPr lang="en-US" sz="3200" i="1" dirty="0" err="1"/>
              <a:t>canimorsus</a:t>
            </a:r>
            <a:r>
              <a:rPr lang="en-US" sz="3200" dirty="0"/>
              <a:t> </a:t>
            </a:r>
            <a:r>
              <a:rPr lang="en-US" sz="3200" dirty="0" smtClean="0"/>
              <a:t>(</a:t>
            </a:r>
            <a:r>
              <a:rPr lang="en-US" sz="3200" dirty="0" err="1" smtClean="0"/>
              <a:t>chien</a:t>
            </a:r>
            <a:r>
              <a:rPr lang="en-US" sz="3200" dirty="0" smtClean="0"/>
              <a:t>)</a:t>
            </a:r>
            <a:endParaRPr lang="en-US" sz="3200" dirty="0"/>
          </a:p>
          <a:p>
            <a:pPr lvl="1"/>
            <a:r>
              <a:rPr lang="en-US" sz="3200" i="1" dirty="0" err="1"/>
              <a:t>Eikenella</a:t>
            </a:r>
            <a:r>
              <a:rPr lang="en-US" sz="3200" i="1" dirty="0"/>
              <a:t> </a:t>
            </a:r>
            <a:r>
              <a:rPr lang="en-US" sz="3200" i="1" dirty="0" err="1"/>
              <a:t>corrodens</a:t>
            </a:r>
            <a:r>
              <a:rPr lang="en-US" sz="3200" dirty="0"/>
              <a:t> (</a:t>
            </a:r>
            <a:r>
              <a:rPr lang="en-US" sz="3200" dirty="0" err="1" smtClean="0"/>
              <a:t>humain</a:t>
            </a:r>
            <a:r>
              <a:rPr lang="en-US" sz="3200" dirty="0"/>
              <a:t>)</a:t>
            </a:r>
          </a:p>
          <a:p>
            <a:pPr lvl="1"/>
            <a:r>
              <a:rPr lang="en-US" sz="3200" i="1" dirty="0" err="1"/>
              <a:t>Pasteurella</a:t>
            </a:r>
            <a:r>
              <a:rPr lang="en-US" sz="3200" i="1" dirty="0"/>
              <a:t> </a:t>
            </a:r>
            <a:r>
              <a:rPr lang="en-US" sz="3200" i="1" dirty="0" err="1"/>
              <a:t>multocida</a:t>
            </a:r>
            <a:r>
              <a:rPr lang="en-US" sz="3200" dirty="0"/>
              <a:t> </a:t>
            </a:r>
            <a:r>
              <a:rPr lang="en-US" sz="3200" dirty="0" smtClean="0"/>
              <a:t>(</a:t>
            </a:r>
            <a:r>
              <a:rPr lang="en-US" sz="3200" dirty="0" err="1" smtClean="0"/>
              <a:t>chien</a:t>
            </a:r>
            <a:r>
              <a:rPr lang="en-US" sz="3200" dirty="0" smtClean="0"/>
              <a:t>/chat)</a:t>
            </a:r>
            <a:endParaRPr lang="en-US" sz="3200" dirty="0"/>
          </a:p>
          <a:p>
            <a:pPr lvl="1"/>
            <a:r>
              <a:rPr lang="en-US" sz="3200" i="1" dirty="0" err="1"/>
              <a:t>Streptobacillus</a:t>
            </a:r>
            <a:r>
              <a:rPr lang="en-US" sz="3200" i="1" dirty="0"/>
              <a:t> </a:t>
            </a:r>
            <a:r>
              <a:rPr lang="en-US" sz="3200" i="1" dirty="0" err="1"/>
              <a:t>moniliformis</a:t>
            </a:r>
            <a:r>
              <a:rPr lang="en-US" sz="3200" dirty="0"/>
              <a:t> (rat)</a:t>
            </a:r>
          </a:p>
          <a:p>
            <a:r>
              <a:rPr lang="en-US" sz="3200" dirty="0" err="1"/>
              <a:t>Souvent</a:t>
            </a:r>
            <a:r>
              <a:rPr lang="en-US" sz="3200" dirty="0"/>
              <a:t> </a:t>
            </a:r>
            <a:r>
              <a:rPr lang="en-US" sz="3200" dirty="0" err="1"/>
              <a:t>polymicrobiale</a:t>
            </a:r>
            <a:r>
              <a:rPr lang="en-US" sz="3200" dirty="0"/>
              <a:t> </a:t>
            </a:r>
            <a:r>
              <a:rPr lang="en-US" sz="3200" dirty="0" smtClean="0"/>
              <a:t>(ṁ de 5 </a:t>
            </a:r>
            <a:r>
              <a:rPr lang="en-US" sz="3200" dirty="0" err="1" smtClean="0"/>
              <a:t>bactéries</a:t>
            </a:r>
            <a:r>
              <a:rPr lang="en-US" sz="3200" dirty="0" smtClean="0"/>
              <a:t>)</a:t>
            </a:r>
            <a:endParaRPr lang="en-US" sz="3200" dirty="0"/>
          </a:p>
          <a:p>
            <a:pPr marL="0" indent="0">
              <a:buNone/>
            </a:pPr>
            <a:endParaRPr lang="fr-CA" sz="3200" dirty="0"/>
          </a:p>
        </p:txBody>
      </p:sp>
    </p:spTree>
    <p:extLst>
      <p:ext uri="{BB962C8B-B14F-4D97-AF65-F5344CB8AC3E}">
        <p14:creationId xmlns:p14="http://schemas.microsoft.com/office/powerpoint/2010/main" val="10275029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Morsure</a:t>
            </a:r>
            <a:r>
              <a:rPr lang="en-CA" dirty="0" smtClean="0"/>
              <a:t> et </a:t>
            </a:r>
            <a:r>
              <a:rPr lang="en-CA" dirty="0" err="1" smtClean="0"/>
              <a:t>risque</a:t>
            </a:r>
            <a:r>
              <a:rPr lang="en-CA" dirty="0" smtClean="0"/>
              <a:t> </a:t>
            </a:r>
            <a:r>
              <a:rPr lang="en-CA" dirty="0" err="1" smtClean="0"/>
              <a:t>d’infection</a:t>
            </a:r>
            <a:endParaRPr lang="fr-CA" dirty="0"/>
          </a:p>
        </p:txBody>
      </p:sp>
      <p:sp>
        <p:nvSpPr>
          <p:cNvPr id="3" name="Espace réservé du contenu 2"/>
          <p:cNvSpPr>
            <a:spLocks noGrp="1"/>
          </p:cNvSpPr>
          <p:nvPr>
            <p:ph idx="1"/>
          </p:nvPr>
        </p:nvSpPr>
        <p:spPr>
          <a:xfrm>
            <a:off x="457200" y="1935480"/>
            <a:ext cx="8229600" cy="4229824"/>
          </a:xfrm>
        </p:spPr>
        <p:txBody>
          <a:bodyPr>
            <a:noAutofit/>
          </a:bodyPr>
          <a:lstStyle/>
          <a:p>
            <a:endParaRPr lang="en-CA" sz="3600" dirty="0" smtClean="0"/>
          </a:p>
          <a:p>
            <a:r>
              <a:rPr lang="en-CA" sz="3600" dirty="0" err="1" smtClean="0"/>
              <a:t>Biais</a:t>
            </a:r>
            <a:r>
              <a:rPr lang="en-CA" sz="3600" dirty="0" smtClean="0"/>
              <a:t> de </a:t>
            </a:r>
            <a:r>
              <a:rPr lang="en-CA" sz="3600" dirty="0" err="1" smtClean="0"/>
              <a:t>sélection</a:t>
            </a:r>
            <a:r>
              <a:rPr lang="en-CA" sz="3600" dirty="0" smtClean="0"/>
              <a:t>, car la </a:t>
            </a:r>
            <a:r>
              <a:rPr lang="en-CA" sz="3600" dirty="0" err="1" smtClean="0"/>
              <a:t>majorité</a:t>
            </a:r>
            <a:r>
              <a:rPr lang="en-CA" sz="3600" dirty="0" smtClean="0"/>
              <a:t> ne </a:t>
            </a:r>
            <a:r>
              <a:rPr lang="en-CA" sz="3600" dirty="0" err="1" smtClean="0"/>
              <a:t>consulte</a:t>
            </a:r>
            <a:r>
              <a:rPr lang="en-CA" sz="3600" dirty="0" smtClean="0"/>
              <a:t> pas</a:t>
            </a:r>
          </a:p>
          <a:p>
            <a:r>
              <a:rPr lang="en-CA" sz="3600" dirty="0" err="1" smtClean="0"/>
              <a:t>Possiblement</a:t>
            </a:r>
            <a:r>
              <a:rPr lang="en-CA" sz="3600" dirty="0" smtClean="0"/>
              <a:t> </a:t>
            </a:r>
            <a:r>
              <a:rPr lang="en-CA" sz="3600" dirty="0" err="1" smtClean="0"/>
              <a:t>que</a:t>
            </a:r>
            <a:r>
              <a:rPr lang="en-CA" sz="3600" dirty="0" smtClean="0"/>
              <a:t> chat et </a:t>
            </a:r>
            <a:r>
              <a:rPr lang="en-CA" sz="3600" dirty="0" err="1" smtClean="0"/>
              <a:t>humain</a:t>
            </a:r>
            <a:r>
              <a:rPr lang="en-CA" sz="3600" dirty="0" smtClean="0"/>
              <a:t> &gt; </a:t>
            </a:r>
            <a:r>
              <a:rPr lang="en-CA" sz="3600" dirty="0" err="1" smtClean="0"/>
              <a:t>chien</a:t>
            </a:r>
            <a:r>
              <a:rPr lang="en-CA" sz="3600" dirty="0" smtClean="0"/>
              <a:t>.</a:t>
            </a:r>
          </a:p>
          <a:p>
            <a:r>
              <a:rPr lang="en-CA" sz="3600" dirty="0" smtClean="0"/>
              <a:t>+ </a:t>
            </a:r>
            <a:r>
              <a:rPr lang="en-CA" sz="3600" dirty="0" err="1" smtClean="0"/>
              <a:t>d’arthrite</a:t>
            </a:r>
            <a:r>
              <a:rPr lang="en-CA" sz="3600" dirty="0" smtClean="0"/>
              <a:t>/</a:t>
            </a:r>
            <a:r>
              <a:rPr lang="en-CA" sz="3600" dirty="0" err="1" smtClean="0"/>
              <a:t>ténosynovite</a:t>
            </a:r>
            <a:r>
              <a:rPr lang="en-CA" sz="3600" dirty="0" smtClean="0"/>
              <a:t> avec chat</a:t>
            </a:r>
          </a:p>
          <a:p>
            <a:r>
              <a:rPr lang="en-CA" sz="3600" dirty="0" err="1" smtClean="0"/>
              <a:t>Fréquence</a:t>
            </a:r>
            <a:r>
              <a:rPr lang="en-CA" sz="3600" dirty="0" smtClean="0"/>
              <a:t>:   2% ad 20%</a:t>
            </a:r>
          </a:p>
          <a:p>
            <a:pPr marL="0" indent="0">
              <a:buNone/>
            </a:pPr>
            <a:endParaRPr lang="fr-CA" sz="2800" dirty="0"/>
          </a:p>
        </p:txBody>
      </p:sp>
    </p:spTree>
    <p:extLst>
      <p:ext uri="{BB962C8B-B14F-4D97-AF65-F5344CB8AC3E}">
        <p14:creationId xmlns:p14="http://schemas.microsoft.com/office/powerpoint/2010/main" val="314988813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08720"/>
            <a:ext cx="8229600" cy="1143000"/>
          </a:xfrm>
        </p:spPr>
        <p:txBody>
          <a:bodyPr>
            <a:normAutofit fontScale="90000"/>
          </a:bodyPr>
          <a:lstStyle/>
          <a:p>
            <a:r>
              <a:rPr lang="en-US" dirty="0" smtClean="0"/>
              <a:t> </a:t>
            </a:r>
            <a:r>
              <a:rPr lang="en-US" i="1" dirty="0" err="1"/>
              <a:t>Pasteurella</a:t>
            </a:r>
            <a:r>
              <a:rPr lang="en-US" i="1" dirty="0"/>
              <a:t> </a:t>
            </a:r>
            <a:r>
              <a:rPr lang="en-US" i="1" dirty="0" err="1"/>
              <a:t>multocida</a:t>
            </a:r>
            <a:r>
              <a:rPr lang="en-US" dirty="0"/>
              <a:t/>
            </a:r>
            <a:br>
              <a:rPr lang="en-US" dirty="0"/>
            </a:br>
            <a:endParaRPr lang="fr-CA" dirty="0"/>
          </a:p>
        </p:txBody>
      </p:sp>
      <p:sp>
        <p:nvSpPr>
          <p:cNvPr id="3" name="Espace réservé du contenu 2"/>
          <p:cNvSpPr>
            <a:spLocks noGrp="1"/>
          </p:cNvSpPr>
          <p:nvPr>
            <p:ph idx="1"/>
          </p:nvPr>
        </p:nvSpPr>
        <p:spPr/>
        <p:txBody>
          <a:bodyPr>
            <a:normAutofit/>
          </a:bodyPr>
          <a:lstStyle/>
          <a:p>
            <a:pPr marL="0" indent="0">
              <a:buNone/>
            </a:pPr>
            <a:r>
              <a:rPr lang="en-US" sz="3200" dirty="0" smtClean="0"/>
              <a:t>• &gt;50</a:t>
            </a:r>
            <a:r>
              <a:rPr lang="en-US" sz="3200" dirty="0"/>
              <a:t>% </a:t>
            </a:r>
            <a:r>
              <a:rPr lang="en-US" sz="3200" dirty="0" err="1" smtClean="0"/>
              <a:t>morsure</a:t>
            </a:r>
            <a:r>
              <a:rPr lang="en-US" sz="3200" dirty="0" smtClean="0"/>
              <a:t> </a:t>
            </a:r>
            <a:r>
              <a:rPr lang="en-US" sz="3200" dirty="0" err="1" smtClean="0"/>
              <a:t>chien</a:t>
            </a:r>
            <a:r>
              <a:rPr lang="en-US" sz="3200" dirty="0" smtClean="0"/>
              <a:t>, &gt;75% </a:t>
            </a:r>
            <a:r>
              <a:rPr lang="en-US" sz="3200" dirty="0" err="1" smtClean="0"/>
              <a:t>morsure</a:t>
            </a:r>
            <a:r>
              <a:rPr lang="en-US" sz="3200" dirty="0" smtClean="0"/>
              <a:t> chat</a:t>
            </a:r>
            <a:endParaRPr lang="en-US" sz="3200" dirty="0"/>
          </a:p>
          <a:p>
            <a:pPr marL="0" indent="0">
              <a:buNone/>
            </a:pPr>
            <a:r>
              <a:rPr lang="en-US" sz="3200" dirty="0"/>
              <a:t>• </a:t>
            </a:r>
            <a:r>
              <a:rPr lang="en-US" sz="3200" dirty="0" smtClean="0"/>
              <a:t>Le </a:t>
            </a:r>
            <a:r>
              <a:rPr lang="en-US" sz="3200" dirty="0" err="1" smtClean="0"/>
              <a:t>pathogène</a:t>
            </a:r>
            <a:r>
              <a:rPr lang="en-US" sz="3200" dirty="0" smtClean="0"/>
              <a:t> le + probable, </a:t>
            </a:r>
            <a:r>
              <a:rPr lang="en-US" sz="3200" dirty="0" err="1" smtClean="0"/>
              <a:t>si</a:t>
            </a:r>
            <a:r>
              <a:rPr lang="en-US" sz="3200" dirty="0" smtClean="0"/>
              <a:t> cellulite se </a:t>
            </a:r>
            <a:r>
              <a:rPr lang="en-US" sz="3200" dirty="0" err="1" smtClean="0"/>
              <a:t>développe</a:t>
            </a:r>
            <a:r>
              <a:rPr lang="en-US" sz="3200" dirty="0" smtClean="0"/>
              <a:t> &lt; 12 </a:t>
            </a:r>
            <a:r>
              <a:rPr lang="en-US" sz="3200" dirty="0" err="1" smtClean="0"/>
              <a:t>hrs</a:t>
            </a:r>
            <a:r>
              <a:rPr lang="en-US" sz="3200" dirty="0" smtClean="0"/>
              <a:t> de la </a:t>
            </a:r>
            <a:r>
              <a:rPr lang="en-US" sz="3200" dirty="0" err="1" smtClean="0"/>
              <a:t>morsure</a:t>
            </a:r>
            <a:endParaRPr lang="en-US" sz="3200" dirty="0" smtClean="0"/>
          </a:p>
          <a:p>
            <a:pPr marL="0" indent="0">
              <a:buNone/>
            </a:pPr>
            <a:r>
              <a:rPr lang="en-US" sz="3200" dirty="0" smtClean="0"/>
              <a:t>•Gram – </a:t>
            </a:r>
            <a:r>
              <a:rPr lang="en-US" sz="3200" dirty="0" err="1" smtClean="0"/>
              <a:t>aggressif</a:t>
            </a:r>
            <a:r>
              <a:rPr lang="en-US" sz="3200" dirty="0" smtClean="0"/>
              <a:t>. Possible infection </a:t>
            </a:r>
            <a:r>
              <a:rPr lang="en-US" sz="3200" dirty="0" err="1" smtClean="0"/>
              <a:t>métastique</a:t>
            </a:r>
            <a:endParaRPr lang="en-US" sz="3200" dirty="0"/>
          </a:p>
          <a:p>
            <a:pPr marL="0" indent="0">
              <a:buNone/>
            </a:pPr>
            <a:r>
              <a:rPr lang="en-US" sz="3200" dirty="0"/>
              <a:t>• </a:t>
            </a:r>
            <a:r>
              <a:rPr lang="en-US" sz="3200" dirty="0" smtClean="0"/>
              <a:t>Si </a:t>
            </a:r>
            <a:r>
              <a:rPr lang="en-US" sz="3200" dirty="0" err="1" smtClean="0"/>
              <a:t>septicémie</a:t>
            </a:r>
            <a:r>
              <a:rPr lang="en-US" sz="3200" dirty="0" smtClean="0"/>
              <a:t>: 30% </a:t>
            </a:r>
            <a:r>
              <a:rPr lang="en-US" sz="3200" dirty="0" err="1" smtClean="0"/>
              <a:t>mortalité</a:t>
            </a:r>
            <a:endParaRPr lang="en-US" sz="3200" dirty="0" smtClean="0"/>
          </a:p>
          <a:p>
            <a:pPr marL="0" indent="0">
              <a:buNone/>
            </a:pPr>
            <a:r>
              <a:rPr lang="en-US" sz="3200" dirty="0"/>
              <a:t>• </a:t>
            </a:r>
            <a:r>
              <a:rPr lang="en-US" sz="3200" dirty="0" err="1" smtClean="0"/>
              <a:t>Résistant</a:t>
            </a:r>
            <a:r>
              <a:rPr lang="en-US" sz="3200" dirty="0" smtClean="0"/>
              <a:t>: </a:t>
            </a:r>
            <a:r>
              <a:rPr lang="en-US" sz="3200" dirty="0" err="1" smtClean="0"/>
              <a:t>céphalo</a:t>
            </a:r>
            <a:r>
              <a:rPr lang="en-US" sz="3200" dirty="0" smtClean="0"/>
              <a:t> 1er, </a:t>
            </a:r>
            <a:r>
              <a:rPr lang="en-US" sz="3200" dirty="0" err="1" smtClean="0"/>
              <a:t>cloxacilline</a:t>
            </a:r>
            <a:r>
              <a:rPr lang="en-US" sz="3200" dirty="0" smtClean="0"/>
              <a:t>, </a:t>
            </a:r>
            <a:r>
              <a:rPr lang="en-US" sz="3200" dirty="0" err="1" smtClean="0"/>
              <a:t>clinda</a:t>
            </a:r>
            <a:r>
              <a:rPr lang="en-US" sz="3200" dirty="0" smtClean="0"/>
              <a:t>, 			  macrolide</a:t>
            </a:r>
            <a:endParaRPr lang="en-US" sz="3200" dirty="0"/>
          </a:p>
          <a:p>
            <a:pPr marL="0" indent="0">
              <a:buNone/>
            </a:pPr>
            <a:endParaRPr lang="fr-CA" dirty="0"/>
          </a:p>
          <a:p>
            <a:endParaRPr lang="fr-CA" dirty="0"/>
          </a:p>
        </p:txBody>
      </p:sp>
    </p:spTree>
    <p:extLst>
      <p:ext uri="{BB962C8B-B14F-4D97-AF65-F5344CB8AC3E}">
        <p14:creationId xmlns:p14="http://schemas.microsoft.com/office/powerpoint/2010/main" val="264412243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708688"/>
          </a:xfrm>
        </p:spPr>
        <p:txBody>
          <a:bodyPr>
            <a:normAutofit fontScale="90000"/>
          </a:bodyPr>
          <a:lstStyle/>
          <a:p>
            <a:r>
              <a:rPr lang="en-CA" dirty="0" err="1" smtClean="0"/>
              <a:t>Morsure</a:t>
            </a:r>
            <a:r>
              <a:rPr lang="en-CA" dirty="0" smtClean="0"/>
              <a:t> </a:t>
            </a:r>
            <a:r>
              <a:rPr lang="en-CA" dirty="0" err="1" smtClean="0"/>
              <a:t>Tx</a:t>
            </a:r>
            <a:endParaRPr lang="fr-CA" dirty="0"/>
          </a:p>
        </p:txBody>
      </p:sp>
      <p:sp>
        <p:nvSpPr>
          <p:cNvPr id="3" name="Espace réservé du contenu 2"/>
          <p:cNvSpPr>
            <a:spLocks noGrp="1"/>
          </p:cNvSpPr>
          <p:nvPr>
            <p:ph idx="1"/>
          </p:nvPr>
        </p:nvSpPr>
        <p:spPr>
          <a:xfrm>
            <a:off x="457200" y="1700808"/>
            <a:ext cx="8229600" cy="4968552"/>
          </a:xfrm>
        </p:spPr>
        <p:txBody>
          <a:bodyPr>
            <a:normAutofit fontScale="92500" lnSpcReduction="10000"/>
          </a:bodyPr>
          <a:lstStyle/>
          <a:p>
            <a:r>
              <a:rPr lang="en-CA" sz="3500" dirty="0" err="1" smtClean="0"/>
              <a:t>Irriguer</a:t>
            </a:r>
            <a:r>
              <a:rPr lang="en-CA" sz="3500" dirty="0" smtClean="0"/>
              <a:t> ++++</a:t>
            </a:r>
          </a:p>
          <a:p>
            <a:r>
              <a:rPr lang="en-CA" sz="3500" dirty="0" smtClean="0"/>
              <a:t>R/O Corps </a:t>
            </a:r>
            <a:r>
              <a:rPr lang="en-CA" sz="3500" dirty="0" err="1" smtClean="0"/>
              <a:t>étranger</a:t>
            </a:r>
            <a:r>
              <a:rPr lang="en-CA" sz="3500" dirty="0" smtClean="0"/>
              <a:t> (dent) </a:t>
            </a:r>
          </a:p>
          <a:p>
            <a:r>
              <a:rPr lang="en-CA" sz="3500" dirty="0" err="1" smtClean="0"/>
              <a:t>Évaluer</a:t>
            </a:r>
            <a:r>
              <a:rPr lang="en-CA" sz="3500" dirty="0" smtClean="0"/>
              <a:t> </a:t>
            </a:r>
            <a:r>
              <a:rPr lang="en-CA" sz="3500" dirty="0" err="1" smtClean="0"/>
              <a:t>dans</a:t>
            </a:r>
            <a:r>
              <a:rPr lang="en-CA" sz="3500" dirty="0" smtClean="0"/>
              <a:t> ROM</a:t>
            </a:r>
          </a:p>
          <a:p>
            <a:r>
              <a:rPr lang="en-CA" sz="3500" dirty="0" err="1" smtClean="0"/>
              <a:t>Tétanos</a:t>
            </a:r>
            <a:endParaRPr lang="en-CA" sz="3500" dirty="0" smtClean="0"/>
          </a:p>
          <a:p>
            <a:r>
              <a:rPr lang="en-CA" sz="3500" dirty="0" err="1" smtClean="0"/>
              <a:t>Évaluer</a:t>
            </a:r>
            <a:r>
              <a:rPr lang="en-CA" sz="3500" dirty="0" smtClean="0"/>
              <a:t> </a:t>
            </a:r>
            <a:r>
              <a:rPr lang="en-CA" sz="3500" dirty="0" err="1" smtClean="0"/>
              <a:t>risque</a:t>
            </a:r>
            <a:r>
              <a:rPr lang="en-CA" sz="3500" dirty="0" smtClean="0"/>
              <a:t> de rage</a:t>
            </a:r>
          </a:p>
          <a:p>
            <a:r>
              <a:rPr lang="en-CA" sz="3500" dirty="0" err="1" smtClean="0"/>
              <a:t>Évaluer</a:t>
            </a:r>
            <a:r>
              <a:rPr lang="en-CA" sz="3500" dirty="0" smtClean="0"/>
              <a:t> </a:t>
            </a:r>
            <a:r>
              <a:rPr lang="en-CA" sz="3500" dirty="0" err="1" smtClean="0"/>
              <a:t>risque</a:t>
            </a:r>
            <a:r>
              <a:rPr lang="en-CA" sz="3500" dirty="0" smtClean="0"/>
              <a:t> </a:t>
            </a:r>
            <a:r>
              <a:rPr lang="en-CA" sz="3500" dirty="0" err="1" smtClean="0"/>
              <a:t>d’hépatite</a:t>
            </a:r>
            <a:r>
              <a:rPr lang="en-CA" sz="3500" dirty="0" smtClean="0"/>
              <a:t> et VIH avec </a:t>
            </a:r>
            <a:r>
              <a:rPr lang="en-CA" sz="3500" dirty="0" err="1" smtClean="0"/>
              <a:t>morsure</a:t>
            </a:r>
            <a:r>
              <a:rPr lang="en-CA" sz="3500" dirty="0" smtClean="0"/>
              <a:t> </a:t>
            </a:r>
            <a:r>
              <a:rPr lang="en-CA" sz="3500" dirty="0" err="1" smtClean="0"/>
              <a:t>humaine</a:t>
            </a:r>
            <a:endParaRPr lang="en-CA" sz="3500" dirty="0" smtClean="0"/>
          </a:p>
          <a:p>
            <a:r>
              <a:rPr lang="en-CA" sz="3500" dirty="0" err="1"/>
              <a:t>Élévation</a:t>
            </a:r>
            <a:r>
              <a:rPr lang="en-CA" sz="3500" dirty="0"/>
              <a:t> et immobilisation </a:t>
            </a:r>
            <a:r>
              <a:rPr lang="en-CA" sz="3500" dirty="0" smtClean="0"/>
              <a:t>PRN</a:t>
            </a:r>
          </a:p>
          <a:p>
            <a:r>
              <a:rPr lang="en-CA" sz="3500" dirty="0" err="1" smtClean="0"/>
              <a:t>Suivi</a:t>
            </a:r>
            <a:r>
              <a:rPr lang="en-CA" sz="3500" dirty="0" smtClean="0"/>
              <a:t> </a:t>
            </a:r>
            <a:r>
              <a:rPr lang="en-CA" sz="3500" dirty="0" err="1" smtClean="0"/>
              <a:t>dans</a:t>
            </a:r>
            <a:r>
              <a:rPr lang="en-CA" sz="3500" dirty="0" smtClean="0"/>
              <a:t> 24-48hrs</a:t>
            </a:r>
            <a:endParaRPr lang="en-CA" sz="3500" dirty="0"/>
          </a:p>
          <a:p>
            <a:endParaRPr lang="en-CA" dirty="0" smtClean="0"/>
          </a:p>
          <a:p>
            <a:pPr marL="457200" lvl="1" indent="0">
              <a:buNone/>
            </a:pPr>
            <a:endParaRPr lang="en-CA" dirty="0" smtClean="0"/>
          </a:p>
          <a:p>
            <a:endParaRPr lang="en-CA" dirty="0" smtClean="0"/>
          </a:p>
          <a:p>
            <a:endParaRPr lang="fr-CA" dirty="0"/>
          </a:p>
        </p:txBody>
      </p:sp>
    </p:spTree>
    <p:extLst>
      <p:ext uri="{BB962C8B-B14F-4D97-AF65-F5344CB8AC3E}">
        <p14:creationId xmlns:p14="http://schemas.microsoft.com/office/powerpoint/2010/main" val="33588557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12776"/>
            <a:ext cx="8229600" cy="1296144"/>
          </a:xfrm>
        </p:spPr>
        <p:txBody>
          <a:bodyPr>
            <a:normAutofit fontScale="90000"/>
          </a:bodyPr>
          <a:lstStyle/>
          <a:p>
            <a:r>
              <a:rPr lang="en-CA" dirty="0" err="1"/>
              <a:t>Fermeture</a:t>
            </a:r>
            <a:r>
              <a:rPr lang="en-CA" dirty="0"/>
              <a:t> de </a:t>
            </a:r>
            <a:r>
              <a:rPr lang="en-CA" dirty="0" err="1" smtClean="0"/>
              <a:t>plaie</a:t>
            </a:r>
            <a:r>
              <a:rPr lang="en-CA" dirty="0" smtClean="0"/>
              <a:t/>
            </a:r>
            <a:br>
              <a:rPr lang="en-CA" dirty="0" smtClean="0"/>
            </a:br>
            <a:r>
              <a:rPr lang="en-CA" dirty="0" smtClean="0"/>
              <a:t>3 options</a:t>
            </a:r>
            <a:r>
              <a:rPr lang="en-CA" dirty="0"/>
              <a:t/>
            </a:r>
            <a:br>
              <a:rPr lang="en-CA" dirty="0"/>
            </a:br>
            <a:endParaRPr lang="fr-CA" dirty="0"/>
          </a:p>
        </p:txBody>
      </p:sp>
      <p:sp>
        <p:nvSpPr>
          <p:cNvPr id="3" name="Espace réservé du contenu 2"/>
          <p:cNvSpPr>
            <a:spLocks noGrp="1"/>
          </p:cNvSpPr>
          <p:nvPr>
            <p:ph idx="1"/>
          </p:nvPr>
        </p:nvSpPr>
        <p:spPr/>
        <p:txBody>
          <a:bodyPr/>
          <a:lstStyle/>
          <a:p>
            <a:pPr marL="0" indent="0">
              <a:buNone/>
            </a:pPr>
            <a:r>
              <a:rPr lang="en-CA" dirty="0" smtClean="0"/>
              <a:t>-</a:t>
            </a:r>
            <a:r>
              <a:rPr lang="en-CA" sz="3200" dirty="0" err="1" smtClean="0"/>
              <a:t>Primaire</a:t>
            </a:r>
            <a:r>
              <a:rPr lang="en-CA" sz="3200" dirty="0" smtClean="0"/>
              <a:t> </a:t>
            </a:r>
            <a:r>
              <a:rPr lang="en-CA" sz="3200" dirty="0" err="1"/>
              <a:t>si</a:t>
            </a:r>
            <a:r>
              <a:rPr lang="en-CA" sz="3200" dirty="0"/>
              <a:t> visage/tête, court </a:t>
            </a:r>
            <a:r>
              <a:rPr lang="en-CA" sz="3200" dirty="0" err="1"/>
              <a:t>délai</a:t>
            </a:r>
            <a:r>
              <a:rPr lang="en-CA" sz="3200" dirty="0"/>
              <a:t>, </a:t>
            </a:r>
            <a:r>
              <a:rPr lang="en-CA" sz="3200" dirty="0" err="1"/>
              <a:t>plaie</a:t>
            </a:r>
            <a:r>
              <a:rPr lang="en-CA" sz="3200" dirty="0"/>
              <a:t> simple, pas de </a:t>
            </a:r>
            <a:r>
              <a:rPr lang="en-CA" sz="3200" dirty="0" err="1" smtClean="0"/>
              <a:t>comorbidité</a:t>
            </a:r>
            <a:r>
              <a:rPr lang="en-CA" sz="3200" dirty="0" smtClean="0"/>
              <a:t>. À </a:t>
            </a:r>
            <a:r>
              <a:rPr lang="en-CA" sz="3200" dirty="0" err="1" smtClean="0"/>
              <a:t>éviter</a:t>
            </a:r>
            <a:r>
              <a:rPr lang="en-CA" sz="3200" dirty="0" smtClean="0"/>
              <a:t> avec </a:t>
            </a:r>
            <a:r>
              <a:rPr lang="en-CA" sz="3200" dirty="0" err="1" smtClean="0"/>
              <a:t>morsure</a:t>
            </a:r>
            <a:r>
              <a:rPr lang="en-CA" sz="3200" dirty="0" smtClean="0"/>
              <a:t> </a:t>
            </a:r>
            <a:r>
              <a:rPr lang="en-CA" sz="3200" dirty="0" err="1" smtClean="0"/>
              <a:t>humaine</a:t>
            </a:r>
            <a:r>
              <a:rPr lang="en-CA" sz="3200" dirty="0" smtClean="0"/>
              <a:t> (ad 10% </a:t>
            </a:r>
            <a:r>
              <a:rPr lang="en-CA" sz="3200" dirty="0" err="1" smtClean="0"/>
              <a:t>d’infection</a:t>
            </a:r>
            <a:r>
              <a:rPr lang="en-CA" sz="3200" dirty="0" smtClean="0"/>
              <a:t>).</a:t>
            </a:r>
            <a:endParaRPr lang="en-CA" sz="3200" dirty="0"/>
          </a:p>
          <a:p>
            <a:pPr marL="0" indent="0">
              <a:buNone/>
            </a:pPr>
            <a:r>
              <a:rPr lang="en-CA" sz="3200" dirty="0"/>
              <a:t>	</a:t>
            </a:r>
            <a:endParaRPr lang="en-CA" sz="3200" dirty="0" smtClean="0"/>
          </a:p>
          <a:p>
            <a:pPr marL="0" indent="0">
              <a:buNone/>
            </a:pPr>
            <a:r>
              <a:rPr lang="en-CA" sz="3200" dirty="0" smtClean="0"/>
              <a:t>-</a:t>
            </a:r>
            <a:r>
              <a:rPr lang="en-CA" sz="3200" dirty="0" err="1" smtClean="0"/>
              <a:t>Guérison</a:t>
            </a:r>
            <a:r>
              <a:rPr lang="en-CA" sz="3200" dirty="0" smtClean="0"/>
              <a:t> </a:t>
            </a:r>
            <a:r>
              <a:rPr lang="en-CA" sz="3200" dirty="0"/>
              <a:t>par </a:t>
            </a:r>
            <a:r>
              <a:rPr lang="en-CA" sz="3200" dirty="0" err="1"/>
              <a:t>seconde</a:t>
            </a:r>
            <a:r>
              <a:rPr lang="en-CA" sz="3200" dirty="0"/>
              <a:t> intention avec approximation possible </a:t>
            </a:r>
          </a:p>
          <a:p>
            <a:pPr marL="0" indent="0">
              <a:buNone/>
            </a:pPr>
            <a:r>
              <a:rPr lang="en-CA" sz="3200" dirty="0"/>
              <a:t>	</a:t>
            </a:r>
            <a:endParaRPr lang="en-CA" sz="3200" dirty="0" smtClean="0"/>
          </a:p>
          <a:p>
            <a:pPr marL="0" indent="0">
              <a:buNone/>
            </a:pPr>
            <a:r>
              <a:rPr lang="en-CA" sz="3200" dirty="0"/>
              <a:t>-</a:t>
            </a:r>
            <a:r>
              <a:rPr lang="en-CA" sz="3200" dirty="0" err="1" smtClean="0"/>
              <a:t>Fermeture</a:t>
            </a:r>
            <a:r>
              <a:rPr lang="en-CA" sz="3200" dirty="0" smtClean="0"/>
              <a:t> </a:t>
            </a:r>
            <a:r>
              <a:rPr lang="en-CA" sz="3200" dirty="0" err="1"/>
              <a:t>primaire</a:t>
            </a:r>
            <a:r>
              <a:rPr lang="en-CA" sz="3200" dirty="0"/>
              <a:t> </a:t>
            </a:r>
            <a:r>
              <a:rPr lang="en-CA" sz="3200" dirty="0" err="1" smtClean="0"/>
              <a:t>retardée</a:t>
            </a:r>
            <a:endParaRPr lang="en-CA" sz="3200" dirty="0"/>
          </a:p>
          <a:p>
            <a:endParaRPr lang="fr-CA" dirty="0"/>
          </a:p>
        </p:txBody>
      </p:sp>
    </p:spTree>
    <p:extLst>
      <p:ext uri="{BB962C8B-B14F-4D97-AF65-F5344CB8AC3E}">
        <p14:creationId xmlns:p14="http://schemas.microsoft.com/office/powerpoint/2010/main" val="35377373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704088"/>
            <a:ext cx="8229600" cy="1860816"/>
          </a:xfrm>
        </p:spPr>
        <p:txBody>
          <a:bodyPr>
            <a:normAutofit/>
          </a:bodyPr>
          <a:lstStyle/>
          <a:p>
            <a:r>
              <a:rPr lang="fr-CA" sz="1600" b="1" dirty="0" smtClean="0"/>
              <a:t>.</a:t>
            </a:r>
            <a:r>
              <a:rPr lang="fr-CA" sz="1600" b="1" dirty="0"/>
              <a:t/>
            </a:r>
            <a:br>
              <a:rPr lang="fr-CA" sz="1600" b="1" dirty="0"/>
            </a:br>
            <a:r>
              <a:rPr lang="fr-CA" sz="4000" b="1" dirty="0" smtClean="0"/>
              <a:t>ATB </a:t>
            </a:r>
            <a:r>
              <a:rPr lang="fr-CA" sz="4000" b="1" dirty="0" err="1" smtClean="0"/>
              <a:t>prophylaxis</a:t>
            </a:r>
            <a:r>
              <a:rPr lang="fr-CA" dirty="0"/>
              <a:t/>
            </a:r>
            <a:br>
              <a:rPr lang="fr-CA" dirty="0"/>
            </a:br>
            <a:endParaRPr lang="fr-CA" dirty="0"/>
          </a:p>
        </p:txBody>
      </p:sp>
      <p:sp>
        <p:nvSpPr>
          <p:cNvPr id="3" name="Espace réservé du contenu 2"/>
          <p:cNvSpPr>
            <a:spLocks noGrp="1"/>
          </p:cNvSpPr>
          <p:nvPr>
            <p:ph idx="1"/>
          </p:nvPr>
        </p:nvSpPr>
        <p:spPr/>
        <p:txBody>
          <a:bodyPr>
            <a:normAutofit fontScale="92500"/>
          </a:bodyPr>
          <a:lstStyle/>
          <a:p>
            <a:endParaRPr lang="en-CA" sz="2200" dirty="0">
              <a:hlinkClick r:id="" action="ppaction://hlinkfile" tooltip="The western journal of emergency medicine."/>
            </a:endParaRPr>
          </a:p>
          <a:p>
            <a:r>
              <a:rPr lang="en-CA" sz="3600" dirty="0" err="1"/>
              <a:t>Débattu</a:t>
            </a:r>
            <a:r>
              <a:rPr lang="en-CA" sz="3600" dirty="0"/>
              <a:t> </a:t>
            </a:r>
            <a:r>
              <a:rPr lang="en-CA" sz="3600" dirty="0" err="1"/>
              <a:t>si</a:t>
            </a:r>
            <a:r>
              <a:rPr lang="en-CA" sz="3600" dirty="0"/>
              <a:t> </a:t>
            </a:r>
            <a:r>
              <a:rPr lang="en-CA" sz="3600" dirty="0" err="1"/>
              <a:t>bénéfice</a:t>
            </a:r>
            <a:r>
              <a:rPr lang="en-CA" sz="3600" dirty="0"/>
              <a:t>, </a:t>
            </a:r>
            <a:r>
              <a:rPr lang="en-CA" sz="3600" dirty="0" err="1"/>
              <a:t>peu</a:t>
            </a:r>
            <a:r>
              <a:rPr lang="en-CA" sz="3600" dirty="0"/>
              <a:t> </a:t>
            </a:r>
            <a:r>
              <a:rPr lang="en-CA" sz="3600" dirty="0" err="1"/>
              <a:t>d’étude</a:t>
            </a:r>
            <a:endParaRPr lang="fr-CA" sz="3600" dirty="0"/>
          </a:p>
          <a:p>
            <a:endParaRPr lang="fr-CA" sz="3200" dirty="0" smtClean="0">
              <a:hlinkClick r:id="" action="ppaction://hlinkfile" tooltip="The western journal of emergency medicine."/>
            </a:endParaRPr>
          </a:p>
          <a:p>
            <a:r>
              <a:rPr lang="fr-CA" sz="3200" dirty="0" smtClean="0">
                <a:hlinkClick r:id="" action="ppaction://hlinkfile" tooltip="The western journal of emergency medicine."/>
              </a:rPr>
              <a:t>West </a:t>
            </a:r>
            <a:r>
              <a:rPr lang="fr-CA" sz="3200" dirty="0">
                <a:hlinkClick r:id="" action="ppaction://hlinkfile" tooltip="The western journal of emergency medicine."/>
              </a:rPr>
              <a:t>J </a:t>
            </a:r>
            <a:r>
              <a:rPr lang="fr-CA" sz="3200" dirty="0" err="1">
                <a:hlinkClick r:id="" action="ppaction://hlinkfile" tooltip="The western journal of emergency medicine."/>
              </a:rPr>
              <a:t>Emerg</a:t>
            </a:r>
            <a:r>
              <a:rPr lang="fr-CA" sz="3200" dirty="0">
                <a:hlinkClick r:id="" action="ppaction://hlinkfile" tooltip="The western journal of emergency medicine."/>
              </a:rPr>
              <a:t> Med.</a:t>
            </a:r>
            <a:r>
              <a:rPr lang="fr-CA" sz="3200" dirty="0"/>
              <a:t> 2010 </a:t>
            </a:r>
            <a:br>
              <a:rPr lang="fr-CA" sz="3200" dirty="0"/>
            </a:br>
            <a:r>
              <a:rPr lang="fr-CA" sz="3200" b="1" dirty="0" err="1"/>
              <a:t>Randomized</a:t>
            </a:r>
            <a:r>
              <a:rPr lang="fr-CA" sz="3200" b="1" dirty="0"/>
              <a:t> </a:t>
            </a:r>
            <a:r>
              <a:rPr lang="fr-CA" sz="3200" b="1" dirty="0" err="1"/>
              <a:t>controlled</a:t>
            </a:r>
            <a:r>
              <a:rPr lang="fr-CA" sz="3200" b="1" dirty="0"/>
              <a:t> trial of </a:t>
            </a:r>
            <a:r>
              <a:rPr lang="fr-CA" sz="3200" b="1" dirty="0" err="1"/>
              <a:t>prophylactic</a:t>
            </a:r>
            <a:r>
              <a:rPr lang="fr-CA" sz="3200" b="1" dirty="0"/>
              <a:t> </a:t>
            </a:r>
            <a:r>
              <a:rPr lang="fr-CA" sz="3200" b="1" dirty="0" err="1"/>
              <a:t>antibiotics</a:t>
            </a:r>
            <a:r>
              <a:rPr lang="fr-CA" sz="3200" b="1" dirty="0"/>
              <a:t> for dog bites </a:t>
            </a:r>
            <a:r>
              <a:rPr lang="fr-CA" sz="3200" b="1" dirty="0" err="1"/>
              <a:t>with</a:t>
            </a:r>
            <a:r>
              <a:rPr lang="fr-CA" sz="3200" b="1" dirty="0"/>
              <a:t> </a:t>
            </a:r>
            <a:r>
              <a:rPr lang="fr-CA" sz="3200" b="1" dirty="0" err="1"/>
              <a:t>refined</a:t>
            </a:r>
            <a:r>
              <a:rPr lang="fr-CA" sz="3200" b="1" dirty="0"/>
              <a:t> </a:t>
            </a:r>
            <a:r>
              <a:rPr lang="fr-CA" sz="3200" b="1" dirty="0" err="1"/>
              <a:t>cost</a:t>
            </a:r>
            <a:r>
              <a:rPr lang="fr-CA" sz="3200" b="1" dirty="0"/>
              <a:t> model</a:t>
            </a:r>
            <a:r>
              <a:rPr lang="fr-CA" sz="3200" b="1" dirty="0" smtClean="0"/>
              <a:t>.</a:t>
            </a:r>
          </a:p>
          <a:p>
            <a:pPr marL="0" indent="0">
              <a:buNone/>
            </a:pPr>
            <a:r>
              <a:rPr lang="en-CA" sz="3200" b="1" dirty="0" smtClean="0"/>
              <a:t>	94 </a:t>
            </a:r>
            <a:r>
              <a:rPr lang="en-CA" sz="3200" b="1" dirty="0" err="1" smtClean="0"/>
              <a:t>pts</a:t>
            </a:r>
            <a:r>
              <a:rPr lang="en-CA" sz="3200" b="1" dirty="0" smtClean="0"/>
              <a:t> avec </a:t>
            </a:r>
            <a:r>
              <a:rPr lang="en-CA" sz="3200" b="1" dirty="0" err="1" smtClean="0"/>
              <a:t>morsure</a:t>
            </a:r>
            <a:r>
              <a:rPr lang="en-CA" sz="3200" b="1" dirty="0" smtClean="0"/>
              <a:t> </a:t>
            </a:r>
            <a:r>
              <a:rPr lang="en-CA" sz="3200" b="1" dirty="0" err="1" smtClean="0"/>
              <a:t>chien</a:t>
            </a:r>
            <a:endParaRPr lang="en-CA" sz="3200" b="1" dirty="0" smtClean="0"/>
          </a:p>
          <a:p>
            <a:pPr marL="0" indent="0">
              <a:buNone/>
            </a:pPr>
            <a:r>
              <a:rPr lang="en-CA" sz="3200" b="1" dirty="0"/>
              <a:t>	</a:t>
            </a:r>
            <a:r>
              <a:rPr lang="en-CA" sz="3200" b="1" dirty="0" smtClean="0"/>
              <a:t>4% </a:t>
            </a:r>
            <a:r>
              <a:rPr lang="en-CA" sz="3200" b="1" dirty="0" err="1" smtClean="0"/>
              <a:t>vs</a:t>
            </a:r>
            <a:r>
              <a:rPr lang="en-CA" sz="3200" b="1" dirty="0" smtClean="0"/>
              <a:t> 0% avec ATB</a:t>
            </a:r>
            <a:endParaRPr lang="en-US" sz="3200" dirty="0" smtClean="0"/>
          </a:p>
        </p:txBody>
      </p:sp>
    </p:spTree>
    <p:extLst>
      <p:ext uri="{BB962C8B-B14F-4D97-AF65-F5344CB8AC3E}">
        <p14:creationId xmlns:p14="http://schemas.microsoft.com/office/powerpoint/2010/main" val="40737934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060848"/>
            <a:ext cx="8229600" cy="288032"/>
          </a:xfrm>
        </p:spPr>
        <p:txBody>
          <a:bodyPr>
            <a:normAutofit fontScale="90000"/>
          </a:bodyPr>
          <a:lstStyle/>
          <a:p>
            <a:r>
              <a:rPr lang="fr-CA" dirty="0" smtClean="0"/>
              <a:t> </a:t>
            </a:r>
            <a:r>
              <a:rPr lang="fr-CA" sz="3600" dirty="0"/>
              <a:t>Indications </a:t>
            </a:r>
            <a:r>
              <a:rPr lang="fr-CA" sz="3600" dirty="0" smtClean="0"/>
              <a:t>pour </a:t>
            </a:r>
            <a:r>
              <a:rPr lang="fr-CA" sz="3600" dirty="0" err="1" smtClean="0"/>
              <a:t>ATBprophylaxis</a:t>
            </a:r>
            <a:r>
              <a:rPr lang="fr-CA" sz="3600" dirty="0" smtClean="0"/>
              <a:t/>
            </a:r>
            <a:br>
              <a:rPr lang="fr-CA" sz="3600" dirty="0" smtClean="0"/>
            </a:br>
            <a:r>
              <a:rPr lang="fr-CA" sz="3600" dirty="0" smtClean="0"/>
              <a:t>Opinion d’experts</a:t>
            </a:r>
            <a:r>
              <a:rPr lang="fr-CA" dirty="0"/>
              <a:t/>
            </a:r>
            <a:br>
              <a:rPr lang="fr-CA" dirty="0"/>
            </a:br>
            <a:endParaRPr lang="fr-CA" dirty="0"/>
          </a:p>
        </p:txBody>
      </p:sp>
      <p:sp>
        <p:nvSpPr>
          <p:cNvPr id="3" name="Espace réservé du contenu 2"/>
          <p:cNvSpPr>
            <a:spLocks noGrp="1"/>
          </p:cNvSpPr>
          <p:nvPr>
            <p:ph idx="1"/>
          </p:nvPr>
        </p:nvSpPr>
        <p:spPr>
          <a:xfrm>
            <a:off x="457200" y="1700808"/>
            <a:ext cx="8229600" cy="4968552"/>
          </a:xfrm>
        </p:spPr>
        <p:txBody>
          <a:bodyPr>
            <a:normAutofit fontScale="40000" lnSpcReduction="20000"/>
          </a:bodyPr>
          <a:lstStyle/>
          <a:p>
            <a:pPr marL="0" indent="0">
              <a:buNone/>
            </a:pPr>
            <a:r>
              <a:rPr lang="en-CA" sz="6000" b="1" u="sng" dirty="0" err="1" smtClean="0"/>
              <a:t>Plaie</a:t>
            </a:r>
            <a:r>
              <a:rPr lang="en-CA" sz="6000" b="1" u="sng" dirty="0" smtClean="0"/>
              <a:t> à haut </a:t>
            </a:r>
            <a:r>
              <a:rPr lang="en-CA" sz="6000" b="1" u="sng" dirty="0" err="1" smtClean="0"/>
              <a:t>risque</a:t>
            </a:r>
            <a:endParaRPr lang="fr-CA" sz="6000" b="1" u="sng" dirty="0" smtClean="0"/>
          </a:p>
          <a:p>
            <a:pPr marL="0" indent="0">
              <a:buNone/>
            </a:pPr>
            <a:r>
              <a:rPr lang="fr-CA" sz="6000" dirty="0" smtClean="0"/>
              <a:t>• Fermeture primaire</a:t>
            </a:r>
            <a:endParaRPr lang="fr-CA" sz="6000" dirty="0"/>
          </a:p>
          <a:p>
            <a:pPr marL="0" indent="0">
              <a:buNone/>
            </a:pPr>
            <a:r>
              <a:rPr lang="fr-CA" sz="6000" dirty="0" smtClean="0"/>
              <a:t>• Ponctiforme (Chat fréquent)</a:t>
            </a:r>
            <a:endParaRPr lang="fr-CA" sz="6000" dirty="0"/>
          </a:p>
          <a:p>
            <a:pPr marL="0" indent="0">
              <a:buNone/>
            </a:pPr>
            <a:r>
              <a:rPr lang="fr-CA" sz="6000" dirty="0"/>
              <a:t>• </a:t>
            </a:r>
            <a:r>
              <a:rPr lang="fr-CA" sz="6000" dirty="0" smtClean="0"/>
              <a:t>Main ,poignet, ou proximité articulation</a:t>
            </a:r>
            <a:endParaRPr lang="fr-CA" sz="6000" dirty="0"/>
          </a:p>
          <a:p>
            <a:pPr marL="0" indent="0">
              <a:buNone/>
            </a:pPr>
            <a:r>
              <a:rPr lang="fr-CA" sz="6000" dirty="0"/>
              <a:t>• </a:t>
            </a:r>
            <a:r>
              <a:rPr lang="fr-CA" sz="6000" dirty="0" smtClean="0"/>
              <a:t>Tissus dévitalisé</a:t>
            </a:r>
            <a:endParaRPr lang="fr-CA" sz="6000" dirty="0"/>
          </a:p>
          <a:p>
            <a:pPr marL="0" indent="0">
              <a:buNone/>
            </a:pPr>
            <a:r>
              <a:rPr lang="fr-CA" sz="6000" dirty="0"/>
              <a:t>• </a:t>
            </a:r>
            <a:r>
              <a:rPr lang="fr-CA" sz="6000" dirty="0" smtClean="0"/>
              <a:t>organes génitaux</a:t>
            </a:r>
          </a:p>
          <a:p>
            <a:pPr marL="0" indent="0">
              <a:buNone/>
            </a:pPr>
            <a:endParaRPr lang="fr-CA" sz="6000" dirty="0"/>
          </a:p>
          <a:p>
            <a:pPr marL="0" indent="0">
              <a:buNone/>
            </a:pPr>
            <a:r>
              <a:rPr lang="en-CA" sz="6000" b="1" u="sng" dirty="0" smtClean="0"/>
              <a:t>Patient à haut </a:t>
            </a:r>
            <a:r>
              <a:rPr lang="en-CA" sz="6000" b="1" u="sng" dirty="0" err="1" smtClean="0"/>
              <a:t>risque</a:t>
            </a:r>
            <a:endParaRPr lang="fr-CA" sz="6000" b="1" u="sng" baseline="30000" dirty="0"/>
          </a:p>
          <a:p>
            <a:pPr marL="0" indent="0">
              <a:buNone/>
            </a:pPr>
            <a:r>
              <a:rPr lang="fr-CA" sz="6000" dirty="0" smtClean="0"/>
              <a:t>• </a:t>
            </a:r>
            <a:r>
              <a:rPr lang="fr-CA" sz="6000" dirty="0" err="1"/>
              <a:t>Diabetes</a:t>
            </a:r>
            <a:r>
              <a:rPr lang="fr-CA" sz="6000" dirty="0"/>
              <a:t> </a:t>
            </a:r>
            <a:r>
              <a:rPr lang="fr-CA" sz="6000" dirty="0" err="1" smtClean="0"/>
              <a:t>mellitus</a:t>
            </a:r>
            <a:endParaRPr lang="fr-CA" sz="6000" dirty="0"/>
          </a:p>
          <a:p>
            <a:pPr marL="0" indent="0">
              <a:buNone/>
            </a:pPr>
            <a:r>
              <a:rPr lang="fr-CA" sz="6000" dirty="0"/>
              <a:t>• Immunosuppression</a:t>
            </a:r>
          </a:p>
          <a:p>
            <a:pPr marL="0" indent="0">
              <a:buNone/>
            </a:pPr>
            <a:r>
              <a:rPr lang="fr-CA" sz="6000" dirty="0"/>
              <a:t>• </a:t>
            </a:r>
            <a:r>
              <a:rPr lang="fr-CA" sz="6000" dirty="0" err="1" smtClean="0"/>
              <a:t>Splenectomie</a:t>
            </a:r>
            <a:r>
              <a:rPr lang="fr-CA" sz="6000" dirty="0" smtClean="0"/>
              <a:t>, </a:t>
            </a:r>
            <a:r>
              <a:rPr lang="fr-CA" sz="6000" dirty="0" err="1" smtClean="0"/>
              <a:t>cirrhosis</a:t>
            </a:r>
            <a:r>
              <a:rPr lang="fr-CA" sz="6000" dirty="0" smtClean="0"/>
              <a:t> (</a:t>
            </a:r>
            <a:r>
              <a:rPr lang="fr-CA" sz="6000" i="1" dirty="0" smtClean="0"/>
              <a:t>C </a:t>
            </a:r>
            <a:r>
              <a:rPr lang="fr-CA" sz="6000" i="1" dirty="0" err="1"/>
              <a:t>canimorsus</a:t>
            </a:r>
            <a:r>
              <a:rPr lang="fr-CA" sz="6000" i="1" dirty="0"/>
              <a:t> )</a:t>
            </a:r>
            <a:endParaRPr lang="fr-CA" sz="6000" dirty="0"/>
          </a:p>
          <a:p>
            <a:pPr marL="0" indent="0">
              <a:buNone/>
            </a:pPr>
            <a:r>
              <a:rPr lang="fr-CA" sz="6000" dirty="0"/>
              <a:t>• </a:t>
            </a:r>
            <a:r>
              <a:rPr lang="fr-CA" sz="6000" dirty="0" err="1" smtClean="0"/>
              <a:t>Lymphoèdeme</a:t>
            </a:r>
            <a:r>
              <a:rPr lang="fr-CA" sz="6000" dirty="0" smtClean="0"/>
              <a:t>, ex: </a:t>
            </a:r>
            <a:r>
              <a:rPr lang="fr-CA" sz="6000" dirty="0" err="1"/>
              <a:t>p</a:t>
            </a:r>
            <a:r>
              <a:rPr lang="fr-CA" sz="6000" dirty="0" err="1" smtClean="0"/>
              <a:t>ostmastectomie</a:t>
            </a:r>
            <a:endParaRPr lang="fr-CA" sz="6000" dirty="0" smtClean="0"/>
          </a:p>
          <a:p>
            <a:pPr marL="0" indent="0">
              <a:buNone/>
            </a:pPr>
            <a:r>
              <a:rPr lang="en-US" sz="6000" dirty="0"/>
              <a:t>• </a:t>
            </a:r>
            <a:r>
              <a:rPr lang="fr-CA" sz="6000" dirty="0" smtClean="0"/>
              <a:t>Prothèse articulaire</a:t>
            </a:r>
            <a:endParaRPr lang="fr-CA" sz="6000" dirty="0"/>
          </a:p>
          <a:p>
            <a:pPr marL="0" indent="0">
              <a:buNone/>
            </a:pPr>
            <a:endParaRPr lang="fr-CA" dirty="0"/>
          </a:p>
        </p:txBody>
      </p:sp>
    </p:spTree>
    <p:extLst>
      <p:ext uri="{BB962C8B-B14F-4D97-AF65-F5344CB8AC3E}">
        <p14:creationId xmlns:p14="http://schemas.microsoft.com/office/powerpoint/2010/main" val="325971842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ATB</a:t>
            </a:r>
            <a:endParaRPr lang="fr-CA" dirty="0"/>
          </a:p>
        </p:txBody>
      </p:sp>
      <p:sp>
        <p:nvSpPr>
          <p:cNvPr id="3" name="Espace réservé du contenu 2"/>
          <p:cNvSpPr>
            <a:spLocks noGrp="1"/>
          </p:cNvSpPr>
          <p:nvPr>
            <p:ph idx="1"/>
          </p:nvPr>
        </p:nvSpPr>
        <p:spPr/>
        <p:txBody>
          <a:bodyPr>
            <a:normAutofit/>
          </a:bodyPr>
          <a:lstStyle/>
          <a:p>
            <a:r>
              <a:rPr lang="fr-CA" dirty="0" smtClean="0"/>
              <a:t>X3-5j versus 10-14j si infection</a:t>
            </a:r>
          </a:p>
          <a:p>
            <a:r>
              <a:rPr lang="fr-CA" dirty="0" smtClean="0"/>
              <a:t>1</a:t>
            </a:r>
            <a:r>
              <a:rPr lang="fr-CA" baseline="30000" dirty="0" smtClean="0"/>
              <a:t>er</a:t>
            </a:r>
            <a:r>
              <a:rPr lang="fr-CA" dirty="0" smtClean="0"/>
              <a:t> choix: </a:t>
            </a:r>
            <a:r>
              <a:rPr lang="fr-CA" dirty="0" err="1" smtClean="0"/>
              <a:t>clavulin</a:t>
            </a:r>
            <a:endParaRPr lang="fr-CA" dirty="0" smtClean="0"/>
          </a:p>
          <a:p>
            <a:r>
              <a:rPr lang="en-CA" dirty="0" smtClean="0"/>
              <a:t>Si </a:t>
            </a:r>
            <a:r>
              <a:rPr lang="en-CA" dirty="0" err="1" smtClean="0"/>
              <a:t>très</a:t>
            </a:r>
            <a:r>
              <a:rPr lang="en-CA" dirty="0" smtClean="0"/>
              <a:t> à </a:t>
            </a:r>
            <a:r>
              <a:rPr lang="en-CA" dirty="0" err="1" smtClean="0"/>
              <a:t>risque</a:t>
            </a:r>
            <a:r>
              <a:rPr lang="en-CA" dirty="0" smtClean="0"/>
              <a:t> </a:t>
            </a:r>
            <a:r>
              <a:rPr lang="en-CA" dirty="0" err="1" smtClean="0"/>
              <a:t>une</a:t>
            </a:r>
            <a:r>
              <a:rPr lang="en-CA" dirty="0" smtClean="0"/>
              <a:t> 1</a:t>
            </a:r>
            <a:r>
              <a:rPr lang="en-CA" baseline="30000" dirty="0" smtClean="0"/>
              <a:t>er</a:t>
            </a:r>
            <a:r>
              <a:rPr lang="en-CA" dirty="0" smtClean="0"/>
              <a:t> dose IV de </a:t>
            </a:r>
            <a:r>
              <a:rPr lang="en-CA" dirty="0" err="1" smtClean="0"/>
              <a:t>piptazo</a:t>
            </a:r>
            <a:endParaRPr lang="fr-CA" dirty="0" smtClean="0"/>
          </a:p>
          <a:p>
            <a:r>
              <a:rPr lang="fr-CA" dirty="0" smtClean="0"/>
              <a:t>Si allergie </a:t>
            </a:r>
            <a:r>
              <a:rPr lang="fr-CA" dirty="0" err="1" smtClean="0"/>
              <a:t>penicilline</a:t>
            </a:r>
            <a:r>
              <a:rPr lang="fr-CA" dirty="0" smtClean="0"/>
              <a:t>:</a:t>
            </a:r>
          </a:p>
          <a:p>
            <a:pPr lvl="1"/>
            <a:r>
              <a:rPr lang="fr-CA" dirty="0" err="1" smtClean="0"/>
              <a:t>Ceftin</a:t>
            </a:r>
            <a:r>
              <a:rPr lang="fr-CA" dirty="0" smtClean="0"/>
              <a:t> + </a:t>
            </a:r>
          </a:p>
          <a:p>
            <a:pPr lvl="1"/>
            <a:r>
              <a:rPr lang="en-CA" dirty="0" smtClean="0"/>
              <a:t>TMP/SMX + 		</a:t>
            </a:r>
            <a:r>
              <a:rPr lang="en-CA" dirty="0"/>
              <a:t> </a:t>
            </a:r>
            <a:r>
              <a:rPr lang="en-CA" sz="4300" dirty="0" err="1" smtClean="0"/>
              <a:t>Clinda</a:t>
            </a:r>
            <a:r>
              <a:rPr lang="en-CA" sz="4300" dirty="0" smtClean="0"/>
              <a:t> </a:t>
            </a:r>
            <a:r>
              <a:rPr lang="en-CA" sz="4300" dirty="0" err="1" smtClean="0"/>
              <a:t>ou</a:t>
            </a:r>
            <a:r>
              <a:rPr lang="en-CA" sz="4300" dirty="0" smtClean="0"/>
              <a:t> metro</a:t>
            </a:r>
            <a:endParaRPr lang="fr-CA" sz="4300" dirty="0" smtClean="0"/>
          </a:p>
          <a:p>
            <a:pPr lvl="1"/>
            <a:r>
              <a:rPr lang="fr-CA" dirty="0" err="1" smtClean="0"/>
              <a:t>Fluroquinolone</a:t>
            </a:r>
            <a:r>
              <a:rPr lang="fr-CA" dirty="0" smtClean="0"/>
              <a:t> +</a:t>
            </a:r>
          </a:p>
        </p:txBody>
      </p:sp>
    </p:spTree>
    <p:extLst>
      <p:ext uri="{BB962C8B-B14F-4D97-AF65-F5344CB8AC3E}">
        <p14:creationId xmlns:p14="http://schemas.microsoft.com/office/powerpoint/2010/main" val="290489293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CA"/>
          </a:p>
        </p:txBody>
      </p:sp>
      <p:pic>
        <p:nvPicPr>
          <p:cNvPr id="4" name="Espace réservé du contenu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666774"/>
            <a:ext cx="3558155" cy="4714554"/>
          </a:xfrm>
        </p:spPr>
      </p:pic>
      <p:sp>
        <p:nvSpPr>
          <p:cNvPr id="6" name="Espace réservé du contenu 5"/>
          <p:cNvSpPr>
            <a:spLocks noGrp="1"/>
          </p:cNvSpPr>
          <p:nvPr>
            <p:ph sz="half" idx="2"/>
          </p:nvPr>
        </p:nvSpPr>
        <p:spPr/>
        <p:txBody>
          <a:bodyPr/>
          <a:lstStyle/>
          <a:p>
            <a:r>
              <a:rPr lang="en-CA" dirty="0" smtClean="0"/>
              <a:t>Clenched fist=</a:t>
            </a:r>
            <a:r>
              <a:rPr lang="en-CA" dirty="0" err="1" smtClean="0"/>
              <a:t>morsure</a:t>
            </a:r>
            <a:endParaRPr lang="en-CA" dirty="0" smtClean="0"/>
          </a:p>
          <a:p>
            <a:r>
              <a:rPr lang="en-CA" dirty="0" err="1" smtClean="0"/>
              <a:t>Arthrotomie</a:t>
            </a:r>
            <a:r>
              <a:rPr lang="en-CA" dirty="0" smtClean="0"/>
              <a:t> </a:t>
            </a:r>
            <a:r>
              <a:rPr lang="en-CA" dirty="0" err="1" smtClean="0"/>
              <a:t>traumatique</a:t>
            </a:r>
            <a:r>
              <a:rPr lang="en-CA" dirty="0" smtClean="0"/>
              <a:t> ad </a:t>
            </a:r>
            <a:r>
              <a:rPr lang="en-CA" dirty="0" err="1" smtClean="0"/>
              <a:t>preuve</a:t>
            </a:r>
            <a:r>
              <a:rPr lang="en-CA" dirty="0" smtClean="0"/>
              <a:t> du contraire</a:t>
            </a:r>
            <a:endParaRPr lang="fr-CA" dirty="0"/>
          </a:p>
        </p:txBody>
      </p:sp>
    </p:spTree>
    <p:extLst>
      <p:ext uri="{BB962C8B-B14F-4D97-AF65-F5344CB8AC3E}">
        <p14:creationId xmlns:p14="http://schemas.microsoft.com/office/powerpoint/2010/main" val="440155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Prévenir</a:t>
            </a:r>
            <a:r>
              <a:rPr lang="en-CA" dirty="0" smtClean="0"/>
              <a:t> </a:t>
            </a:r>
            <a:r>
              <a:rPr lang="en-CA" smtClean="0"/>
              <a:t>morsure</a:t>
            </a:r>
            <a:endParaRPr lang="fr-CA" dirty="0"/>
          </a:p>
        </p:txBody>
      </p:sp>
      <p:sp>
        <p:nvSpPr>
          <p:cNvPr id="3" name="Espace réservé du contenu 2"/>
          <p:cNvSpPr>
            <a:spLocks noGrp="1"/>
          </p:cNvSpPr>
          <p:nvPr>
            <p:ph idx="1"/>
          </p:nvPr>
        </p:nvSpPr>
        <p:spPr/>
        <p:txBody>
          <a:bodyPr>
            <a:normAutofit/>
          </a:bodyPr>
          <a:lstStyle/>
          <a:p>
            <a:r>
              <a:rPr lang="en-US" dirty="0" err="1" smtClean="0"/>
              <a:t>Enseigner</a:t>
            </a:r>
            <a:r>
              <a:rPr lang="en-US" dirty="0" smtClean="0"/>
              <a:t> aux parents</a:t>
            </a:r>
          </a:p>
          <a:p>
            <a:pPr lvl="1"/>
            <a:r>
              <a:rPr lang="en-US" dirty="0" err="1" smtClean="0"/>
              <a:t>Traiter</a:t>
            </a:r>
            <a:r>
              <a:rPr lang="en-US" dirty="0" smtClean="0"/>
              <a:t> avec respect</a:t>
            </a:r>
          </a:p>
          <a:p>
            <a:pPr lvl="1"/>
            <a:r>
              <a:rPr lang="en-US" dirty="0"/>
              <a:t>N</a:t>
            </a:r>
            <a:r>
              <a:rPr lang="en-US" dirty="0" smtClean="0"/>
              <a:t>e pas </a:t>
            </a:r>
            <a:r>
              <a:rPr lang="en-US" dirty="0" err="1" smtClean="0"/>
              <a:t>approcher</a:t>
            </a:r>
            <a:r>
              <a:rPr lang="en-US" dirty="0" smtClean="0"/>
              <a:t> </a:t>
            </a:r>
            <a:r>
              <a:rPr lang="en-US" dirty="0" err="1" smtClean="0"/>
              <a:t>chien</a:t>
            </a:r>
            <a:r>
              <a:rPr lang="en-US" dirty="0" smtClean="0"/>
              <a:t> inconnu</a:t>
            </a:r>
          </a:p>
          <a:p>
            <a:pPr lvl="1"/>
            <a:r>
              <a:rPr lang="en-US" dirty="0" err="1" smtClean="0"/>
              <a:t>Être</a:t>
            </a:r>
            <a:r>
              <a:rPr lang="en-US" dirty="0" smtClean="0"/>
              <a:t> sous supervision avec un animal</a:t>
            </a:r>
          </a:p>
          <a:p>
            <a:pPr lvl="1"/>
            <a:r>
              <a:rPr lang="en-US" dirty="0" err="1" smtClean="0"/>
              <a:t>Courir</a:t>
            </a:r>
            <a:r>
              <a:rPr lang="en-US" dirty="0" smtClean="0"/>
              <a:t>/crier avec un animal</a:t>
            </a:r>
          </a:p>
          <a:p>
            <a:pPr lvl="1"/>
            <a:r>
              <a:rPr lang="en-US" dirty="0" err="1" smtClean="0"/>
              <a:t>Laisser</a:t>
            </a:r>
            <a:r>
              <a:rPr lang="en-US" dirty="0" smtClean="0"/>
              <a:t> </a:t>
            </a:r>
            <a:r>
              <a:rPr lang="en-US" dirty="0" err="1" smtClean="0"/>
              <a:t>l’animal</a:t>
            </a:r>
            <a:r>
              <a:rPr lang="en-US" dirty="0" smtClean="0"/>
              <a:t> </a:t>
            </a:r>
            <a:r>
              <a:rPr lang="en-US" dirty="0" err="1" smtClean="0"/>
              <a:t>vous</a:t>
            </a:r>
            <a:r>
              <a:rPr lang="en-US" dirty="0" smtClean="0"/>
              <a:t> </a:t>
            </a:r>
            <a:r>
              <a:rPr lang="en-US" dirty="0" err="1" smtClean="0"/>
              <a:t>sentir</a:t>
            </a:r>
            <a:r>
              <a:rPr lang="en-US" dirty="0" smtClean="0"/>
              <a:t> </a:t>
            </a:r>
            <a:r>
              <a:rPr lang="en-US" dirty="0" err="1" smtClean="0"/>
              <a:t>avant</a:t>
            </a:r>
            <a:r>
              <a:rPr lang="en-US" dirty="0" smtClean="0"/>
              <a:t> de le flatter</a:t>
            </a:r>
          </a:p>
          <a:p>
            <a:pPr lvl="1"/>
            <a:r>
              <a:rPr lang="en-US" dirty="0" smtClean="0"/>
              <a:t>Ne pas </a:t>
            </a:r>
            <a:r>
              <a:rPr lang="en-US" dirty="0" err="1" smtClean="0"/>
              <a:t>déranger</a:t>
            </a:r>
            <a:r>
              <a:rPr lang="en-US" dirty="0" smtClean="0"/>
              <a:t> un </a:t>
            </a:r>
            <a:r>
              <a:rPr lang="en-US" dirty="0" err="1" smtClean="0"/>
              <a:t>chien</a:t>
            </a:r>
            <a:r>
              <a:rPr lang="en-US" dirty="0" smtClean="0"/>
              <a:t> qui mange, </a:t>
            </a:r>
            <a:r>
              <a:rPr lang="en-US" dirty="0" err="1" smtClean="0"/>
              <a:t>dort</a:t>
            </a:r>
            <a:r>
              <a:rPr lang="en-US" dirty="0" smtClean="0"/>
              <a:t> </a:t>
            </a:r>
            <a:r>
              <a:rPr lang="en-US" dirty="0" err="1" smtClean="0"/>
              <a:t>ou</a:t>
            </a:r>
            <a:r>
              <a:rPr lang="en-US" dirty="0" smtClean="0"/>
              <a:t> </a:t>
            </a:r>
            <a:r>
              <a:rPr lang="en-US" dirty="0" err="1" smtClean="0"/>
              <a:t>s’occupe</a:t>
            </a:r>
            <a:r>
              <a:rPr lang="en-US" dirty="0" smtClean="0"/>
              <a:t> de </a:t>
            </a:r>
            <a:r>
              <a:rPr lang="en-US" dirty="0" err="1" smtClean="0"/>
              <a:t>ses</a:t>
            </a:r>
            <a:r>
              <a:rPr lang="en-US" dirty="0" smtClean="0"/>
              <a:t> </a:t>
            </a:r>
            <a:r>
              <a:rPr lang="en-US" dirty="0" err="1" smtClean="0"/>
              <a:t>chiots</a:t>
            </a:r>
            <a:endParaRPr lang="fr-CA" dirty="0"/>
          </a:p>
        </p:txBody>
      </p:sp>
    </p:spTree>
    <p:extLst>
      <p:ext uri="{BB962C8B-B14F-4D97-AF65-F5344CB8AC3E}">
        <p14:creationId xmlns:p14="http://schemas.microsoft.com/office/powerpoint/2010/main" val="7577053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Dx</a:t>
            </a:r>
            <a:r>
              <a:rPr lang="en-CA" dirty="0" smtClean="0"/>
              <a:t>?</a:t>
            </a:r>
            <a:endParaRPr lang="fr-CA"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772816"/>
            <a:ext cx="7174494" cy="4774300"/>
          </a:xfrm>
        </p:spPr>
      </p:pic>
    </p:spTree>
    <p:extLst>
      <p:ext uri="{BB962C8B-B14F-4D97-AF65-F5344CB8AC3E}">
        <p14:creationId xmlns:p14="http://schemas.microsoft.com/office/powerpoint/2010/main" val="97480307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smtClean="0"/>
              <a:t>DONC</a:t>
            </a:r>
            <a:endParaRPr lang="fr-CA" dirty="0"/>
          </a:p>
        </p:txBody>
      </p:sp>
      <p:sp>
        <p:nvSpPr>
          <p:cNvPr id="3" name="Espace réservé du contenu 2"/>
          <p:cNvSpPr>
            <a:spLocks noGrp="1"/>
          </p:cNvSpPr>
          <p:nvPr>
            <p:ph idx="1"/>
          </p:nvPr>
        </p:nvSpPr>
        <p:spPr/>
        <p:txBody>
          <a:bodyPr>
            <a:normAutofit lnSpcReduction="10000"/>
          </a:bodyPr>
          <a:lstStyle/>
          <a:p>
            <a:r>
              <a:rPr lang="en-CA" dirty="0" smtClean="0">
                <a:effectLst>
                  <a:outerShdw blurRad="38100" dist="38100" dir="2700000" algn="tl">
                    <a:srgbClr val="000000">
                      <a:alpha val="43137"/>
                    </a:srgbClr>
                  </a:outerShdw>
                </a:effectLst>
              </a:rPr>
              <a:t>Cellulite: </a:t>
            </a:r>
            <a:r>
              <a:rPr lang="en-CA" dirty="0" err="1" smtClean="0"/>
              <a:t>Dxd</a:t>
            </a:r>
            <a:r>
              <a:rPr lang="en-CA" dirty="0" smtClean="0"/>
              <a:t>, ECMU </a:t>
            </a:r>
            <a:r>
              <a:rPr lang="en-CA" dirty="0" err="1" smtClean="0"/>
              <a:t>si</a:t>
            </a:r>
            <a:r>
              <a:rPr lang="en-CA" dirty="0" smtClean="0"/>
              <a:t> possible, </a:t>
            </a:r>
            <a:r>
              <a:rPr lang="en-CA" dirty="0" err="1" smtClean="0"/>
              <a:t>élévation</a:t>
            </a:r>
            <a:r>
              <a:rPr lang="en-CA" dirty="0" smtClean="0"/>
              <a:t> MI. </a:t>
            </a:r>
            <a:r>
              <a:rPr lang="en-CA" dirty="0" err="1" smtClean="0"/>
              <a:t>Penser</a:t>
            </a:r>
            <a:r>
              <a:rPr lang="en-CA" dirty="0" smtClean="0"/>
              <a:t> aux  situations </a:t>
            </a:r>
            <a:r>
              <a:rPr lang="en-CA" dirty="0" err="1" smtClean="0"/>
              <a:t>particulières</a:t>
            </a:r>
            <a:r>
              <a:rPr lang="en-CA" dirty="0" smtClean="0"/>
              <a:t>. R/O </a:t>
            </a:r>
            <a:r>
              <a:rPr lang="en-CA" dirty="0" err="1" smtClean="0"/>
              <a:t>tinea</a:t>
            </a:r>
            <a:r>
              <a:rPr lang="en-CA" dirty="0" smtClean="0"/>
              <a:t> </a:t>
            </a:r>
            <a:r>
              <a:rPr lang="en-CA" dirty="0" err="1" smtClean="0"/>
              <a:t>pedis</a:t>
            </a:r>
            <a:endParaRPr lang="en-CA" dirty="0" smtClean="0"/>
          </a:p>
          <a:p>
            <a:endParaRPr lang="en-CA" dirty="0" smtClean="0"/>
          </a:p>
          <a:p>
            <a:r>
              <a:rPr lang="en-CA" b="1" dirty="0" err="1" smtClean="0"/>
              <a:t>Fascites</a:t>
            </a:r>
            <a:r>
              <a:rPr lang="en-CA" dirty="0" smtClean="0"/>
              <a:t>: </a:t>
            </a:r>
            <a:r>
              <a:rPr lang="en-CA" dirty="0" err="1" smtClean="0"/>
              <a:t>Dlr</a:t>
            </a:r>
            <a:r>
              <a:rPr lang="en-CA" dirty="0" smtClean="0"/>
              <a:t> hors de proportion. Possible </a:t>
            </a:r>
            <a:r>
              <a:rPr lang="en-CA" dirty="0" err="1" smtClean="0"/>
              <a:t>qu'au</a:t>
            </a:r>
            <a:r>
              <a:rPr lang="en-CA" dirty="0" smtClean="0"/>
              <a:t> début pas de T° et de </a:t>
            </a:r>
            <a:r>
              <a:rPr lang="en-CA" dirty="0" err="1" smtClean="0"/>
              <a:t>signes</a:t>
            </a:r>
            <a:r>
              <a:rPr lang="en-CA" dirty="0" smtClean="0"/>
              <a:t> à la </a:t>
            </a:r>
            <a:r>
              <a:rPr lang="en-CA" dirty="0" err="1" smtClean="0"/>
              <a:t>peau</a:t>
            </a:r>
            <a:endParaRPr lang="en-CA" dirty="0" smtClean="0"/>
          </a:p>
          <a:p>
            <a:endParaRPr lang="en-CA" b="1" dirty="0" smtClean="0"/>
          </a:p>
          <a:p>
            <a:r>
              <a:rPr lang="en-CA" b="1" dirty="0" err="1" smtClean="0"/>
              <a:t>Abcès</a:t>
            </a:r>
            <a:r>
              <a:rPr lang="en-CA" dirty="0" smtClean="0"/>
              <a:t>: </a:t>
            </a:r>
            <a:r>
              <a:rPr lang="en-CA" dirty="0" err="1" smtClean="0"/>
              <a:t>Rarement</a:t>
            </a:r>
            <a:r>
              <a:rPr lang="en-CA" dirty="0" smtClean="0"/>
              <a:t> ATB, </a:t>
            </a:r>
            <a:r>
              <a:rPr lang="en-CA" dirty="0" err="1" smtClean="0"/>
              <a:t>plusieurs</a:t>
            </a:r>
            <a:r>
              <a:rPr lang="en-CA" dirty="0" smtClean="0"/>
              <a:t> techniques, bonne </a:t>
            </a:r>
            <a:r>
              <a:rPr lang="en-CA" dirty="0" err="1" smtClean="0"/>
              <a:t>analgésie</a:t>
            </a:r>
            <a:r>
              <a:rPr lang="en-CA" dirty="0" smtClean="0"/>
              <a:t> pour </a:t>
            </a:r>
            <a:r>
              <a:rPr lang="en-CA" dirty="0" err="1" smtClean="0"/>
              <a:t>bien</a:t>
            </a:r>
            <a:r>
              <a:rPr lang="en-CA" dirty="0" smtClean="0"/>
              <a:t> </a:t>
            </a:r>
            <a:r>
              <a:rPr lang="en-CA" dirty="0" err="1" smtClean="0"/>
              <a:t>briser</a:t>
            </a:r>
            <a:r>
              <a:rPr lang="en-CA" dirty="0" smtClean="0"/>
              <a:t> </a:t>
            </a:r>
            <a:r>
              <a:rPr lang="en-CA" dirty="0" err="1" smtClean="0"/>
              <a:t>loculations</a:t>
            </a:r>
            <a:endParaRPr lang="en-CA" dirty="0" smtClean="0"/>
          </a:p>
          <a:p>
            <a:endParaRPr lang="en-CA" b="1" dirty="0" smtClean="0"/>
          </a:p>
          <a:p>
            <a:r>
              <a:rPr lang="en-CA" b="1" dirty="0" err="1" smtClean="0"/>
              <a:t>Morsure</a:t>
            </a:r>
            <a:r>
              <a:rPr lang="en-CA" dirty="0" smtClean="0"/>
              <a:t>: </a:t>
            </a:r>
            <a:r>
              <a:rPr lang="en-CA" dirty="0" err="1" smtClean="0"/>
              <a:t>Irriguer</a:t>
            </a:r>
            <a:r>
              <a:rPr lang="en-CA" dirty="0" smtClean="0"/>
              <a:t> +++. </a:t>
            </a:r>
            <a:r>
              <a:rPr lang="en-CA" dirty="0" err="1" smtClean="0"/>
              <a:t>Considérer</a:t>
            </a:r>
            <a:r>
              <a:rPr lang="en-CA" dirty="0" smtClean="0"/>
              <a:t> ATB</a:t>
            </a:r>
            <a:endParaRPr lang="fr-CA" dirty="0"/>
          </a:p>
        </p:txBody>
      </p:sp>
    </p:spTree>
    <p:extLst>
      <p:ext uri="{BB962C8B-B14F-4D97-AF65-F5344CB8AC3E}">
        <p14:creationId xmlns:p14="http://schemas.microsoft.com/office/powerpoint/2010/main" val="12664421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err="1" smtClean="0"/>
              <a:t>Dx</a:t>
            </a:r>
            <a:r>
              <a:rPr lang="en-CA" dirty="0" smtClean="0"/>
              <a:t>?</a:t>
            </a:r>
            <a:endParaRPr lang="fr-CA" dirty="0"/>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28945" y="1935163"/>
            <a:ext cx="5086109" cy="4389437"/>
          </a:xfrm>
        </p:spPr>
      </p:pic>
    </p:spTree>
    <p:extLst>
      <p:ext uri="{BB962C8B-B14F-4D97-AF65-F5344CB8AC3E}">
        <p14:creationId xmlns:p14="http://schemas.microsoft.com/office/powerpoint/2010/main" val="19905742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426384"/>
            <a:ext cx="4104456" cy="6004197"/>
          </a:xfrm>
          <a:prstGeom prst="rect">
            <a:avLst/>
          </a:prstGeom>
        </p:spPr>
      </p:pic>
      <p:sp>
        <p:nvSpPr>
          <p:cNvPr id="3" name="Titre 2"/>
          <p:cNvSpPr>
            <a:spLocks noGrp="1"/>
          </p:cNvSpPr>
          <p:nvPr>
            <p:ph type="title" idx="4294967295"/>
          </p:nvPr>
        </p:nvSpPr>
        <p:spPr>
          <a:xfrm>
            <a:off x="0" y="704850"/>
            <a:ext cx="8229600" cy="1143000"/>
          </a:xfrm>
        </p:spPr>
        <p:txBody>
          <a:bodyPr/>
          <a:lstStyle/>
          <a:p>
            <a:r>
              <a:rPr lang="en-CA" dirty="0" smtClean="0"/>
              <a:t>    </a:t>
            </a:r>
            <a:r>
              <a:rPr lang="en-CA" dirty="0" err="1" smtClean="0"/>
              <a:t>Dx</a:t>
            </a:r>
            <a:r>
              <a:rPr lang="en-CA" dirty="0" smtClean="0"/>
              <a:t>?</a:t>
            </a:r>
            <a:endParaRPr lang="fr-CA" dirty="0"/>
          </a:p>
        </p:txBody>
      </p:sp>
    </p:spTree>
    <p:extLst>
      <p:ext uri="{BB962C8B-B14F-4D97-AF65-F5344CB8AC3E}">
        <p14:creationId xmlns:p14="http://schemas.microsoft.com/office/powerpoint/2010/main" val="33855596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636912"/>
            <a:ext cx="5663865" cy="3132000"/>
          </a:xfrm>
          <a:prstGeom prst="rect">
            <a:avLst/>
          </a:prstGeom>
        </p:spPr>
      </p:pic>
    </p:spTree>
    <p:extLst>
      <p:ext uri="{BB962C8B-B14F-4D97-AF65-F5344CB8AC3E}">
        <p14:creationId xmlns:p14="http://schemas.microsoft.com/office/powerpoint/2010/main" val="156764911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4457</TotalTime>
  <Words>4403</Words>
  <Application>Microsoft Macintosh PowerPoint</Application>
  <PresentationFormat>Présentation à l'écran (4:3)</PresentationFormat>
  <Paragraphs>591</Paragraphs>
  <Slides>60</Slides>
  <Notes>43</Notes>
  <HiddenSlides>0</HiddenSlides>
  <MMClips>1</MMClips>
  <ScaleCrop>false</ScaleCrop>
  <HeadingPairs>
    <vt:vector size="4" baseType="variant">
      <vt:variant>
        <vt:lpstr>Thème</vt:lpstr>
      </vt:variant>
      <vt:variant>
        <vt:i4>1</vt:i4>
      </vt:variant>
      <vt:variant>
        <vt:lpstr>Titres des diapositives</vt:lpstr>
      </vt:variant>
      <vt:variant>
        <vt:i4>60</vt:i4>
      </vt:variant>
    </vt:vector>
  </HeadingPairs>
  <TitlesOfParts>
    <vt:vector size="61" baseType="lpstr">
      <vt:lpstr>Débit</vt:lpstr>
      <vt:lpstr>Infection des tissus mous</vt:lpstr>
      <vt:lpstr>Cellulite </vt:lpstr>
      <vt:lpstr>Dx</vt:lpstr>
      <vt:lpstr>Dx?</vt:lpstr>
      <vt:lpstr>Dx?</vt:lpstr>
      <vt:lpstr>Dx?</vt:lpstr>
      <vt:lpstr>Dx?</vt:lpstr>
      <vt:lpstr>    Dx?</vt:lpstr>
      <vt:lpstr>Présentation PowerPoint</vt:lpstr>
      <vt:lpstr>Dx?</vt:lpstr>
      <vt:lpstr>Dxd cellulite</vt:lpstr>
      <vt:lpstr>Cellulite vs érysipèle</vt:lpstr>
      <vt:lpstr>DX?</vt:lpstr>
      <vt:lpstr>Impétigo contagiosa</vt:lpstr>
      <vt:lpstr>Cellulite des MI Aller une étape de plus…</vt:lpstr>
      <vt:lpstr>Présentation PowerPoint</vt:lpstr>
      <vt:lpstr>Tx</vt:lpstr>
      <vt:lpstr>Présentation PowerPoint</vt:lpstr>
      <vt:lpstr>Situations spéciales</vt:lpstr>
      <vt:lpstr>Ne répond pas aux ATB Penser à:</vt:lpstr>
      <vt:lpstr>SARC-ca</vt:lpstr>
      <vt:lpstr>Hx de cas</vt:lpstr>
      <vt:lpstr>Fasciite/myosite nécrosante </vt:lpstr>
      <vt:lpstr>Type 1</vt:lpstr>
      <vt:lpstr>Angine de Ludwig </vt:lpstr>
      <vt:lpstr>Conditions associées au type 1</vt:lpstr>
      <vt:lpstr>Type 2 ‘’Bactérie mangeuse de chaire’’</vt:lpstr>
      <vt:lpstr>Facteurs prédisposants Type II </vt:lpstr>
      <vt:lpstr>Présentation</vt:lpstr>
      <vt:lpstr>Présentation</vt:lpstr>
      <vt:lpstr>Présentation PowerPoint</vt:lpstr>
      <vt:lpstr>Imagerie</vt:lpstr>
      <vt:lpstr>LRINEC score</vt:lpstr>
      <vt:lpstr>Type III</vt:lpstr>
      <vt:lpstr>Traitement </vt:lpstr>
      <vt:lpstr>Atb type II</vt:lpstr>
      <vt:lpstr>Tx autre</vt:lpstr>
      <vt:lpstr>Abcès</vt:lpstr>
      <vt:lpstr>Abces-dxd</vt:lpstr>
      <vt:lpstr>Présentation PowerPoint</vt:lpstr>
      <vt:lpstr>DXD </vt:lpstr>
      <vt:lpstr>I&amp;D AVANT</vt:lpstr>
      <vt:lpstr>I&amp;D suite</vt:lpstr>
      <vt:lpstr>I&amp;D mèche</vt:lpstr>
      <vt:lpstr>Présentation PowerPoint</vt:lpstr>
      <vt:lpstr>Indication antibiotique</vt:lpstr>
      <vt:lpstr>Conseils au congé</vt:lpstr>
      <vt:lpstr>Considérer référer ces abcès</vt:lpstr>
      <vt:lpstr>Présentation PowerPoint</vt:lpstr>
      <vt:lpstr>Morsure</vt:lpstr>
      <vt:lpstr>Morsure et risque d’infection</vt:lpstr>
      <vt:lpstr> Pasteurella multocida </vt:lpstr>
      <vt:lpstr>Morsure Tx</vt:lpstr>
      <vt:lpstr>Fermeture de plaie 3 options </vt:lpstr>
      <vt:lpstr>. ATB prophylaxis </vt:lpstr>
      <vt:lpstr> Indications pour ATBprophylaxis Opinion d’experts </vt:lpstr>
      <vt:lpstr>ATB</vt:lpstr>
      <vt:lpstr>Présentation PowerPoint</vt:lpstr>
      <vt:lpstr>Prévenir morsure</vt:lpstr>
      <vt:lpstr>DONC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Cellulite-Fascite-morsure-abcès</dc:title>
  <dc:creator>eric</dc:creator>
  <cp:lastModifiedBy>François Bertrand</cp:lastModifiedBy>
  <cp:revision>154</cp:revision>
  <dcterms:created xsi:type="dcterms:W3CDTF">2011-09-28T17:51:58Z</dcterms:created>
  <dcterms:modified xsi:type="dcterms:W3CDTF">2012-06-01T16:04:32Z</dcterms:modified>
</cp:coreProperties>
</file>