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-128"/>
        <a:cs typeface="+mn-cs"/>
        <a:sym typeface="Chalkboar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10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10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halkboard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halkboard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halkboard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halkboard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halkboard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8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Céphalo: réactions croisée 8.1%. Si urticaire ou anaphylaxie 4x plus de chance de réaction all. En réalité = 0.1%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Histamine: doser dans l</a:t>
            </a:r>
            <a:r>
              <a:rPr lang="ja-JP" altLang="en-US" sz="1600" smtClean="0">
                <a:solidFill>
                  <a:srgbClr val="333333"/>
                </a:solidFill>
                <a:latin typeface="Arial" pitchFamily="34" charset="0"/>
                <a:sym typeface="Marker Felt" charset="0"/>
              </a:rPr>
              <a:t>’</a:t>
            </a:r>
            <a:r>
              <a:rPr lang="en-US" altLang="ja-JP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heure suivant début sx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Tryptase: enzyme d</a:t>
            </a:r>
            <a:r>
              <a:rPr lang="ja-JP" altLang="en-US" sz="1600" smtClean="0">
                <a:solidFill>
                  <a:srgbClr val="333333"/>
                </a:solidFill>
                <a:latin typeface="Arial" pitchFamily="34" charset="0"/>
                <a:sym typeface="Marker Felt" charset="0"/>
              </a:rPr>
              <a:t>’</a:t>
            </a:r>
            <a:r>
              <a:rPr lang="en-US" altLang="ja-JP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utilité inconnue dans la réaction all. Dosage idéal ad 2h (max 6h)</a:t>
            </a:r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En général, plus le début est rapide, plus la réaction est sévère.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LA moitié des décès attribué à une réaction allergique arrivent dans l</a:t>
            </a:r>
            <a:r>
              <a:rPr lang="ja-JP" altLang="en-US" sz="1600" smtClean="0">
                <a:solidFill>
                  <a:srgbClr val="333333"/>
                </a:solidFill>
                <a:latin typeface="Arial" pitchFamily="34" charset="0"/>
                <a:sym typeface="Marker Felt" charset="0"/>
              </a:rPr>
              <a:t>’</a:t>
            </a:r>
            <a:r>
              <a:rPr lang="en-US" altLang="ja-JP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heure suivant le début des sx</a:t>
            </a:r>
          </a:p>
          <a:p>
            <a:pPr eaLnBrk="1" hangingPunct="1"/>
            <a:endParaRPr lang="en-US" altLang="fr-FR" sz="18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ON MANQUE LE DIAGNOSTIC: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HypoT NON reconnue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PAS de SX cutanés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SX non Spécifiques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Angioédeme Héré: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autosomal dominant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Défault de la voie du complément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Durée de 1 à 2 jours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Microtrauma peut précipiter la réaction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DES ÉTUDES AMÉRICAINES ONT DÉMONTRÉES UNE NETTE SOUS UTILISATION DE L</a:t>
            </a:r>
            <a:r>
              <a:rPr lang="ja-JP" altLang="en-US" sz="1600" smtClean="0">
                <a:solidFill>
                  <a:srgbClr val="333333"/>
                </a:solidFill>
                <a:latin typeface="Arial" pitchFamily="34" charset="0"/>
                <a:sym typeface="Marker Felt" charset="0"/>
              </a:rPr>
              <a:t>’</a:t>
            </a:r>
            <a:r>
              <a:rPr lang="en-US" altLang="ja-JP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ÉPI P/R AUX MESEURES SECONDAIRES (CORTICO, BENADRYL)</a:t>
            </a:r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ea typeface="ヒラギノ明朝 ProN W3" charset="-128"/>
                <a:sym typeface="Marker Felt" charset="0"/>
              </a:rPr>
              <a:t>GLUCAGON: EFFET CHRONOTROPE ET INOTROPE INDÉPENDANT DES RÉCEPTEURS αET β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solidFill>
                  <a:srgbClr val="333333"/>
                </a:solidFill>
                <a:latin typeface="Marker Felt" charset="0"/>
                <a:ea typeface="ＭＳ Ｐゴシック" charset="0"/>
                <a:cs typeface="Marker Felt" charset="0"/>
                <a:sym typeface="Marker Felt" charset="0"/>
              </a:rPr>
              <a:t>CAUSE INCONNUE &gt; 1/3 des cas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URTICAIRE: SVT VIRAL, cause svt pas ID., tx anti-H1 et cortico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RX: 	Moins de 10% des réactions.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	Petite molécules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	Sonabilité à sensibiliser le système immu. = capacité à lier une protéine tissulaire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MALADIE SÉRIQUE: complexe immun ciraculant</a:t>
            </a:r>
          </a:p>
          <a:p>
            <a:pPr eaLnBrk="1" hangingPunct="1"/>
            <a:r>
              <a:rPr lang="en-US" altLang="fr-FR" sz="1600" smtClean="0">
                <a:solidFill>
                  <a:srgbClr val="333333"/>
                </a:solidFill>
                <a:latin typeface="Marker Felt" charset="0"/>
                <a:sym typeface="Marker Felt" charset="0"/>
              </a:rPr>
              <a:t>AEG, fièvre, arthralgie, svt 1-2 semaine post début RX</a:t>
            </a:r>
          </a:p>
          <a:p>
            <a:pPr eaLnBrk="1" hangingPunct="1"/>
            <a:endParaRPr lang="en-US" altLang="fr-FR" sz="1600" smtClean="0">
              <a:solidFill>
                <a:srgbClr val="333333"/>
              </a:solidFill>
              <a:latin typeface="Marker Felt" charset="0"/>
              <a:sym typeface="Marker Fe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812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4886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78515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790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187167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62364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981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49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98762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916153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524973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54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99714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3886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20745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3403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582705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48889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2162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16697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9872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975746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96880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69494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4198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14566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886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732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771766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6087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1494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6126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0524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70105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68668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078522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78111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2962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2962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851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45479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647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3487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3270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3133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99053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398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70150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350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8580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6469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759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39740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994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502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343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8362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26086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16856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05256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895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600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8279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9892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55911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060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743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602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50519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8975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97358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323137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64346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2224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001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1141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4665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881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139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6392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739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100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79929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436690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5204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0799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6786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5059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04505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903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578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7584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66835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373782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45672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1004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03200"/>
            <a:ext cx="2925762" cy="8509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03200"/>
            <a:ext cx="8624888" cy="850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3625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3146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59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24725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84398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1558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6091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42379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9287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490233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93647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0824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82826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2036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9196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739423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117100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430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53308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6936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058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552878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427958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7131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8795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2098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15663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069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866531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89369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24844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26461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07433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1768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Chalkboar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02512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95649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4553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eaLnBrk="0" fontAlgn="base" hangingPunct="0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92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4382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716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5431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127375" indent="-434975" algn="l" rtl="0" eaLnBrk="0" fontAlgn="base" hangingPunct="0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12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589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8923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638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48000" indent="-406400" algn="l" rtl="0" eaLnBrk="0" fontAlgn="base" hangingPunct="0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nject.ca" TargetMode="External"/><Relationship Id="rId3" Type="http://schemas.openxmlformats.org/officeDocument/2006/relationships/hyperlink" Target="http://www.aiaa.ca" TargetMode="External"/><Relationship Id="rId7" Type="http://schemas.openxmlformats.org/officeDocument/2006/relationships/hyperlink" Target="http://www.epipen.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qaa.qc.ca" TargetMode="External"/><Relationship Id="rId5" Type="http://schemas.openxmlformats.org/officeDocument/2006/relationships/hyperlink" Target="http://www.allerg.qc.ca" TargetMode="External"/><Relationship Id="rId4" Type="http://schemas.openxmlformats.org/officeDocument/2006/relationships/hyperlink" Target="http://www.securite-allergie.c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Réactions allergiques et anaphylaxie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fr-FR" smtClean="0"/>
              <a:t>Chloé Moussaoui, m.d., CMFC (MU)</a:t>
            </a:r>
          </a:p>
          <a:p>
            <a:pPr marL="0" indent="0" eaLnBrk="1" hangingPunct="1"/>
            <a:r>
              <a:rPr lang="en-US" altLang="fr-FR" smtClean="0"/>
              <a:t>22 mars 2011</a:t>
            </a:r>
          </a:p>
          <a:p>
            <a:pPr marL="0" indent="0" eaLnBrk="1" hangingPunct="1"/>
            <a:endParaRPr lang="en-US" altLang="fr-FR" smtClean="0"/>
          </a:p>
          <a:p>
            <a:pPr marL="0" indent="0" eaLnBrk="1" hangingPunct="1"/>
            <a:endParaRPr lang="en-US" altLang="fr-FR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Étiologies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Aliment: Fruits de mer, noix, oeufs, blé, soya, lait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Antibiotiques: pénicillines (céphalosporines)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Piqûres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insectes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Latex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959"/>
                </a:solidFill>
              </a:rPr>
              <a:t>Diagnostic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  <a:defRPr/>
            </a:pPr>
            <a:r>
              <a:rPr lang="en-US" smtClean="0"/>
              <a:t>Clinique</a:t>
            </a:r>
          </a:p>
          <a:p>
            <a:pPr marL="892175" eaLnBrk="1" hangingPunct="1">
              <a:buFontTx/>
              <a:buBlip>
                <a:blip r:embed="rId3"/>
              </a:buBlip>
              <a:defRPr/>
            </a:pPr>
            <a:r>
              <a:rPr lang="en-US" smtClean="0"/>
              <a:t>Biochimie: Histamine et Tryptase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Anaphylaxie: critères diagnostiques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1. Installation aigüe des symtômes (mins à qques heures) impliquants la peau et/ou muqueuse et au moins 1 des symptômes: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Compromis respiratoire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Hypotension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hypotonie, syncope, incontinence...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Anaphylaxie: critères diagnostiques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2. Si exposition à allergène possible par le patient, 2 des systèmes impliqués suivants: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Peau et/ou muqueuses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Compromis respiratoire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HypoT et sx associés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Sx GI persistants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Anaphylaxie: critères diagnostiques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3. HypoT si exposition allergène connu par le patient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Présentation clinique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Sx Respiratoires (raucité, congestion, dyspnée stridor, toux, wheezing)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Sx cardio-vasculaires (HypoT, arythmie, syncope)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Sx cutanés (urticaire, prurit, flushing, oedème luette/langue/lèvres)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Sx GI (douleur abdo, Vo, diarrhées)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Diagnostics différentiels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946400"/>
            <a:ext cx="10464800" cy="6731000"/>
          </a:xfrm>
        </p:spPr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Réaction vasovagale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Ischémie myocardique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Status asthmaticus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Epiglottite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Angioedème héréditaire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CE obstructifs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Tumeur carcinoïde, etc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959"/>
                </a:solidFill>
              </a:rPr>
              <a:t>Anaphylaxie: traitement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ABC, O2, Accès IV, Moniteur Cardique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>
                <a:solidFill>
                  <a:srgbClr val="D90B00"/>
                </a:solidFill>
              </a:rPr>
              <a:t>ÉPINÉPHRINE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Réanimation Volémique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Retrait de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antigène</a:t>
            </a:r>
            <a:endParaRPr lang="en-US" altLang="fr-FR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Épinéphrine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/>
        </p:nvGraphicFramePr>
        <p:xfrm>
          <a:off x="2463800" y="3173413"/>
          <a:ext cx="9232900" cy="5191125"/>
        </p:xfrm>
        <a:graphic>
          <a:graphicData uri="http://schemas.openxmlformats.org/drawingml/2006/table">
            <a:tbl>
              <a:tblPr/>
              <a:tblGrid>
                <a:gridCol w="2590800"/>
                <a:gridCol w="6642100"/>
              </a:tblGrid>
              <a:tr h="1730375">
                <a:tc>
                  <a:txBody>
                    <a:bodyPr/>
                    <a:lstStyle>
                      <a:lvl1pPr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1pPr>
                      <a:lvl2pPr marL="742950" indent="-28575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2pPr>
                      <a:lvl3pPr marL="11430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3pPr>
                      <a:lvl4pPr marL="16002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4pPr>
                      <a:lvl5pPr marL="20574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5pPr>
                      <a:lvl6pPr marL="25146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6pPr>
                      <a:lvl7pPr marL="29718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7pPr>
                      <a:lvl8pPr marL="34290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8pPr>
                      <a:lvl9pPr marL="38862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α</a:t>
                      </a: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1pPr>
                      <a:lvl2pPr marL="742950" indent="-28575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2pPr>
                      <a:lvl3pPr marL="11430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3pPr>
                      <a:lvl4pPr marL="16002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4pPr>
                      <a:lvl5pPr marL="20574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5pPr>
                      <a:lvl6pPr marL="25146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6pPr>
                      <a:lvl7pPr marL="29718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7pPr>
                      <a:lvl8pPr marL="34290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8pPr>
                      <a:lvl9pPr marL="38862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1. vasoconstriction </a:t>
                      </a:r>
                      <a:r>
                        <a:rPr kumimoji="0" lang="en-US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578D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✶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-128"/>
                        <a:sym typeface="Chalkboar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2.↑ TA </a:t>
                      </a:r>
                      <a:r>
                        <a:rPr kumimoji="0" lang="en-US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578D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✶</a:t>
                      </a:r>
                      <a:endParaRPr kumimoji="0" lang="en-US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-128"/>
                        <a:sym typeface="Chalkboar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3. ↓oedème des muqueuses et ↓ perméabilité vasculaire </a:t>
                      </a:r>
                      <a:r>
                        <a:rPr kumimoji="0" lang="en-US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578D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✶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75">
                <a:tc>
                  <a:txBody>
                    <a:bodyPr/>
                    <a:lstStyle>
                      <a:lvl1pPr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1pPr>
                      <a:lvl2pPr marL="742950" indent="-28575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2pPr>
                      <a:lvl3pPr marL="11430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3pPr>
                      <a:lvl4pPr marL="16002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4pPr>
                      <a:lvl5pPr marL="20574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5pPr>
                      <a:lvl6pPr marL="25146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6pPr>
                      <a:lvl7pPr marL="29718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7pPr>
                      <a:lvl8pPr marL="34290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8pPr>
                      <a:lvl9pPr marL="38862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β</a:t>
                      </a: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1pPr>
                      <a:lvl2pPr marL="742950" indent="-28575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2pPr>
                      <a:lvl3pPr marL="11430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3pPr>
                      <a:lvl4pPr marL="16002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4pPr>
                      <a:lvl5pPr marL="20574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5pPr>
                      <a:lvl6pPr marL="25146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6pPr>
                      <a:lvl7pPr marL="29718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7pPr>
                      <a:lvl8pPr marL="34290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8pPr>
                      <a:lvl9pPr marL="38862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1. ↑ 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2. ↑ contractilité ♥ </a:t>
                      </a: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578D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✶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75">
                <a:tc>
                  <a:txBody>
                    <a:bodyPr/>
                    <a:lstStyle>
                      <a:lvl1pPr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1pPr>
                      <a:lvl2pPr marL="742950" indent="-28575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2pPr>
                      <a:lvl3pPr marL="11430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3pPr>
                      <a:lvl4pPr marL="16002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4pPr>
                      <a:lvl5pPr marL="20574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5pPr>
                      <a:lvl6pPr marL="25146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6pPr>
                      <a:lvl7pPr marL="29718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7pPr>
                      <a:lvl8pPr marL="34290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8pPr>
                      <a:lvl9pPr marL="38862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β</a:t>
                      </a: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1pPr>
                      <a:lvl2pPr marL="742950" indent="-28575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2pPr>
                      <a:lvl3pPr marL="11430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3pPr>
                      <a:lvl4pPr marL="16002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4pPr>
                      <a:lvl5pPr marL="2057400" indent="-228600" algn="l" eaLnBrk="0" hangingPunct="0">
                        <a:spcBef>
                          <a:spcPts val="3600"/>
                        </a:spcBef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5pPr>
                      <a:lvl6pPr marL="25146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6pPr>
                      <a:lvl7pPr marL="29718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7pPr>
                      <a:lvl8pPr marL="34290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8pPr>
                      <a:lvl9pPr marL="3886200" indent="-228600" eaLnBrk="0" fontAlgn="base" hangingPunct="0">
                        <a:spcBef>
                          <a:spcPts val="3600"/>
                        </a:spcBef>
                        <a:spcAft>
                          <a:spcPct val="0"/>
                        </a:spcAft>
                        <a:buSzPct val="66000"/>
                        <a:tabLst>
                          <a:tab pos="711200" algn="l"/>
                        </a:tabLst>
                        <a:defRPr sz="2800">
                          <a:solidFill>
                            <a:schemeClr val="tx1"/>
                          </a:solidFill>
                          <a:latin typeface="Chalkboard" charset="0"/>
                          <a:ea typeface="ヒラギノ角ゴ ProN W3" charset="-128"/>
                          <a:sym typeface="Chalkboard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1. ↓ relâche médiateur Hist. </a:t>
                      </a: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578D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✶</a:t>
                      </a:r>
                      <a:endParaRPr kumimoji="0" lang="en-US" alt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alkboard" charset="0"/>
                        <a:ea typeface="ヒラギノ角ゴ ProN W3" charset="-128"/>
                        <a:sym typeface="Chalkboar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2. Bronchodilatation </a:t>
                      </a: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578D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alkboard" charset="0"/>
                          <a:ea typeface="ヒラギノ角ゴ ProN W3" charset="-128"/>
                          <a:sym typeface="Chalkboard" charset="0"/>
                        </a:rPr>
                        <a:t>3. Vasodilatation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Épinéphrine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La drogue de choix dans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anaphylaxie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Délais augmentent mortalité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Voie adm: </a:t>
            </a:r>
          </a:p>
          <a:p>
            <a:pPr marL="1971675" lvl="2" eaLnBrk="1" hangingPunct="1">
              <a:buFontTx/>
              <a:buBlip>
                <a:blip r:embed="rId3"/>
              </a:buBlip>
            </a:pPr>
            <a:r>
              <a:rPr lang="en-US" altLang="fr-FR" smtClean="0"/>
              <a:t>IM › SC</a:t>
            </a:r>
          </a:p>
          <a:p>
            <a:pPr marL="1971675" lvl="2" eaLnBrk="1" hangingPunct="1">
              <a:buFontTx/>
              <a:buBlip>
                <a:blip r:embed="rId3"/>
              </a:buBlip>
            </a:pPr>
            <a:r>
              <a:rPr lang="en-US" altLang="fr-FR" smtClean="0"/>
              <a:t>IV si pas de réponse à IM/volume ou arrêt cardio-respiratoire imminent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33"/>
                </a:solidFill>
              </a:rPr>
              <a:t>Objectifs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946400"/>
            <a:ext cx="10464800" cy="7035800"/>
          </a:xfrm>
        </p:spPr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z="3000" smtClean="0"/>
              <a:t>Connaître les différentes définitions des réactions allergiques et les causes principales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z="3000" smtClean="0"/>
              <a:t>Connaître les signes et symptômes et savoir reconnaître rapidement une réaction anaphylaxique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z="3000" smtClean="0"/>
              <a:t>Connaître le diagnostic différentiel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z="3000" smtClean="0"/>
              <a:t>Connaître la prise en charge initiale de la réaction anaphylaxique et l</a:t>
            </a:r>
            <a:r>
              <a:rPr lang="ja-JP" altLang="en-US" sz="3000" smtClean="0">
                <a:latin typeface="Arial" pitchFamily="34" charset="0"/>
              </a:rPr>
              <a:t>’</a:t>
            </a:r>
            <a:r>
              <a:rPr lang="en-US" altLang="ja-JP" sz="3000" smtClean="0"/>
              <a:t>ensemble des options thérapeutiques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z="3000" smtClean="0"/>
              <a:t>Connaître le management secondaire et les précautions au congé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Épinéphrine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Contre-indications absolues?/précautions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Complications (rares): OAP, SCA, Arythmie, HIC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Si bolus IV de mauvaise dilution, trop rapide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doses excessives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Épinéphrine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Doses IM/SC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0.3-0.5 mg (0.3-0.5cc dilution 1:1000)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q 5-10 minutes PRN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pédiatrie 0.01mg/kg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Cuisse AL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Épinéphrine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Doses IV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bolus de 0.1 mg sur 5 à 10 min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0.1 cc de 1:1000 dilué dans 10cc NS (donner 1cc par minute)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Perfusion ( 1mg </a:t>
            </a:r>
            <a:r>
              <a:rPr lang="en-US" altLang="fr-FR" sz="2400" smtClean="0"/>
              <a:t>(1cc de 1:1000)</a:t>
            </a:r>
            <a:r>
              <a:rPr lang="en-US" altLang="fr-FR" smtClean="0"/>
              <a:t> / 500cc NS à 0.5-2 cc/h)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959"/>
                </a:solidFill>
              </a:rPr>
              <a:t>Traitements adjuvants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>
                <a:solidFill>
                  <a:srgbClr val="FF2712"/>
                </a:solidFill>
              </a:rPr>
              <a:t>Corticostéroïdes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TOUS (anaphylaxie)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Début action 4-6h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HypoT réfractaire, bronchospasme persistant, réaction biphasique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Méthylprednisolone (125-250mg IV) ou solucortef (250mg)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959"/>
                </a:solidFill>
              </a:rPr>
              <a:t>Traitements adjuvants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smtClean="0">
                <a:solidFill>
                  <a:srgbClr val="FF2712"/>
                </a:solidFill>
              </a:rPr>
              <a:t>Anti-histaminiques</a:t>
            </a:r>
            <a:r>
              <a:rPr lang="en-US" smtClean="0"/>
              <a:t>: </a:t>
            </a:r>
          </a:p>
          <a:p>
            <a:pPr marL="1438275" lvl="1"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Pour urticaire et prurit</a:t>
            </a:r>
          </a:p>
          <a:p>
            <a:pPr marL="1438275" lvl="1"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Anti-H1: Diphenydramine 50mg IV</a:t>
            </a:r>
          </a:p>
          <a:p>
            <a:pPr marL="1438275" lvl="1"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Anti-H2: Ranitidine 50mg IV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959"/>
                </a:solidFill>
              </a:rPr>
              <a:t>Traitements adjuvants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Bronchodilatateurs: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Bronchospasme réfractaire à Épi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Albutérol/salbutamol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Anticholinergiques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Sulfate de Magnésium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Conditions particulières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B-bloqueurs</a:t>
            </a:r>
          </a:p>
          <a:p>
            <a:pPr marL="1438275" lvl="1" eaLnBrk="1" hangingPunct="1">
              <a:buFontTx/>
              <a:buBlip>
                <a:blip r:embed="rId3"/>
              </a:buBlip>
            </a:pPr>
            <a:r>
              <a:rPr lang="en-US" altLang="fr-FR" smtClean="0">
                <a:ea typeface="MS PGothic" pitchFamily="34" charset="-128"/>
              </a:rPr>
              <a:t>↓ effet épi sur récepteures β</a:t>
            </a:r>
            <a:endParaRPr lang="en-US" altLang="fr-FR" smtClean="0"/>
          </a:p>
          <a:p>
            <a:pPr marL="1438275" lvl="1" eaLnBrk="1" hangingPunct="1">
              <a:buFontTx/>
              <a:buBlip>
                <a:blip r:embed="rId3"/>
              </a:buBlip>
            </a:pPr>
            <a:r>
              <a:rPr lang="en-US" altLang="fr-FR" smtClean="0"/>
              <a:t>Si hypoT réfractaire volume et épi: </a:t>
            </a:r>
            <a:r>
              <a:rPr lang="en-US" altLang="fr-FR" smtClean="0">
                <a:solidFill>
                  <a:srgbClr val="FF2712"/>
                </a:solidFill>
              </a:rPr>
              <a:t>glucagon</a:t>
            </a:r>
            <a:r>
              <a:rPr lang="en-US" altLang="fr-FR" smtClean="0"/>
              <a:t> 1mg IV q 5 minutes</a:t>
            </a:r>
          </a:p>
          <a:p>
            <a:pPr marL="1438275" lvl="1" eaLnBrk="1" hangingPunct="1">
              <a:buFontTx/>
              <a:buBlip>
                <a:blip r:embed="rId3"/>
              </a:buBlip>
            </a:pPr>
            <a:r>
              <a:rPr lang="en-US" altLang="fr-FR" smtClean="0"/>
              <a:t>Action glucagon?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Réaction biphasique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3-20%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Seconde libération des médiateurs 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Souvent dans les 8h du début des sx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Ad 72H...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Cortico prévient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Congé?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Observation 24h ou +: choc réfractaire ou sévère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6-8h: prudent si bonne réponse thérapeutique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+ long si ATCD réaction grave ou prise BB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800350"/>
            <a:ext cx="4140200" cy="57658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Au congé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946400"/>
            <a:ext cx="5105400" cy="6718300"/>
          </a:xfrm>
        </p:spPr>
        <p:txBody>
          <a:bodyPr/>
          <a:lstStyle/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Anti-h1 q 6h x 24h puis PRN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Cortico: 3 jours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Épipen:</a:t>
            </a:r>
          </a:p>
          <a:p>
            <a:pPr marL="1409700" lvl="1" eaLnBrk="1" hangingPunct="1">
              <a:buFontTx/>
              <a:buBlip>
                <a:blip r:embed="rId3"/>
              </a:buBlip>
            </a:pPr>
            <a:r>
              <a:rPr lang="en-US" altLang="fr-FR" smtClean="0"/>
              <a:t>Aller à la pharmacie STAT</a:t>
            </a:r>
          </a:p>
          <a:p>
            <a:pPr marL="1409700" lvl="1" eaLnBrk="1" hangingPunct="1">
              <a:buFontTx/>
              <a:buBlip>
                <a:blip r:embed="rId3"/>
              </a:buBlip>
            </a:pPr>
            <a:r>
              <a:rPr lang="en-US" altLang="fr-FR" smtClean="0"/>
              <a:t>Donner Instructions complètes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800350"/>
            <a:ext cx="4140200" cy="57658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33"/>
                </a:solidFill>
              </a:rPr>
              <a:t>Cas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H 50ans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AP: nil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Prurit, rash, gorge serrée x 30</a:t>
            </a:r>
            <a:r>
              <a:rPr lang="ja-JP" altLang="en-US" smtClean="0">
                <a:latin typeface="Arial" pitchFamily="34" charset="0"/>
              </a:rPr>
              <a:t>’</a:t>
            </a:r>
            <a:endParaRPr lang="en-US" altLang="ja-JP" smtClean="0"/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SV 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Instructions au congé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Anaphylaxie et réaction biphasique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Instructions ÉPIPEN pt ET entourage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Au 1er signe de récurrence: Epipen + URG P1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Identifier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allergène: Référence allergo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Bracelet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alerte allegie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Sources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informations</a:t>
            </a:r>
            <a:endParaRPr lang="en-US" altLang="fr-FR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F33"/>
                </a:solidFill>
              </a:rPr>
              <a:t>Sources d</a:t>
            </a:r>
            <a:r>
              <a:rPr lang="ja-JP" altLang="en-US" smtClean="0">
                <a:solidFill>
                  <a:srgbClr val="FFFF33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FFFF33"/>
                </a:solidFill>
              </a:rPr>
              <a:t>info</a:t>
            </a:r>
            <a:endParaRPr lang="en-US" altLang="fr-FR" smtClean="0">
              <a:solidFill>
                <a:srgbClr val="FFFF33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u="sng" smtClean="0">
                <a:hlinkClick r:id="rId3"/>
              </a:rPr>
              <a:t>www.aiaa.ca</a:t>
            </a:r>
            <a:endParaRPr lang="en-US" smtClean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u="sng" smtClean="0">
                <a:hlinkClick r:id="rId4"/>
              </a:rPr>
              <a:t>www.securite-allergie.ca</a:t>
            </a:r>
            <a:endParaRPr lang="en-US" smtClean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u="sng" smtClean="0">
                <a:hlinkClick r:id="rId5"/>
              </a:rPr>
              <a:t>www.allerg.qc.ca</a:t>
            </a:r>
            <a:endParaRPr lang="en-US" smtClean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u="sng" smtClean="0">
                <a:hlinkClick r:id="rId6"/>
              </a:rPr>
              <a:t>www.aqaa.qc.ca</a:t>
            </a:r>
            <a:endParaRPr lang="en-US" smtClean="0"/>
          </a:p>
          <a:p>
            <a:pPr marL="892175" eaLnBrk="1" hangingPunct="1">
              <a:buFontTx/>
              <a:buBlip>
                <a:blip r:embed="rId2"/>
              </a:buBlip>
              <a:defRPr/>
            </a:pPr>
            <a:r>
              <a:rPr lang="en-US" u="sng" smtClean="0">
                <a:hlinkClick r:id="rId7"/>
              </a:rPr>
              <a:t>www.epipen.ca</a:t>
            </a:r>
            <a:r>
              <a:rPr lang="en-US" smtClean="0"/>
              <a:t> ou </a:t>
            </a:r>
            <a:r>
              <a:rPr lang="en-US" u="sng" smtClean="0">
                <a:hlinkClick r:id="rId8"/>
              </a:rPr>
              <a:t>www.twinject.ca</a:t>
            </a:r>
            <a:endParaRPr lang="en-US" u="sng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Autres réactions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Urticaire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Allergie aux médicaments</a:t>
            </a:r>
          </a:p>
          <a:p>
            <a:pPr marL="892175" eaLnBrk="1" hangingPunct="1">
              <a:buFontTx/>
              <a:buBlip>
                <a:blip r:embed="rId3"/>
              </a:buBlip>
            </a:pPr>
            <a:r>
              <a:rPr lang="en-US" altLang="fr-FR" smtClean="0"/>
              <a:t>Angioedème</a:t>
            </a:r>
          </a:p>
          <a:p>
            <a:pPr marL="1438275" lvl="1" eaLnBrk="1" hangingPunct="1">
              <a:buFontTx/>
              <a:buBlip>
                <a:blip r:embed="rId3"/>
              </a:buBlip>
            </a:pPr>
            <a:r>
              <a:rPr lang="en-US" altLang="fr-FR" smtClean="0"/>
              <a:t>IECA</a:t>
            </a:r>
          </a:p>
          <a:p>
            <a:pPr marL="1438275" lvl="1" eaLnBrk="1" hangingPunct="1">
              <a:buFontTx/>
              <a:buBlip>
                <a:blip r:embed="rId3"/>
              </a:buBlip>
            </a:pPr>
            <a:r>
              <a:rPr lang="en-US" altLang="fr-FR" smtClean="0"/>
              <a:t>Héréditaire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33"/>
                </a:solidFill>
              </a:rPr>
              <a:t>Conclusion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Savoir reconnaître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anaphylaxie (même sans sx cutanés)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Tx #1 = </a:t>
            </a:r>
            <a:r>
              <a:rPr lang="en-US" altLang="fr-FR" smtClean="0">
                <a:solidFill>
                  <a:srgbClr val="FF2712"/>
                </a:solidFill>
              </a:rPr>
              <a:t>ÉPINÉPHRINE</a:t>
            </a:r>
            <a:endParaRPr lang="en-US" altLang="fr-FR" smtClean="0"/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Tx adjuvant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Congé: prudence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Enseignement au patient important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5207000"/>
            <a:ext cx="10464800" cy="1778000"/>
          </a:xfrm>
        </p:spPr>
        <p:txBody>
          <a:bodyPr/>
          <a:lstStyle/>
          <a:p>
            <a:pPr marL="0" indent="0" eaLnBrk="1" hangingPunct="1"/>
            <a:r>
              <a:rPr lang="en-US" altLang="fr-FR" sz="2400" smtClean="0"/>
              <a:t>Un merci particulier à Dr. Vérilibe Huard pour certaines diapositives et photos ayant servies à cette présentation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Merci!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965200"/>
            <a:ext cx="8724900" cy="68707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1 (suite)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800350"/>
            <a:ext cx="4140200" cy="57658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33"/>
                </a:solidFill>
              </a:rPr>
              <a:t>Cas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946400"/>
            <a:ext cx="5105400" cy="6273800"/>
          </a:xfrm>
        </p:spPr>
        <p:txBody>
          <a:bodyPr/>
          <a:lstStyle/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H 60 ans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AP: HTA ss Thiazides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All: lait de chèvre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Prurit, rash, étourdi x 30</a:t>
            </a:r>
            <a:r>
              <a:rPr lang="ja-JP" altLang="en-US" smtClean="0">
                <a:latin typeface="Arial" pitchFamily="34" charset="0"/>
              </a:rPr>
              <a:t>’</a:t>
            </a:r>
            <a:endParaRPr lang="en-US" altLang="ja-JP" smtClean="0"/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A mangé pizza x 1h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SV 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665413"/>
            <a:ext cx="4343400" cy="60325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33"/>
                </a:solidFill>
              </a:rPr>
              <a:t>Cas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H 80 ans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AP: MCAS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Rx: ASA/Lopresor</a:t>
            </a:r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Prurit, gorge serrée, Vo x 30</a:t>
            </a:r>
            <a:r>
              <a:rPr lang="ja-JP" altLang="en-US" smtClean="0">
                <a:latin typeface="Arial" pitchFamily="34" charset="0"/>
              </a:rPr>
              <a:t>’</a:t>
            </a:r>
            <a:endParaRPr lang="en-US" altLang="ja-JP" smtClean="0"/>
          </a:p>
          <a:p>
            <a:pPr marL="863600" eaLnBrk="1" hangingPunct="1">
              <a:buFontTx/>
              <a:buBlip>
                <a:blip r:embed="rId3"/>
              </a:buBlip>
            </a:pPr>
            <a:r>
              <a:rPr lang="en-US" altLang="fr-FR" smtClean="0"/>
              <a:t>SV: TA 170/100 N par ailleurs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Définitions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Anaphylaxie: réaction allergique sérieuse à début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action rapide et pouvant causer la mort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Réaction anaphylaxique: 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Deux étapes: sensibilisation et seconde exposition à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allergène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IgE-médiée (dépendante)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Définitions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Réaction anaphylactoïde: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Pas de sensibilisation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Non IgE-médiée (indépendante)</a:t>
            </a:r>
          </a:p>
          <a:p>
            <a:pPr marL="1438275" lvl="1" eaLnBrk="1" hangingPunct="1">
              <a:buFontTx/>
              <a:buBlip>
                <a:blip r:embed="rId2"/>
              </a:buBlip>
            </a:pPr>
            <a:r>
              <a:rPr lang="en-US" altLang="fr-FR" smtClean="0"/>
              <a:t>Dégranulation directe des mastocytes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>
                <a:solidFill>
                  <a:srgbClr val="FFF959"/>
                </a:solidFill>
              </a:rPr>
              <a:t>Définitions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Anaphylaxie = réaction anaphylaxique et anaphylactoïde (finalité est la même)</a:t>
            </a:r>
          </a:p>
          <a:p>
            <a:pPr marL="892175" eaLnBrk="1" hangingPunct="1">
              <a:buFontTx/>
              <a:buBlip>
                <a:blip r:embed="rId2"/>
              </a:buBlip>
            </a:pPr>
            <a:r>
              <a:rPr lang="en-US" altLang="fr-FR" smtClean="0"/>
              <a:t>Réaction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hypersensibilité: réaction immunitaire innapropriée à un Ag et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anaphylaxie en est la forme la plus grave</a:t>
            </a:r>
            <a:endParaRPr lang="en-US" altLang="fr-FR" smtClean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re et sous-titr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re - Centré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Centré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- Centr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re et puces - Droit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Droit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et puces - Dro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uc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ce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re et puce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, puces et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, puces et pho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, puces et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Photo - Hori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Ph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re - Hau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Vierg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re et puces - Gauch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Gauch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et puces - Gau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re et puces sur 2 colonn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sur 2 colonne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re et puces sur 2 colon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Pages>0</Pages>
  <Words>1039</Words>
  <Characters>0</Characters>
  <Application>Microsoft Office PowerPoint</Application>
  <PresentationFormat>Personnalisé</PresentationFormat>
  <Lines>0</Lines>
  <Paragraphs>208</Paragraphs>
  <Slides>34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34</vt:i4>
      </vt:variant>
    </vt:vector>
  </HeadingPairs>
  <TitlesOfParts>
    <vt:vector size="53" baseType="lpstr">
      <vt:lpstr>Chalkboard</vt:lpstr>
      <vt:lpstr>ヒラギノ角ゴ ProN W3</vt:lpstr>
      <vt:lpstr>Arial</vt:lpstr>
      <vt:lpstr>MS PGothic</vt:lpstr>
      <vt:lpstr>Marker Felt</vt:lpstr>
      <vt:lpstr>Lucida Grande</vt:lpstr>
      <vt:lpstr>ヒラギノ明朝 ProN W3</vt:lpstr>
      <vt:lpstr>Titre et sous-titre</vt:lpstr>
      <vt:lpstr>Titre et puces</vt:lpstr>
      <vt:lpstr>Titre, puces et photo</vt:lpstr>
      <vt:lpstr>Photo - Horizontale</vt:lpstr>
      <vt:lpstr>Photo - Verticale</vt:lpstr>
      <vt:lpstr>Titre - Haut</vt:lpstr>
      <vt:lpstr>Vierge</vt:lpstr>
      <vt:lpstr>Titre et puces - Gauche</vt:lpstr>
      <vt:lpstr>Titre et puces sur 2 colonnes</vt:lpstr>
      <vt:lpstr>Titre - Centré</vt:lpstr>
      <vt:lpstr>Titre et puces - Droite</vt:lpstr>
      <vt:lpstr>Puces</vt:lpstr>
      <vt:lpstr>Réactions allergiques et anaphylaxie</vt:lpstr>
      <vt:lpstr>Objectifs</vt:lpstr>
      <vt:lpstr>Cas 1</vt:lpstr>
      <vt:lpstr>Cas 1 (suite)</vt:lpstr>
      <vt:lpstr>Cas 2</vt:lpstr>
      <vt:lpstr>Cas 3</vt:lpstr>
      <vt:lpstr>Définitions</vt:lpstr>
      <vt:lpstr>Définitions</vt:lpstr>
      <vt:lpstr>Définitions</vt:lpstr>
      <vt:lpstr>Étiologies</vt:lpstr>
      <vt:lpstr>Diagnostic</vt:lpstr>
      <vt:lpstr>Anaphylaxie: critères diagnostiques</vt:lpstr>
      <vt:lpstr>Anaphylaxie: critères diagnostiques</vt:lpstr>
      <vt:lpstr>Anaphylaxie: critères diagnostiques</vt:lpstr>
      <vt:lpstr>Présentation clinique</vt:lpstr>
      <vt:lpstr>Diagnostics différentiels</vt:lpstr>
      <vt:lpstr>Anaphylaxie: traitement</vt:lpstr>
      <vt:lpstr>Épinéphrine</vt:lpstr>
      <vt:lpstr>Épinéphrine</vt:lpstr>
      <vt:lpstr>Épinéphrine</vt:lpstr>
      <vt:lpstr>Épinéphrine</vt:lpstr>
      <vt:lpstr>Épinéphrine</vt:lpstr>
      <vt:lpstr>Traitements adjuvants</vt:lpstr>
      <vt:lpstr>Traitements adjuvants</vt:lpstr>
      <vt:lpstr>Traitements adjuvants</vt:lpstr>
      <vt:lpstr>Conditions particulières</vt:lpstr>
      <vt:lpstr>Réaction biphasique</vt:lpstr>
      <vt:lpstr>Congé?</vt:lpstr>
      <vt:lpstr>Au congé</vt:lpstr>
      <vt:lpstr>Instructions au congé</vt:lpstr>
      <vt:lpstr>Sources d’info</vt:lpstr>
      <vt:lpstr>Autres réactions</vt:lpstr>
      <vt:lpstr>Conclusion</vt:lpstr>
      <vt:lpstr>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Réactions allergiques et anaphylaxie</dc:title>
  <dc:creator>Thibaudat Daniella</dc:creator>
  <cp:lastModifiedBy>thibaudd</cp:lastModifiedBy>
  <cp:revision>3</cp:revision>
  <dcterms:modified xsi:type="dcterms:W3CDTF">2014-10-24T19:50:19Z</dcterms:modified>
</cp:coreProperties>
</file>