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4"/>
  </p:notesMasterIdLst>
  <p:handoutMasterIdLst>
    <p:handoutMasterId r:id="rId125"/>
  </p:handoutMasterIdLst>
  <p:sldIdLst>
    <p:sldId id="256" r:id="rId2"/>
    <p:sldId id="342" r:id="rId3"/>
    <p:sldId id="343" r:id="rId4"/>
    <p:sldId id="344" r:id="rId5"/>
    <p:sldId id="345" r:id="rId6"/>
    <p:sldId id="346" r:id="rId7"/>
    <p:sldId id="347" r:id="rId8"/>
    <p:sldId id="424" r:id="rId9"/>
    <p:sldId id="348" r:id="rId10"/>
    <p:sldId id="349" r:id="rId11"/>
    <p:sldId id="350" r:id="rId12"/>
    <p:sldId id="351" r:id="rId13"/>
    <p:sldId id="355" r:id="rId14"/>
    <p:sldId id="356" r:id="rId15"/>
    <p:sldId id="367" r:id="rId16"/>
    <p:sldId id="366" r:id="rId17"/>
    <p:sldId id="365" r:id="rId18"/>
    <p:sldId id="364" r:id="rId19"/>
    <p:sldId id="363" r:id="rId20"/>
    <p:sldId id="362" r:id="rId21"/>
    <p:sldId id="370" r:id="rId22"/>
    <p:sldId id="369" r:id="rId23"/>
    <p:sldId id="371" r:id="rId24"/>
    <p:sldId id="359" r:id="rId25"/>
    <p:sldId id="421" r:id="rId26"/>
    <p:sldId id="423" r:id="rId27"/>
    <p:sldId id="418" r:id="rId28"/>
    <p:sldId id="419" r:id="rId29"/>
    <p:sldId id="420" r:id="rId30"/>
    <p:sldId id="415" r:id="rId31"/>
    <p:sldId id="416" r:id="rId32"/>
    <p:sldId id="417" r:id="rId33"/>
    <p:sldId id="412" r:id="rId34"/>
    <p:sldId id="414" r:id="rId35"/>
    <p:sldId id="413" r:id="rId36"/>
    <p:sldId id="358" r:id="rId37"/>
    <p:sldId id="410" r:id="rId38"/>
    <p:sldId id="357" r:id="rId39"/>
    <p:sldId id="425" r:id="rId40"/>
    <p:sldId id="352"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9" r:id="rId54"/>
    <p:sldId id="440" r:id="rId55"/>
    <p:sldId id="441" r:id="rId56"/>
    <p:sldId id="442" r:id="rId57"/>
    <p:sldId id="443" r:id="rId58"/>
    <p:sldId id="438" r:id="rId59"/>
    <p:sldId id="374" r:id="rId60"/>
    <p:sldId id="375" r:id="rId61"/>
    <p:sldId id="376" r:id="rId62"/>
    <p:sldId id="445" r:id="rId63"/>
    <p:sldId id="393" r:id="rId64"/>
    <p:sldId id="446" r:id="rId65"/>
    <p:sldId id="447" r:id="rId66"/>
    <p:sldId id="448" r:id="rId67"/>
    <p:sldId id="449" r:id="rId68"/>
    <p:sldId id="450" r:id="rId69"/>
    <p:sldId id="465" r:id="rId70"/>
    <p:sldId id="466" r:id="rId71"/>
    <p:sldId id="451" r:id="rId72"/>
    <p:sldId id="453" r:id="rId73"/>
    <p:sldId id="396" r:id="rId74"/>
    <p:sldId id="397" r:id="rId75"/>
    <p:sldId id="398" r:id="rId76"/>
    <p:sldId id="401" r:id="rId77"/>
    <p:sldId id="404" r:id="rId78"/>
    <p:sldId id="405" r:id="rId79"/>
    <p:sldId id="406" r:id="rId80"/>
    <p:sldId id="468" r:id="rId81"/>
    <p:sldId id="469" r:id="rId82"/>
    <p:sldId id="471" r:id="rId83"/>
    <p:sldId id="472" r:id="rId84"/>
    <p:sldId id="473" r:id="rId85"/>
    <p:sldId id="475" r:id="rId86"/>
    <p:sldId id="476" r:id="rId87"/>
    <p:sldId id="477" r:id="rId88"/>
    <p:sldId id="478" r:id="rId89"/>
    <p:sldId id="486" r:id="rId90"/>
    <p:sldId id="480" r:id="rId91"/>
    <p:sldId id="483" r:id="rId92"/>
    <p:sldId id="484" r:id="rId93"/>
    <p:sldId id="485" r:id="rId94"/>
    <p:sldId id="487" r:id="rId95"/>
    <p:sldId id="488" r:id="rId96"/>
    <p:sldId id="455" r:id="rId97"/>
    <p:sldId id="402" r:id="rId98"/>
    <p:sldId id="408" r:id="rId99"/>
    <p:sldId id="407" r:id="rId100"/>
    <p:sldId id="409" r:id="rId101"/>
    <p:sldId id="462" r:id="rId102"/>
    <p:sldId id="463" r:id="rId103"/>
    <p:sldId id="464" r:id="rId104"/>
    <p:sldId id="454" r:id="rId105"/>
    <p:sldId id="389" r:id="rId106"/>
    <p:sldId id="456" r:id="rId107"/>
    <p:sldId id="457" r:id="rId108"/>
    <p:sldId id="458" r:id="rId109"/>
    <p:sldId id="459" r:id="rId110"/>
    <p:sldId id="461" r:id="rId111"/>
    <p:sldId id="380" r:id="rId112"/>
    <p:sldId id="387" r:id="rId113"/>
    <p:sldId id="386" r:id="rId114"/>
    <p:sldId id="385" r:id="rId115"/>
    <p:sldId id="384" r:id="rId116"/>
    <p:sldId id="388" r:id="rId117"/>
    <p:sldId id="460" r:id="rId118"/>
    <p:sldId id="377" r:id="rId119"/>
    <p:sldId id="378" r:id="rId120"/>
    <p:sldId id="379" r:id="rId121"/>
    <p:sldId id="340" r:id="rId122"/>
    <p:sldId id="341" r:id="rId123"/>
  </p:sldIdLst>
  <p:sldSz cx="9144000" cy="6858000" type="screen4x3"/>
  <p:notesSz cx="7053263" cy="9356725"/>
  <p:defaultTextStyle>
    <a:defPPr>
      <a:defRPr lang="fr-FR"/>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61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55938" cy="468313"/>
          </a:xfrm>
          <a:prstGeom prst="rect">
            <a:avLst/>
          </a:prstGeom>
        </p:spPr>
        <p:txBody>
          <a:bodyPr vert="horz" lIns="93763" tIns="46881" rIns="93763" bIns="46881" rtlCol="0"/>
          <a:lstStyle>
            <a:lvl1pPr algn="l" fontAlgn="auto">
              <a:spcBef>
                <a:spcPts val="0"/>
              </a:spcBef>
              <a:spcAft>
                <a:spcPts val="0"/>
              </a:spcAft>
              <a:defRPr sz="1200">
                <a:latin typeface="+mn-lt"/>
                <a:ea typeface="+mn-ea"/>
                <a:cs typeface="+mn-cs"/>
              </a:defRPr>
            </a:lvl1pPr>
          </a:lstStyle>
          <a:p>
            <a:pPr>
              <a:defRPr/>
            </a:pPr>
            <a:endParaRPr lang="fr-CA"/>
          </a:p>
        </p:txBody>
      </p:sp>
      <p:sp>
        <p:nvSpPr>
          <p:cNvPr id="3" name="Espace réservé de la date 2"/>
          <p:cNvSpPr>
            <a:spLocks noGrp="1"/>
          </p:cNvSpPr>
          <p:nvPr>
            <p:ph type="dt" sz="quarter" idx="1"/>
          </p:nvPr>
        </p:nvSpPr>
        <p:spPr>
          <a:xfrm>
            <a:off x="3995738" y="0"/>
            <a:ext cx="3055937" cy="468313"/>
          </a:xfrm>
          <a:prstGeom prst="rect">
            <a:avLst/>
          </a:prstGeom>
        </p:spPr>
        <p:txBody>
          <a:bodyPr vert="horz" wrap="square" lIns="93763" tIns="46881" rIns="93763" bIns="46881" numCol="1" anchor="t" anchorCtr="0" compatLnSpc="1">
            <a:prstTxWarp prst="textNoShape">
              <a:avLst/>
            </a:prstTxWarp>
          </a:bodyPr>
          <a:lstStyle>
            <a:lvl1pPr algn="r">
              <a:defRPr sz="1200">
                <a:latin typeface="Calibri" pitchFamily="34" charset="0"/>
                <a:cs typeface="Arial" pitchFamily="34" charset="0"/>
              </a:defRPr>
            </a:lvl1pPr>
          </a:lstStyle>
          <a:p>
            <a:fld id="{D2C846CE-002B-482A-A611-0229B026D895}" type="datetimeFigureOut">
              <a:rPr lang="fr-CA" altLang="fr-FR"/>
              <a:pPr/>
              <a:t>2014-10-24</a:t>
            </a:fld>
            <a:endParaRPr lang="fr-CA" altLang="fr-FR"/>
          </a:p>
        </p:txBody>
      </p:sp>
      <p:sp>
        <p:nvSpPr>
          <p:cNvPr id="4" name="Espace réservé du pied de page 3"/>
          <p:cNvSpPr>
            <a:spLocks noGrp="1"/>
          </p:cNvSpPr>
          <p:nvPr>
            <p:ph type="ftr" sz="quarter" idx="2"/>
          </p:nvPr>
        </p:nvSpPr>
        <p:spPr>
          <a:xfrm>
            <a:off x="0" y="8886825"/>
            <a:ext cx="3055938" cy="468313"/>
          </a:xfrm>
          <a:prstGeom prst="rect">
            <a:avLst/>
          </a:prstGeom>
        </p:spPr>
        <p:txBody>
          <a:bodyPr vert="horz" lIns="93763" tIns="46881" rIns="93763" bIns="46881" rtlCol="0" anchor="b"/>
          <a:lstStyle>
            <a:lvl1pPr algn="l" fontAlgn="auto">
              <a:spcBef>
                <a:spcPts val="0"/>
              </a:spcBef>
              <a:spcAft>
                <a:spcPts val="0"/>
              </a:spcAft>
              <a:defRPr sz="1200">
                <a:latin typeface="+mn-lt"/>
                <a:ea typeface="+mn-ea"/>
                <a:cs typeface="+mn-cs"/>
              </a:defRPr>
            </a:lvl1pPr>
          </a:lstStyle>
          <a:p>
            <a:pPr>
              <a:defRPr/>
            </a:pPr>
            <a:endParaRPr lang="fr-CA"/>
          </a:p>
        </p:txBody>
      </p:sp>
      <p:sp>
        <p:nvSpPr>
          <p:cNvPr id="5" name="Espace réservé du numéro de diapositive 4"/>
          <p:cNvSpPr>
            <a:spLocks noGrp="1"/>
          </p:cNvSpPr>
          <p:nvPr>
            <p:ph type="sldNum" sz="quarter" idx="3"/>
          </p:nvPr>
        </p:nvSpPr>
        <p:spPr>
          <a:xfrm>
            <a:off x="3995738" y="8886825"/>
            <a:ext cx="3055937" cy="468313"/>
          </a:xfrm>
          <a:prstGeom prst="rect">
            <a:avLst/>
          </a:prstGeom>
        </p:spPr>
        <p:txBody>
          <a:bodyPr vert="horz" wrap="square" lIns="93763" tIns="46881" rIns="93763" bIns="46881" numCol="1" anchor="b" anchorCtr="0" compatLnSpc="1">
            <a:prstTxWarp prst="textNoShape">
              <a:avLst/>
            </a:prstTxWarp>
          </a:bodyPr>
          <a:lstStyle>
            <a:lvl1pPr algn="r">
              <a:defRPr sz="1200">
                <a:latin typeface="Calibri" pitchFamily="34" charset="0"/>
                <a:cs typeface="Arial" pitchFamily="34" charset="0"/>
              </a:defRPr>
            </a:lvl1pPr>
          </a:lstStyle>
          <a:p>
            <a:fld id="{E45CE40C-DF79-43CB-9EB6-5F6A65EE79DD}" type="slidenum">
              <a:rPr lang="fr-CA" altLang="fr-FR"/>
              <a:pPr/>
              <a:t>‹N°›</a:t>
            </a:fld>
            <a:endParaRPr lang="fr-CA" altLang="fr-FR"/>
          </a:p>
        </p:txBody>
      </p:sp>
    </p:spTree>
    <p:extLst>
      <p:ext uri="{BB962C8B-B14F-4D97-AF65-F5344CB8AC3E}">
        <p14:creationId xmlns:p14="http://schemas.microsoft.com/office/powerpoint/2010/main" val="839786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55938" cy="468313"/>
          </a:xfrm>
          <a:prstGeom prst="rect">
            <a:avLst/>
          </a:prstGeom>
        </p:spPr>
        <p:txBody>
          <a:bodyPr vert="horz" lIns="93763" tIns="46881" rIns="93763" bIns="46881"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995738" y="0"/>
            <a:ext cx="3055937" cy="468313"/>
          </a:xfrm>
          <a:prstGeom prst="rect">
            <a:avLst/>
          </a:prstGeom>
        </p:spPr>
        <p:txBody>
          <a:bodyPr vert="horz" wrap="square" lIns="93763" tIns="46881" rIns="93763" bIns="46881" numCol="1" anchor="t" anchorCtr="0" compatLnSpc="1">
            <a:prstTxWarp prst="textNoShape">
              <a:avLst/>
            </a:prstTxWarp>
          </a:bodyPr>
          <a:lstStyle>
            <a:lvl1pPr algn="r">
              <a:defRPr sz="1200">
                <a:latin typeface="Calibri" pitchFamily="34" charset="0"/>
                <a:cs typeface="Arial" pitchFamily="34" charset="0"/>
              </a:defRPr>
            </a:lvl1pPr>
          </a:lstStyle>
          <a:p>
            <a:fld id="{866F2ECC-2338-45F6-B54C-EF7D66AF8EB5}" type="datetimeFigureOut">
              <a:rPr lang="fr-FR" altLang="fr-FR"/>
              <a:pPr/>
              <a:t>24/10/2014</a:t>
            </a:fld>
            <a:endParaRPr lang="fr-FR" altLang="fr-FR"/>
          </a:p>
        </p:txBody>
      </p:sp>
      <p:sp>
        <p:nvSpPr>
          <p:cNvPr id="4" name="Espace réservé de l'image des diapositives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pPr lvl="0"/>
            <a:endParaRPr lang="fr-FR" noProof="0"/>
          </a:p>
        </p:txBody>
      </p:sp>
      <p:sp>
        <p:nvSpPr>
          <p:cNvPr id="5" name="Espace réservé des commentaires 4"/>
          <p:cNvSpPr>
            <a:spLocks noGrp="1"/>
          </p:cNvSpPr>
          <p:nvPr>
            <p:ph type="body" sz="quarter" idx="3"/>
          </p:nvPr>
        </p:nvSpPr>
        <p:spPr>
          <a:xfrm>
            <a:off x="704850" y="4445000"/>
            <a:ext cx="5643563" cy="4210050"/>
          </a:xfrm>
          <a:prstGeom prst="rect">
            <a:avLst/>
          </a:prstGeom>
        </p:spPr>
        <p:txBody>
          <a:bodyPr vert="horz" wrap="square" lIns="93763" tIns="46881" rIns="93763" bIns="46881" numCol="1" anchor="t" anchorCtr="0" compatLnSpc="1">
            <a:prstTxWarp prst="textNoShape">
              <a:avLst/>
            </a:prstTxWarp>
            <a:normAutofit/>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 name="Espace réservé du pied de page 5"/>
          <p:cNvSpPr>
            <a:spLocks noGrp="1"/>
          </p:cNvSpPr>
          <p:nvPr>
            <p:ph type="ftr" sz="quarter" idx="4"/>
          </p:nvPr>
        </p:nvSpPr>
        <p:spPr>
          <a:xfrm>
            <a:off x="0" y="8886825"/>
            <a:ext cx="3055938" cy="468313"/>
          </a:xfrm>
          <a:prstGeom prst="rect">
            <a:avLst/>
          </a:prstGeom>
        </p:spPr>
        <p:txBody>
          <a:bodyPr vert="horz" lIns="93763" tIns="46881" rIns="93763" bIns="46881"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995738" y="8886825"/>
            <a:ext cx="3055937" cy="468313"/>
          </a:xfrm>
          <a:prstGeom prst="rect">
            <a:avLst/>
          </a:prstGeom>
        </p:spPr>
        <p:txBody>
          <a:bodyPr vert="horz" wrap="square" lIns="93763" tIns="46881" rIns="93763" bIns="46881" numCol="1" anchor="b" anchorCtr="0" compatLnSpc="1">
            <a:prstTxWarp prst="textNoShape">
              <a:avLst/>
            </a:prstTxWarp>
          </a:bodyPr>
          <a:lstStyle>
            <a:lvl1pPr algn="r">
              <a:defRPr sz="1200">
                <a:latin typeface="Calibri" pitchFamily="34" charset="0"/>
                <a:cs typeface="Arial" pitchFamily="34" charset="0"/>
              </a:defRPr>
            </a:lvl1pPr>
          </a:lstStyle>
          <a:p>
            <a:fld id="{2AE7A78D-BD0A-4733-944D-111BAB4F6C1E}" type="slidenum">
              <a:rPr lang="fr-FR" altLang="fr-FR"/>
              <a:pPr/>
              <a:t>‹N°›</a:t>
            </a:fld>
            <a:endParaRPr lang="fr-FR" altLang="fr-FR"/>
          </a:p>
        </p:txBody>
      </p:sp>
    </p:spTree>
    <p:extLst>
      <p:ext uri="{BB962C8B-B14F-4D97-AF65-F5344CB8AC3E}">
        <p14:creationId xmlns:p14="http://schemas.microsoft.com/office/powerpoint/2010/main" val="2962540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smtClean="0">
                <a:ea typeface="ＭＳ Ｐゴシック" pitchFamily="34" charset="-128"/>
              </a:rPr>
              <a:t>Voici le powerpoint pour la toxicologie.</a:t>
            </a:r>
          </a:p>
          <a:p>
            <a:endParaRPr lang="fr-FR" altLang="fr-FR" smtClean="0">
              <a:ea typeface="ＭＳ Ｐゴシック" pitchFamily="34" charset="-128"/>
            </a:endParaRPr>
          </a:p>
          <a:p>
            <a:r>
              <a:rPr lang="fr-FR" altLang="fr-FR" smtClean="0">
                <a:ea typeface="ＭＳ Ｐゴシック" pitchFamily="34" charset="-128"/>
              </a:rPr>
              <a:t>Il s'agit d'une formation prévue durer 2h.  J'ai opté pour une couverture approfondie de tous les aspects de l'évaluation et de la prise en charge initiale du patient intoxiqué plutôt que de m'éparpiller à parler d'un paquet de toxines sans couvrir les concepts essentiels pour lesquels nous notons au centre antipoison une méconnaissance menant à plusieurs erreurs de raisonnement et donc de prise en charge.</a:t>
            </a:r>
          </a:p>
          <a:p>
            <a:endParaRPr lang="fr-FR" altLang="fr-FR" smtClean="0">
              <a:ea typeface="ＭＳ Ｐゴシック" pitchFamily="34" charset="-128"/>
            </a:endParaRPr>
          </a:p>
          <a:p>
            <a:r>
              <a:rPr lang="fr-FR" altLang="fr-FR" smtClean="0">
                <a:ea typeface="ＭＳ Ｐゴシック" pitchFamily="34" charset="-128"/>
              </a:rPr>
              <a:t>J'ai moi-même donné une conférence de ce type à des résidents et ils avaient beaucoup de questions qui m'ont inspiré pour la création de cette formation.  Je crois que ça répondra à leurs besoins.</a:t>
            </a:r>
          </a:p>
          <a:p>
            <a:r>
              <a:rPr lang="fr-FR" altLang="fr-FR" smtClean="0">
                <a:ea typeface="ＭＳ Ｐゴシック" pitchFamily="34" charset="-128"/>
              </a:rPr>
              <a:t>Comme certains concepts sont complexes et que ce n'est pas moi qui donnerai ces conférences dans les différents milieux, j'ai mis du texte et des commentaires sous une majorité de diapositives pour faciliter la vie aux présentateurs.</a:t>
            </a:r>
          </a:p>
          <a:p>
            <a:r>
              <a:rPr lang="fr-FR" altLang="fr-FR" smtClean="0">
                <a:ea typeface="ＭＳ Ｐゴシック" pitchFamily="34" charset="-128"/>
              </a:rPr>
              <a:t>S'il y a une demande pour une autre présentation sur des toxines en particulier, je pourrai la bâtir dans un 2e temps.</a:t>
            </a:r>
          </a:p>
          <a:p>
            <a:endParaRPr lang="fr-FR" altLang="fr-FR" smtClean="0">
              <a:ea typeface="ＭＳ Ｐゴシック" pitchFamily="34" charset="-128"/>
            </a:endParaRPr>
          </a:p>
          <a:p>
            <a:r>
              <a:rPr lang="fr-FR" altLang="fr-FR" smtClean="0">
                <a:ea typeface="ＭＳ Ｐゴシック" pitchFamily="34" charset="-128"/>
              </a:rPr>
              <a:t>Je reste bien ouvert aux commentaires et aux questions en lien avec cette formation.</a:t>
            </a:r>
          </a:p>
          <a:p>
            <a:r>
              <a:rPr lang="fr-FR" altLang="fr-FR" smtClean="0">
                <a:ea typeface="ＭＳ Ｐゴシック" pitchFamily="34" charset="-128"/>
              </a:rPr>
              <a:t>Mes coordonnées sont à la dernière diapositive.</a:t>
            </a:r>
          </a:p>
        </p:txBody>
      </p:sp>
      <p:sp>
        <p:nvSpPr>
          <p:cNvPr id="2314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3CD9234-7EFA-48CE-AF3B-9F717D7A3FAC}" type="slidenum">
              <a:rPr lang="fr-FR" altLang="fr-FR" sz="1200">
                <a:latin typeface="Calibri" pitchFamily="34" charset="0"/>
              </a:rPr>
              <a:pPr eaLnBrk="1" hangingPunct="1"/>
              <a:t>1</a:t>
            </a:fld>
            <a:endParaRPr lang="fr-FR" altLang="fr-FR"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D’abord, pour le patient en arrêt cardiorespiratoire dans un contexte d’intoxication, il faut réaliser que le pronostic est différent des arrêts typiques que vous traitez plus régulièrement.  Les intoxications constituent une cause importante de mortalité chez les jeunes individus.  Une intoxication devrait d’ailleurs arriver assez haut dans le diagnostic différentiel du jeune patient en arrêt.  Compte tenu que les jeunes patients sont fréquemment en bonne santé, si des manœuvres de réanimation immédiates sont effectuées, le pronostic vital et neurologique peut être excellent malgré des manœuvres prolongées.  Le niveau d’agressivité et de durée de réanimation doivent donc tenir compte de ces aspects.  Il existe dans la littérature des séries de cas où nous sommes allés jusqu’en CEC avec un bon pronostic.  Je vous suggère donc vigoureusement de solliciter l’avis du centre antipoison pour vous guider sur l’agressivité des gestes à poser avant de cesser des manœuvres dans un contexte d’intoxication</a:t>
            </a:r>
          </a:p>
        </p:txBody>
      </p:sp>
      <p:sp>
        <p:nvSpPr>
          <p:cNvPr id="337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2C4B945-DCC5-47FC-8ED0-D713CDD6429E}" type="slidenum">
              <a:rPr lang="fr-FR" altLang="fr-FR" sz="1200">
                <a:latin typeface="Calibri" pitchFamily="34" charset="0"/>
              </a:rPr>
              <a:pPr eaLnBrk="1" hangingPunct="1"/>
              <a:t>10</a:t>
            </a:fld>
            <a:endParaRPr lang="fr-FR" altLang="fr-FR"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Pour cette section sur la réanimation, nous discuterons des spécificités rencontrées pour l’ABC mais également du contrôle des convulsions et de l’hyperthermie.  Nous glisserons aussi un petit mot sur les antidotes d’urgence.</a:t>
            </a:r>
          </a:p>
          <a:p>
            <a:pPr defTabSz="936625" eaLnBrk="1" hangingPunct="1">
              <a:spcBef>
                <a:spcPct val="0"/>
              </a:spcBef>
            </a:pPr>
            <a:endParaRPr lang="fr-CA" altLang="fr-FR" smtClean="0">
              <a:ea typeface="ＭＳ Ｐゴシック" pitchFamily="34" charset="-128"/>
            </a:endParaRP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789B396-1B76-4357-93C3-EFB0460E48A5}" type="slidenum">
              <a:rPr lang="fr-FR" altLang="fr-FR" sz="1200">
                <a:latin typeface="Calibri" pitchFamily="34" charset="0"/>
              </a:rPr>
              <a:pPr eaLnBrk="1" hangingPunct="1"/>
              <a:t>11</a:t>
            </a:fld>
            <a:endParaRPr lang="fr-FR" altLang="fr-FR"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Commençons avec les voies respiratoires.  J’ai un collègue anesthésiste qui utilise volontairement le terme « airway » plutôt que « LES voies respiratoires », toujours dans un souci de bien se rappeler qu’il n’y a en fait qu’une seule voie respiratoire et que nous devons donc assurer sa protection de façon agressive.  En toxicologie, la situation la plus fréquente pour laquelle nous sommes appelés à prendre le contrôle invasif des voies respiratoires par intubation est une diminution de l’état de conscience entraînant une diminution de la ventilation et des réflexes de protection des voies respiratoires.  À ce titre, j’insiste particulièrement sur le fait que l’état de conscience suite à une intoxication peut évoluer rapidement et que la protection des voies respiratoires doit être évaluée cliniquement de façon répétée.  Notons que le score sur l’échelle de Glasgow ou encore à l’échelle AVPU, bien qu’intéressants pour l’aspect descriptif de l’état de conscience, n’offrent pas une corrélation fiable avec la capacité de protéger les voies respiratoires.  La protection des voies respiratoires doit donc être évaluée cliniquement de façon spécifique et il faut éviter de ne s’en remettre qu’à un score pour orienter nos décisions.</a:t>
            </a:r>
          </a:p>
        </p:txBody>
      </p:sp>
      <p:sp>
        <p:nvSpPr>
          <p:cNvPr id="378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B955445-E67B-4AF2-86B5-E86DF844A222}" type="slidenum">
              <a:rPr lang="fr-FR" altLang="fr-FR" sz="1200">
                <a:latin typeface="Calibri" pitchFamily="34" charset="0"/>
              </a:rPr>
              <a:pPr eaLnBrk="1" hangingPunct="1"/>
              <a:t>12</a:t>
            </a:fld>
            <a:endParaRPr lang="fr-FR" altLang="fr-FR"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Dans le même ordre d’idée, tester le réflexe de déglutition, ou gag reflex, chez un patient avec altération de l’état de conscience constitue une façon hautement risquée et à éviter.  Ça constitue en fait, en pouvant induire des vomissements, la façon de prouver par l’absurde que finalement, le patient n’avait pas les réflexes suffisants pour prévenir l’aspiration que vous venez de provoquer…  Il est très important d’observer le patient, la façon avec laquelle il gère la salive et les sécrétions, la présence de déglutition spontanée, de toux, etc.  Le réflexe ciliaire nous donne aussi des informations similaires au gag reflex sans les risques associés.</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Mis à part l’impact de l’état de conscience, il pourra être nécessaire de prendre le contrôle rapide des voies respiratoires en toxicologie dans des situations où une atteinte localisée des voies respiratoires peut entraîner un compromis rapide des fonctions vitales.  Pensons à l’ingestion de corrosifs acides ou alcalins par exemple où une brûlure locale peut entraîner la perte rapide des voies respiratoires.</a:t>
            </a:r>
          </a:p>
          <a:p>
            <a:pPr eaLnBrk="1" hangingPunct="1">
              <a:spcBef>
                <a:spcPct val="0"/>
              </a:spcBef>
            </a:pPr>
            <a:endParaRPr lang="fr-CA" altLang="fr-FR" smtClean="0">
              <a:ea typeface="ＭＳ Ｐゴシック" pitchFamily="34" charset="-128"/>
            </a:endParaRPr>
          </a:p>
        </p:txBody>
      </p:sp>
      <p:sp>
        <p:nvSpPr>
          <p:cNvPr id="399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11FFCA2-C5F7-4515-A7E2-CAD486D20231}" type="slidenum">
              <a:rPr lang="fr-FR" altLang="fr-FR" sz="1200">
                <a:latin typeface="Calibri" pitchFamily="34" charset="0"/>
              </a:rPr>
              <a:pPr eaLnBrk="1" hangingPunct="1"/>
              <a:t>13</a:t>
            </a:fld>
            <a:endParaRPr lang="fr-FR" altLang="fr-FR"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Pour la ventilation, ou le breathing, encore une fois il peut être nécessaire d’en prendre le contrôle si l’état de conscience compromet une oxygénation et une ventilation adéquates.  Pour les intoxications avec un opioïde pour lesquelles l’usage de naloxone est envisagé afin de rétablir ces paramètres, soulignons que l’administration de cet antidote n’a pas préséance sur la prise en charge adéquate du A et du B.  Les patients intoxiqués aux opioïdes qui s’hypoventilent sévèrement notamment au point d’être hypoxémiques devraient être ventilés et oxygénés sans attendre l’administration de la naloxone.  Dans le même ordre d’idée, si cette prise en charge en vient à inclure une intubation, la naloxone n’a plus de rôle une fois le patient intubé.</a:t>
            </a:r>
          </a:p>
          <a:p>
            <a:pPr defTabSz="936625" eaLnBrk="1" hangingPunct="1">
              <a:spcBef>
                <a:spcPct val="0"/>
              </a:spcBef>
            </a:pPr>
            <a:endParaRPr lang="fr-CA" altLang="fr-FR" smtClean="0">
              <a:ea typeface="ＭＳ Ｐゴシック" pitchFamily="34" charset="-128"/>
            </a:endParaRPr>
          </a:p>
        </p:txBody>
      </p:sp>
      <p:sp>
        <p:nvSpPr>
          <p:cNvPr id="419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608B6F5-1B60-44D9-BB22-57CE9BE10039}" type="slidenum">
              <a:rPr lang="fr-FR" altLang="fr-FR" sz="1200">
                <a:latin typeface="Calibri" pitchFamily="34" charset="0"/>
              </a:rPr>
              <a:pPr eaLnBrk="1" hangingPunct="1"/>
              <a:t>14</a:t>
            </a:fld>
            <a:endParaRPr lang="fr-FR" altLang="fr-FR"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Une situation qui mérite d’être soulignée en ce qui touche à la prise en charge invasive de la ventilation chez un patient intoxiqué est le patient en acidose métabolique.  Le grand message à retenir est que les patients en acidose métabolique dans un contexte d’intoxications ont une compensation respiratoire absolument essentielle qu’il ne faut pas limiter avec des paramètres de ventilation « standards » qui entraîneront une exacerbation potentiellement fatale de l’acidémie.  On pense ici aux patients intoxiqués aux salicylates mais aussi aux alcools toxiques par exemple.  Pour les salicylates en particulier, l’intubation devrait constituer un geste extrême à effectuer par la personne la plus expérimentée et une hyperventilation agressive pour maintenir une alcalémie post intubation est critique. </a:t>
            </a:r>
          </a:p>
        </p:txBody>
      </p:sp>
      <p:sp>
        <p:nvSpPr>
          <p:cNvPr id="440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378159C-DA45-475D-BA44-5187F88ABDDC}" type="slidenum">
              <a:rPr lang="fr-FR" altLang="fr-FR" sz="1200">
                <a:latin typeface="Calibri" pitchFamily="34" charset="0"/>
              </a:rPr>
              <a:pPr eaLnBrk="1" hangingPunct="1"/>
              <a:t>15</a:t>
            </a:fld>
            <a:endParaRPr lang="fr-FR" altLang="fr-FR"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Passons maintenant aux aspects concernant le C ou la circulation.  Tel que mentionné, dans la majorité des cas, un traitement de soutien standard sera suffisant pour la prise en charge du C chez le patient intoxiqué.  Il existe par contre certaines spécificités.  </a:t>
            </a:r>
          </a:p>
          <a:p>
            <a:pPr eaLnBrk="1" hangingPunct="1">
              <a:spcBef>
                <a:spcPct val="0"/>
              </a:spcBef>
            </a:pPr>
            <a:r>
              <a:rPr lang="fr-CA" altLang="fr-FR" smtClean="0">
                <a:ea typeface="ＭＳ Ｐゴシック" pitchFamily="34" charset="-128"/>
              </a:rPr>
              <a:t>L’importance de l’ECG en toxicologie mérite une attention particulière.  L’ECG permet une extension de notre évaluation clinique en permettant notamment de mettre en évidence 4 patterns de cardiotoxicité rencontrés en toxicologie, soit</a:t>
            </a:r>
          </a:p>
          <a:p>
            <a:pPr eaLnBrk="1" hangingPunct="1">
              <a:spcBef>
                <a:spcPct val="0"/>
              </a:spcBef>
            </a:pPr>
            <a:r>
              <a:rPr lang="fr-CA" altLang="fr-FR" smtClean="0">
                <a:ea typeface="ＭＳ Ｐゴシック" pitchFamily="34" charset="-128"/>
              </a:rPr>
              <a:t>Blocage des canaux sodiques</a:t>
            </a:r>
          </a:p>
          <a:p>
            <a:pPr eaLnBrk="1" hangingPunct="1">
              <a:spcBef>
                <a:spcPct val="0"/>
              </a:spcBef>
            </a:pPr>
            <a:r>
              <a:rPr lang="fr-CA" altLang="fr-FR" smtClean="0">
                <a:ea typeface="ＭＳ Ｐゴシック" pitchFamily="34" charset="-128"/>
              </a:rPr>
              <a:t>Blocage de l’efflux potassique</a:t>
            </a:r>
          </a:p>
          <a:p>
            <a:pPr eaLnBrk="1" hangingPunct="1">
              <a:spcBef>
                <a:spcPct val="0"/>
              </a:spcBef>
            </a:pPr>
            <a:r>
              <a:rPr lang="fr-CA" altLang="fr-FR" smtClean="0">
                <a:ea typeface="ＭＳ Ｐゴシック" pitchFamily="34" charset="-128"/>
              </a:rPr>
              <a:t>Blocage de la pompe Na-K-ATPase</a:t>
            </a:r>
          </a:p>
          <a:p>
            <a:pPr eaLnBrk="1" hangingPunct="1">
              <a:spcBef>
                <a:spcPct val="0"/>
              </a:spcBef>
            </a:pPr>
            <a:r>
              <a:rPr lang="fr-CA" altLang="fr-FR" smtClean="0">
                <a:ea typeface="ＭＳ Ｐゴシック" pitchFamily="34" charset="-128"/>
              </a:rPr>
              <a:t>Blocage des canaux calciques et des récepteurs beta</a:t>
            </a:r>
          </a:p>
          <a:p>
            <a:pPr eaLnBrk="1" hangingPunct="1">
              <a:spcBef>
                <a:spcPct val="0"/>
              </a:spcBef>
            </a:pPr>
            <a:endParaRPr lang="fr-CA" altLang="fr-FR" smtClean="0">
              <a:ea typeface="ＭＳ Ｐゴシック" pitchFamily="34" charset="-128"/>
            </a:endParaRPr>
          </a:p>
        </p:txBody>
      </p:sp>
      <p:sp>
        <p:nvSpPr>
          <p:cNvPr id="460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E222A5-7470-4FD1-B060-AFFB10B6E0AC}" type="slidenum">
              <a:rPr lang="fr-FR" altLang="fr-FR" sz="1200">
                <a:latin typeface="Calibri" pitchFamily="34" charset="0"/>
              </a:rPr>
              <a:pPr eaLnBrk="1" hangingPunct="1"/>
              <a:t>16</a:t>
            </a:fld>
            <a:endParaRPr lang="fr-FR" altLang="fr-FR"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L’effet de blocage des canaux sodiques est un effet qu’on retrouve avec de multiples substances.  Les premiers qui nous viennent en tête sont les antidépresseurs tricycliques.  Évidemment, les antiarythmiques de classe I, surtout les sous-classes Ia et Ic (quinine, procainamide, flecainide, etc.) vont également donner une toxicité cardiaque similaire, de même que les anesthésiques locaux avec en tête la bupivacaïne.  La cocaïne, par ses effets de type plutôt Ic peut également produire ce type de toxicité.  La chloroquine produit une toxicité cardiaque extrêmement sévère notamment par un blocage des canaux sodiques. À hautes doses, la diphenhydramine, les phénothiazines, la carbamazépine, la venlafaxine peuvent aussi se comporter de la sorte.  En fait, la liste est assez extensive.</a:t>
            </a:r>
          </a:p>
          <a:p>
            <a:pPr defTabSz="936625" eaLnBrk="1" hangingPunct="1">
              <a:spcBef>
                <a:spcPct val="0"/>
              </a:spcBef>
            </a:pPr>
            <a:endParaRPr lang="fr-CA" altLang="fr-FR" smtClean="0">
              <a:ea typeface="ＭＳ Ｐゴシック" pitchFamily="34" charset="-128"/>
            </a:endParaRPr>
          </a:p>
        </p:txBody>
      </p:sp>
      <p:sp>
        <p:nvSpPr>
          <p:cNvPr id="481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AD8F9AE-F2C0-4F14-B8CD-8975D9360D7F}" type="slidenum">
              <a:rPr lang="fr-FR" altLang="fr-FR" sz="1200">
                <a:latin typeface="Calibri" pitchFamily="34" charset="0"/>
              </a:rPr>
              <a:pPr eaLnBrk="1" hangingPunct="1"/>
              <a:t>17</a:t>
            </a:fld>
            <a:endParaRPr lang="fr-FR" altLang="fr-FR"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Pour bien comprendre la toxicité reliée au blocage des canaux sodiques, il est intéressant de revenir à la physiologie de la dépolarisation des cellules cardiaques.  On se rappellera que le cycle est divisé en 5 phases.  Le schéma suivant illustre le phénomène.  Suite à une excitation d’une cellule adjacente ou à une dépolarisation spontanée pour les cellules pace-maker, il y a ouverture des canaux sodiques entraînant un influx massif de sodium entraînant une dépolarisation rapide.  Ceci constitue la phase 0.  À la fin de la phase 0, les canaux sodiques se referment et une certaine repolarisation se produit par efflux transitoire de potassium, ce qui constitue la phase 1.  En phase 2, un influx significatif de calcium par les canaux calciques voltage-dépendants se produit et maintien en plateau face à la sortie concomitante de potassium de la cellule.  Alors que l’influx de calcium s’épuise et que le potassium continue à sortir de la cellule, la repolarisation s’amorce en phase 3 pour finalement atteindre la phase 4 ou phase de repos correspondant à diastole cardiaque.  Durant les phases 3 et 4, la pompe Na-K-ATPase s’active afin de transporter contre leur gradient électrochimique le sodium et le calcium à l’extérieur de la cellule et le potassium à l’intérieur de la cellule.  </a:t>
            </a:r>
          </a:p>
          <a:p>
            <a:pPr defTabSz="936625" eaLnBrk="1" hangingPunct="1">
              <a:spcBef>
                <a:spcPct val="0"/>
              </a:spcBef>
            </a:pPr>
            <a:endParaRPr lang="fr-CA" altLang="fr-FR" smtClean="0">
              <a:ea typeface="ＭＳ Ｐゴシック" pitchFamily="34" charset="-128"/>
            </a:endParaRPr>
          </a:p>
        </p:txBody>
      </p:sp>
      <p:sp>
        <p:nvSpPr>
          <p:cNvPr id="501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C5B9AC5-7BE1-45FB-B62C-6914414B2E2A}" type="slidenum">
              <a:rPr lang="fr-FR" altLang="fr-FR" sz="1200">
                <a:latin typeface="Calibri" pitchFamily="34" charset="0"/>
              </a:rPr>
              <a:pPr eaLnBrk="1" hangingPunct="1"/>
              <a:t>18</a:t>
            </a:fld>
            <a:endParaRPr lang="fr-FR" altLang="fr-FR"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En présence d’un agent qui bloque les canaux sodiques, la conformation des canaux se trouve modifiée, ce qui limite l’entrée massive de sodium dans la cellule à la phase 0.  En limitant ainsi l’entrée de sodium, on se retrouve à ralentir la dépolarisation, ce qui se traduit à l’ECG par une prolongation du QRS. </a:t>
            </a:r>
          </a:p>
          <a:p>
            <a:pPr eaLnBrk="1" hangingPunct="1">
              <a:spcBef>
                <a:spcPct val="0"/>
              </a:spcBef>
            </a:pPr>
            <a:endParaRPr lang="fr-CA" altLang="fr-FR" smtClean="0">
              <a:ea typeface="ＭＳ Ｐゴシック" pitchFamily="34" charset="-128"/>
            </a:endParaRPr>
          </a:p>
        </p:txBody>
      </p:sp>
      <p:sp>
        <p:nvSpPr>
          <p:cNvPr id="522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1167E84-E710-4B81-919E-9533A5FC816D}" type="slidenum">
              <a:rPr lang="fr-FR" altLang="fr-FR" sz="1200">
                <a:latin typeface="Calibri" pitchFamily="34" charset="0"/>
              </a:rPr>
              <a:pPr eaLnBrk="1" hangingPunct="1"/>
              <a:t>19</a:t>
            </a:fld>
            <a:endParaRPr lang="fr-FR" altLang="fr-FR"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Le but de cette formation sur la toxicologie est de discuter de la prise en charge initiale du patient intoxiqué à la salle d’urgence.  La toxicologie est une discipline extraordinaire mais qui est une grande négligée de la médecine, à tout le moins au Canada.  C’est en effet intéressant de noter que la toxicologie médicale n’est pas une spécialité reconnue au Canada alors qu’elle l’est ailleurs dans le monde.  C’est surtout dramatique de constater que bien que les intoxications aiguës soient extrêmement fréquentes et que plusieurs médecins d’horizons divers, je pense certainement aux urgentologues mais aussi aux néphrologues, aux intensivistes, aux psychiatres même, tous ces médecins sont appelés à intervenir auprès de ces patients alors que l’enseignement de la toxicologie se fait un peu sur le tas, souvent par une approche basée sur une toxine en particulier.  Le but de cette formation est d’offrir une façon clinique organisée de prendre en charge le patient intoxiqué lors de l’évaluation initiale. </a:t>
            </a:r>
          </a:p>
          <a:p>
            <a:pPr defTabSz="936625" eaLnBrk="1" hangingPunct="1">
              <a:spcBef>
                <a:spcPct val="0"/>
              </a:spcBef>
            </a:pPr>
            <a:endParaRPr lang="fr-CA" altLang="fr-FR" smtClean="0">
              <a:ea typeface="ＭＳ Ｐゴシック" pitchFamily="34" charset="-128"/>
            </a:endParaRPr>
          </a:p>
        </p:txBody>
      </p:sp>
      <p:sp>
        <p:nvSpPr>
          <p:cNvPr id="174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A75BB03-81DD-4EF3-AAA9-230F4296263A}" type="slidenum">
              <a:rPr lang="fr-FR" altLang="fr-FR" sz="1200">
                <a:latin typeface="Calibri" pitchFamily="34" charset="0"/>
              </a:rPr>
              <a:pPr eaLnBrk="1" hangingPunct="1"/>
              <a:t>2</a:t>
            </a:fld>
            <a:endParaRPr lang="fr-FR" altLang="fr-FR"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À l’ECG, le blocage des canaux sodiques se traduit par un pattern qu’il est important de reconnaître pour un urgentologue.  Dans la phase initiale de toxicité, le changement caractéristique est un retard de conduction droit qui se manifestera d’abord par une déviation droite de la portion terminale du QRS. </a:t>
            </a:r>
          </a:p>
          <a:p>
            <a:pPr eaLnBrk="1" hangingPunct="1">
              <a:spcBef>
                <a:spcPct val="0"/>
              </a:spcBef>
            </a:pPr>
            <a:r>
              <a:rPr lang="fr-CA" altLang="fr-FR" smtClean="0">
                <a:ea typeface="ＭＳ Ｐゴシック" pitchFamily="34" charset="-128"/>
              </a:rPr>
              <a:t> </a:t>
            </a:r>
          </a:p>
          <a:p>
            <a:pPr eaLnBrk="1" hangingPunct="1">
              <a:spcBef>
                <a:spcPct val="0"/>
              </a:spcBef>
            </a:pPr>
            <a:r>
              <a:rPr lang="fr-CA" altLang="fr-FR" smtClean="0">
                <a:ea typeface="ＭＳ Ｐゴシック" pitchFamily="34" charset="-128"/>
              </a:rPr>
              <a:t>Concrètement, comme on le voit sur l’ECG ici, on note une onde R proéminente en aVR dans la portion terminale du QRS avec une onde S profonde en d1 et en aVL.  Plus la toxicité sera importante, plus le QRS s’élargira avec un pattern plus franc de bloc de branche droit.  La raison pour laquelle la branche droite semble plus susceptible à la toxicité des bloqueurs des canaux sodiques est inconnue.</a:t>
            </a:r>
          </a:p>
        </p:txBody>
      </p:sp>
      <p:sp>
        <p:nvSpPr>
          <p:cNvPr id="542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C640349-E647-4194-91E5-26024145F661}" type="slidenum">
              <a:rPr lang="fr-FR" altLang="fr-FR" sz="1200">
                <a:latin typeface="Calibri" pitchFamily="34" charset="0"/>
              </a:rPr>
              <a:pPr eaLnBrk="1" hangingPunct="1"/>
              <a:t>20</a:t>
            </a:fld>
            <a:endParaRPr lang="fr-FR" altLang="fr-FR"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Vous avez ici une représentation schématique de ce qui est vu normalement et en présence d’un bloqueur des canaux sodiques dans la dérivation aVR avec l’onde R proéminente.</a:t>
            </a:r>
          </a:p>
        </p:txBody>
      </p:sp>
      <p:sp>
        <p:nvSpPr>
          <p:cNvPr id="563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5F2306-5E2C-4A3F-A764-A5779EB64CAE}" type="slidenum">
              <a:rPr lang="fr-FR" altLang="fr-FR" sz="1200">
                <a:latin typeface="Calibri" pitchFamily="34" charset="0"/>
              </a:rPr>
              <a:pPr eaLnBrk="1" hangingPunct="1"/>
              <a:t>21</a:t>
            </a:fld>
            <a:endParaRPr lang="fr-FR" altLang="fr-FR"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De tels changements à l’ECG dans un contexte d’intoxication sont un indice important nous orientant vers certaines substances et témoignant d’une toxicité en installation.  On revoit ici l’onde R proéminente en aVR et l’onde S profonde en I et aVL.</a:t>
            </a:r>
          </a:p>
          <a:p>
            <a:pPr defTabSz="936625" eaLnBrk="1" hangingPunct="1">
              <a:spcBef>
                <a:spcPct val="0"/>
              </a:spcBef>
            </a:pPr>
            <a:endParaRPr lang="fr-CA" altLang="fr-FR" smtClean="0">
              <a:ea typeface="ＭＳ Ｐゴシック" pitchFamily="34" charset="-128"/>
            </a:endParaRPr>
          </a:p>
          <a:p>
            <a:pPr defTabSz="936625" eaLnBrk="1" hangingPunct="1">
              <a:spcBef>
                <a:spcPct val="0"/>
              </a:spcBef>
            </a:pPr>
            <a:r>
              <a:rPr lang="fr-CA" altLang="fr-FR" smtClean="0">
                <a:ea typeface="ＭＳ Ｐゴシック" pitchFamily="34" charset="-128"/>
              </a:rPr>
              <a:t>Au-delà des troubles de conduction, le blocage sodique peut également avoir un impact hémodynamique par diminution de la contractilité. La grande question est donc quel traitement devrait être administré dans un contexte d’intoxication en présence de changements à l’ECG témoignant de l’implication potentielle d’un bloqueur des canaux sodiques?</a:t>
            </a:r>
          </a:p>
          <a:p>
            <a:pPr defTabSz="936625" eaLnBrk="1" hangingPunct="1">
              <a:spcBef>
                <a:spcPct val="0"/>
              </a:spcBef>
            </a:pPr>
            <a:endParaRPr lang="fr-CA" altLang="fr-FR" smtClean="0">
              <a:ea typeface="ＭＳ Ｐゴシック" pitchFamily="34" charset="-128"/>
            </a:endParaRPr>
          </a:p>
        </p:txBody>
      </p:sp>
      <p:sp>
        <p:nvSpPr>
          <p:cNvPr id="5837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8170E52-6E3A-47E3-AD0E-5DEC168D3A0C}" type="slidenum">
              <a:rPr lang="fr-FR" altLang="fr-FR" sz="1200">
                <a:latin typeface="Calibri" pitchFamily="34" charset="0"/>
              </a:rPr>
              <a:pPr eaLnBrk="1" hangingPunct="1"/>
              <a:t>22</a:t>
            </a:fld>
            <a:endParaRPr lang="fr-FR" altLang="fr-FR"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Dans un pareil contexte, un traitement par bolus de bicarbonate de sodium devrait constituer la première arme.  Le bicarbonate de sodium présente deux avantages.  D’une part, il s’agit d’une solution hypertonique de sodium.  Rappelons qu’une ampoule de bicarbonate standard contient 50 mmol de sodium et 50 mmol de bicarbonates.  Pour mettre en perspective, on retrouve dans 1 litre de salin 0,9% 154 mmol de sodium.  L’administration  de 1-2 mmol/kg de bicarbonate de sodium en bolus amène donc un apport massif de sodium qui peut augmenter le gradient et accélérer ainsi l’entrée de sodium et la dépolarisation.  Le salin hypertonique a d’ailleurs été utilisé à cet effet avec succès.    Le bicarbonate de sodium a comme avantage par rapport au salin hypertonique de créer une alcalémie.  Cette élévation du pH diminue l’affinité des bloqueurs des canaux sodiques pour leur récepteur, diminuant l’effet de blocage.  Il y a donc synergie entre cette dissociation et l’augmentation du gradient d’entrée pour le sodium.</a:t>
            </a:r>
          </a:p>
          <a:p>
            <a:pPr defTabSz="936625" eaLnBrk="1" hangingPunct="1">
              <a:spcBef>
                <a:spcPct val="0"/>
              </a:spcBef>
            </a:pPr>
            <a:endParaRPr lang="fr-CA" altLang="fr-FR" smtClean="0">
              <a:ea typeface="ＭＳ Ｐゴシック" pitchFamily="34" charset="-128"/>
            </a:endParaRPr>
          </a:p>
        </p:txBody>
      </p:sp>
      <p:sp>
        <p:nvSpPr>
          <p:cNvPr id="604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59D48D4-5B47-4847-8F17-0A65BD8D1D44}" type="slidenum">
              <a:rPr lang="fr-FR" altLang="fr-FR" sz="1200">
                <a:latin typeface="Calibri" pitchFamily="34" charset="0"/>
              </a:rPr>
              <a:pPr eaLnBrk="1" hangingPunct="1"/>
              <a:t>23</a:t>
            </a:fld>
            <a:endParaRPr lang="fr-FR" altLang="fr-FR"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Si l’administration de 2 mmol/kg de bicarbonate de sodium améliore l’ECG, il est indiqué de poursuivre jusqu’à réduction du QRS si possible &lt; 100 ms en prenant bien soin de ne pas entraîner une alcalémie délétère ni d’apport démesuré en sodium qui pourrait mal être toléré au niveau volémique et de la natrémie.  Il faut éviter notamment de maintenir le pH au-dessus de 7,55.</a:t>
            </a:r>
          </a:p>
          <a:p>
            <a:pPr eaLnBrk="1" hangingPunct="1">
              <a:spcBef>
                <a:spcPct val="0"/>
              </a:spcBef>
            </a:pPr>
            <a:r>
              <a:rPr lang="fr-CA" altLang="fr-FR" smtClean="0">
                <a:ea typeface="ＭＳ Ｐゴシック" pitchFamily="34" charset="-128"/>
              </a:rPr>
              <a:t>L’important est surtout de vérifier si le traitement administré modifie l’ECG.  Face à un ECG anormal, la comparaison avec d’anciens ECG peut nous aider énormément.  Certains patients ont toujours un aspect pouvant ressembler à un effet de blocage des canaux sodiques.  Il serait erroné de traiter agressivement avec des bicarbonates un ECG chroniquement modifié…  Si l’ECG n’est pas amélioré chez le patient stable par ailleurs après l’administration de 2 mmol/L de bicarbonate de sodium, une approche prudente est de monitorer le patient et de faire des ECG sériés afin de voir si l’ECG montre des changements dynamiques ou reste parfaitement superposable.  Face au patient instable, en choc par exemple sur diminution de la contractilité, l’indication de traiter aux bicarbonates demeure même sans impact initial sur l’ECG.</a:t>
            </a:r>
          </a:p>
        </p:txBody>
      </p:sp>
      <p:sp>
        <p:nvSpPr>
          <p:cNvPr id="624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123CE0-9CD8-45C2-BAA1-9A3F55969655}" type="slidenum">
              <a:rPr lang="fr-FR" altLang="fr-FR" sz="1200">
                <a:latin typeface="Calibri" pitchFamily="34" charset="0"/>
              </a:rPr>
              <a:pPr eaLnBrk="1" hangingPunct="1"/>
              <a:t>24</a:t>
            </a:fld>
            <a:endParaRPr lang="fr-FR" altLang="fr-FR"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Le blocage de l’efflux potassique entraînera des effets sur la phase de repolarisation, effets qui se traduiront par une prolongation de l’intervalle QT.  Ceci s’accompagne d’un risque de torsades de pointes.  Il faut prendre en considération à la fois l’intervalle QT et la fréquence cardiaque.  Le risque de torsades sera augmenté face à une bradycardie relative dans un contexte de QT prolongé.  Notons finalement qu’encore à ce jour, il existe une certaine controverse sur la façon optimale de calculer un QTc.</a:t>
            </a:r>
          </a:p>
        </p:txBody>
      </p:sp>
      <p:sp>
        <p:nvSpPr>
          <p:cNvPr id="6451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8E796B0-71A4-4285-A208-8634CD0F15CF}" type="slidenum">
              <a:rPr lang="fr-FR" altLang="fr-FR" sz="1200">
                <a:latin typeface="Calibri" pitchFamily="34" charset="0"/>
              </a:rPr>
              <a:pPr eaLnBrk="1" hangingPunct="1"/>
              <a:t>25</a:t>
            </a:fld>
            <a:endParaRPr lang="fr-FR" altLang="fr-FR"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La grande question reste: que faire avec un QT prolongé en toxicologie.  La réponse la plus acceptée est de procéder à un monitoring cardiaque et à des ECG sériés si le patient est stable et ne présente pas d’arythmies ventriculaires.  Le sulfate de magnésium est souvent évoqué comme traitement de la prolongation du QT.  Son utilisation prophylactique, c’est-à-dire en présence d’un QT prolongé chez un patient par ailleurs stable et ne présentant pas d’arythmies ventriculaires demeure controversé.  Rien dans la littérature ne supporte de façon convaincante une approche prophylactique.  Les défenseurs de l’approche prophylactique mentionnent que le MgSO4 diminue en fait l’occurrence de dépolarisations ventriculaires précoces entraînant la torsade dans un contexte de QT prolongé et qu’en ce sens, l’administration prophylactique peut diminuer le risque de torsades.  Il faut comprendre par contre qu’une telle administration ne diminuera pas le QT en aigu.  Si par contre le patient présente des arythmies ventriculaires comme de la torsade dans un contexte de QT prolongé, le MgSO4 devient clairement indiqué et l’overdrive pacing devrait aussi être considéré.</a:t>
            </a:r>
          </a:p>
        </p:txBody>
      </p:sp>
      <p:sp>
        <p:nvSpPr>
          <p:cNvPr id="665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1C70FAC-45C6-470B-9C50-27E74FC99876}" type="slidenum">
              <a:rPr lang="fr-FR" altLang="fr-FR" sz="1200">
                <a:latin typeface="Calibri" pitchFamily="34" charset="0"/>
              </a:rPr>
              <a:pPr eaLnBrk="1" hangingPunct="1"/>
              <a:t>26</a:t>
            </a:fld>
            <a:endParaRPr lang="fr-FR" altLang="fr-FR"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Le troisième pattern de cardiotoxicité à reconnaître est celui attibuable à la digitale, qui joue comme bloqueur de la pompe NA-K-ATPase.  Les effets concrets de la digitale sont la diminution de la conduction et l’augmentation de l’automaticité.  La digitale entraîne également un gain en terme d’inotropie, ce qui fait qu’elle reste assez fréquemment utilisée chez les insuffisants cardiaques.  Les signes électriques d’une intoxication à la digitale sont multiples et ces intoxications peuvent à toute fin pratique donner à peu près n’importe quel type d’arythmie.  Bien souvent, le premier indice d’imprégnation toxique à la digitale sera la présence d’ectopie manifestée par des extrasystoles ventriculaires fréquentes.  Par la suite, d’autres arythmies classiques retrouvées dans les intoxications à la digitale sont la FA ou le flutter lent, soit une FA/flutter avec bloc AV, la tachycardie ventriculaire et classiquement bien que rarement la tachycardie ventriculaire bidirectionnelle et des blocs AV de degrés divers.</a:t>
            </a:r>
          </a:p>
        </p:txBody>
      </p:sp>
      <p:sp>
        <p:nvSpPr>
          <p:cNvPr id="686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42A6C69-3BEB-4F81-8BA0-E41D588508E9}" type="slidenum">
              <a:rPr lang="fr-FR" altLang="fr-FR" sz="1200">
                <a:latin typeface="Calibri" pitchFamily="34" charset="0"/>
              </a:rPr>
              <a:pPr eaLnBrk="1" hangingPunct="1"/>
              <a:t>27</a:t>
            </a:fld>
            <a:endParaRPr lang="fr-FR" altLang="fr-FR"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La mortalité associée à une intoxication à la digitale dans l’ère précédent le développement d’un antidote était significative.  Nous avons désormais le luxe de disposer d’un antidote très efficace pour traiter cette condition, soit les anticorps antidigitaliques commercialisés sous le nom de digifab entre autres.  On vous présente ici les indications d’utiliser cet antidote.  Dans le doute, n’hésitez pas à communiquer avec le centre antipoison pour discuter de la nécessité de traiter, d’autant plus qu’il s’agit d’un antidote relativement dispendieux.</a:t>
            </a:r>
          </a:p>
        </p:txBody>
      </p:sp>
      <p:sp>
        <p:nvSpPr>
          <p:cNvPr id="706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3395B10-6FA4-45E9-BDE3-7E9F7E0A1C97}" type="slidenum">
              <a:rPr lang="fr-FR" altLang="fr-FR" sz="1200">
                <a:latin typeface="Calibri" pitchFamily="34" charset="0"/>
              </a:rPr>
              <a:pPr eaLnBrk="1" hangingPunct="1"/>
              <a:t>28</a:t>
            </a:fld>
            <a:endParaRPr lang="fr-FR" altLang="fr-FR"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Finalement, parmi les médicaments causant de la cardiotoxicité sévère, les bloqueurs des canaux sodiques et les beta-bloqueurs nécessitent une brève discussion.  Dans les deux cas, la toxicité se manifestera par de la bradycardie et de l’hypotension.  Certaines caractéristiques cliniques permettent par contre parfois de nous orienter vers une classe plutôt que l’autre.  En effet, les bloqueurs des canaux calciques ont tendance à occasionner de l’hyperglycémie et à préserver l’état de conscience malgré un état de choc parfois important.  Au contraire, les beta-bloqueurs entraînent parfois de l’hypoglycémie et s’accompagnent plus souvent d’une altération de l’état de conscience.  Tout ceci est par contre relatif.  </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Veuillez noter par contre que bien qu’on associe souvent les bloqueurs des canaux calciques à de la bradycardie et de l’hypotension, ce n’est pas toujours le cas.  En effet, les bloqueurs des canaux calciques de type dihydropyridine sont principalement des vasodilatateurs et n’ont pas d’effet significatif sur la conduction.  Une intoxication à ces substances peut donc se manifester par de l’hypotension par vasodilatation périphérique accompagnée de tachycardie réflexe.</a:t>
            </a:r>
          </a:p>
        </p:txBody>
      </p:sp>
      <p:sp>
        <p:nvSpPr>
          <p:cNvPr id="727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9B5DEE-A5D4-42E1-85BB-928ADC294D7F}" type="slidenum">
              <a:rPr lang="fr-FR" altLang="fr-FR" sz="1200">
                <a:latin typeface="Calibri" pitchFamily="34" charset="0"/>
              </a:rPr>
              <a:pPr eaLnBrk="1" hangingPunct="1"/>
              <a:t>29</a:t>
            </a:fld>
            <a:endParaRPr lang="fr-FR" altLang="fr-FR"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Les objectifs de cette première présentation sont les suivants :</a:t>
            </a:r>
          </a:p>
          <a:p>
            <a:pPr eaLnBrk="1" hangingPunct="1">
              <a:spcBef>
                <a:spcPct val="0"/>
              </a:spcBef>
            </a:pPr>
            <a:r>
              <a:rPr lang="fr-CA" altLang="fr-FR" smtClean="0">
                <a:ea typeface="ＭＳ Ｐゴシック" pitchFamily="34" charset="-128"/>
              </a:rPr>
              <a:t>Discuter des éléments spécifiques de réanimation dans un contexte d’intoxication</a:t>
            </a:r>
          </a:p>
          <a:p>
            <a:pPr eaLnBrk="1" hangingPunct="1">
              <a:spcBef>
                <a:spcPct val="0"/>
              </a:spcBef>
            </a:pPr>
            <a:r>
              <a:rPr lang="fr-CA" altLang="fr-FR" smtClean="0">
                <a:ea typeface="ＭＳ Ｐゴシック" pitchFamily="34" charset="-128"/>
              </a:rPr>
              <a:t>Discuter de l’importance de procéder à une évaluation du risque rigoureuse une fois les gestes de réanimation effectués</a:t>
            </a:r>
          </a:p>
          <a:p>
            <a:pPr eaLnBrk="1" hangingPunct="1">
              <a:spcBef>
                <a:spcPct val="0"/>
              </a:spcBef>
            </a:pPr>
            <a:r>
              <a:rPr lang="fr-CA" altLang="fr-FR" smtClean="0">
                <a:ea typeface="ＭＳ Ｐゴシック" pitchFamily="34" charset="-128"/>
              </a:rPr>
              <a:t>Remettre en perspective l’utilisation de la décontamination et des antidotes en toxicologie</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Pour se mettre en appétit, je propose de s’inspirer des 3 situations suivantes auxquelles vous pourriez être confrontés à l’urgence et qui illustrent bien à mon avis la grande variation de ce qui peut constituer une heure critique en toxicologie.</a:t>
            </a:r>
          </a:p>
          <a:p>
            <a:pPr eaLnBrk="1" hangingPunct="1">
              <a:spcBef>
                <a:spcPct val="0"/>
              </a:spcBef>
            </a:pPr>
            <a:endParaRPr lang="fr-CA" altLang="fr-FR" smtClean="0">
              <a:ea typeface="ＭＳ Ｐゴシック" pitchFamily="34" charset="-128"/>
            </a:endParaRPr>
          </a:p>
        </p:txBody>
      </p:sp>
      <p:sp>
        <p:nvSpPr>
          <p:cNvPr id="194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21A30E2-577A-4BE5-A339-AD549C9818CD}" type="slidenum">
              <a:rPr lang="fr-FR" altLang="fr-FR" sz="1200">
                <a:latin typeface="Calibri" pitchFamily="34" charset="0"/>
              </a:rPr>
              <a:pPr eaLnBrk="1" hangingPunct="1"/>
              <a:t>3</a:t>
            </a:fld>
            <a:endParaRPr lang="fr-FR" altLang="fr-FR"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Pour clore la partie traitant de la stabilisation et de la réanimation en ce qui a trait aux aspects de circulation, mentionnons quelques situations fréquentes et ciblées.</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Face à un patient hypertendu et tachycarde, la première ligne est bien souvent de la sédation, ces symptômes survenant souvent dans un contexte d’intoxications à un sympathomimétique ou à un anticholinergique avec agitation concomitante.  L’important dans un tel contexte est d’éviter les beta-bloqueurs.  En effet, face à une stimulation sympathomimétique, l’usage d’une beta-bloqueur pourrait entraîner un effet alpha soudainement non opposé, causant une exacerbation de l’hypertension pouvant être très délétère.</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Plusieurs traitements sont possibles.  Si l’hypertension est problématique et résistante à la sédation, la phentolamine, qui est un bloqueur alpha, constitue une avenue intéressante et efficace.</a:t>
            </a:r>
          </a:p>
        </p:txBody>
      </p:sp>
      <p:sp>
        <p:nvSpPr>
          <p:cNvPr id="747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F1CCEB-4CB3-4E34-8C4B-82F878A8FA7E}" type="slidenum">
              <a:rPr lang="fr-FR" altLang="fr-FR" sz="1200">
                <a:latin typeface="Calibri" pitchFamily="34" charset="0"/>
              </a:rPr>
              <a:pPr eaLnBrk="1" hangingPunct="1"/>
              <a:t>30</a:t>
            </a:fld>
            <a:endParaRPr lang="fr-FR" altLang="fr-FR"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À l’autre bout du spectre, face à un patient intoxiqué en choc, la première ligne demeure la réplétion volémique.  Si une bradycardie est aussi présente, il est adéquat d’utiliser de l’atropine d’abord.  Les traitements de deuxième ligne dépendront beaucoup du tableau clinique et des toxines impliquées.  Ceci met encore en évidence l’importance de bien évaluer cliniquement le patient et d’utiliser votre ECG à la recherche de patterns spécifiques ou suggestifs d’une classe de toxines en particulier.  Tous les traitements mentionnés ici peuvent alors faire partie des options en fonction du tableau clinique donné.</a:t>
            </a:r>
          </a:p>
        </p:txBody>
      </p:sp>
      <p:sp>
        <p:nvSpPr>
          <p:cNvPr id="768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C6A7CD4-F42B-48D7-9707-BA69A6231FEA}" type="slidenum">
              <a:rPr lang="fr-FR" altLang="fr-FR" sz="1200">
                <a:latin typeface="Calibri" pitchFamily="34" charset="0"/>
              </a:rPr>
              <a:pPr eaLnBrk="1" hangingPunct="1"/>
              <a:t>31</a:t>
            </a:fld>
            <a:endParaRPr lang="fr-FR" altLang="fr-FR"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Une situation mérite une attention particulière car elle nécessite une identification rapide pouvant demander une dérogation des protocoles usuels de l’ACLS.  L’inhalation d’hydrocarbures dans un but récréatif ou de façon accidentelle est associée à un risque accru de FV/TV.  Ce syndrome est souvent appelé le « sniffing sudden death syndrome ».  En fait, les hydrocarbures au sens large mais en particulier les hydrocarbures halogénés sensibilisent le myocarde aux catécholamines, le rendant plus prompt à développer des arythmies malignes.  La situation typique est le jeune pris sur le fait en train de sniffer de la colle et qui s’écroule soudainement, ayant développé une arythmie létale sur la décharge adrénergique associée à la surprise d’être pris en flagrant délit.  Si une telle situation survient, il faut évidemment procéder à de la RCR et tenter une défibrillation.  Par contre, contrairement à ce qu’on ferait habituellement en ACLS, l’administration d’épinéphrine devient relativement contre-indiquée, le myocarde étant déjà sensibilisé aux catécholamines.  L’administration de beta-bloqueurs en pareille situation fait plus de sens pour diminuer la sensibilité myocardique.</a:t>
            </a:r>
          </a:p>
        </p:txBody>
      </p:sp>
      <p:sp>
        <p:nvSpPr>
          <p:cNvPr id="78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6202BC5-2142-4F4C-A628-E88A85E642B3}" type="slidenum">
              <a:rPr lang="fr-FR" altLang="fr-FR" sz="1200">
                <a:latin typeface="Calibri" pitchFamily="34" charset="0"/>
              </a:rPr>
              <a:pPr eaLnBrk="1" hangingPunct="1"/>
              <a:t>32</a:t>
            </a:fld>
            <a:endParaRPr lang="fr-FR" altLang="fr-FR"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Il est important dans cette section sur la réanimation et la stabilisation du patient intoxiqué de discuter du contrôle des convulsions dans un contexte d’intoxication car certains messages diffèrent de l’approche usuelle.  D’une part et c’est une considération importante d’un point de vue diagnostic, les convulsions dans un contexte d’intoxication ou de sevrage à l’éthanol ou à un sédatif-hypnotique sont des convulsions généralisées.  Il est nécessaire de pousser plus loin et de chercher une autre cause si un patient présente des convulsions focales.</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Les mécanismes à la base des convulsions peuvent être résumées mécanistiquement de la façon suivante.  Pour convulser, il doit y avoir altération des mécanismes d’inhibition, comme on a en présence d’antagonisme du GABA ou de l’adénosine.  Cette action au niveau des récepteurs de l’adénosine expliquent les convulsions sévères et souvent réfractaires vues avec la théophylline et dans une moindre mesure avec la cafféine.  Le second mécanisme est une augmentation des voies excitatrices.  Les sevrages à l’éthanol et aux sédatifs-hypnotiques entraînent entre autres un tel débalancement.  Un autre mécanisme est une altération de la conduction, notamment par blocage des canaux sodiques.  Finalement, il est possible de convulser par déficit métabolique au niveau cérébral.  L’hypoxie retrouvée par exemple dans les intoxications au cyanure ou au monoxyde de carbone causent des convulsions par ce mécanisme.</a:t>
            </a:r>
          </a:p>
        </p:txBody>
      </p:sp>
      <p:sp>
        <p:nvSpPr>
          <p:cNvPr id="808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2BF844A-31AB-41E4-8A27-7121D9F1AA2A}" type="slidenum">
              <a:rPr lang="fr-FR" altLang="fr-FR" sz="1200">
                <a:latin typeface="Calibri" pitchFamily="34" charset="0"/>
              </a:rPr>
              <a:pPr eaLnBrk="1" hangingPunct="1"/>
              <a:t>33</a:t>
            </a:fld>
            <a:endParaRPr lang="fr-FR" altLang="fr-FR"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diagnostic différentiel des convulsions d’origine toxique est assez étendu.  Vous avez ici les agents les plus fréquemment impliqués mais il ne s’agit pas d’une liste exhaustive.</a:t>
            </a:r>
          </a:p>
        </p:txBody>
      </p:sp>
      <p:sp>
        <p:nvSpPr>
          <p:cNvPr id="829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076775D-FADA-4627-968E-6ED84E789F51}" type="slidenum">
              <a:rPr lang="fr-FR" altLang="fr-FR" sz="1200">
                <a:latin typeface="Calibri" pitchFamily="34" charset="0"/>
              </a:rPr>
              <a:pPr eaLnBrk="1" hangingPunct="1"/>
              <a:t>34</a:t>
            </a:fld>
            <a:endParaRPr lang="fr-FR" altLang="fr-FR"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Prenons quelques instants pour discuter de la prise en charge.  Comme dans les convulsions d’origine non toxique, les benzodiazépines restent les molécules de choix pour le contrôle des convulsions.  Même dans les convulsions d’origine toxique, elles permettront de contrôler les convulsions dans une majorité de cas.  Le traitement varie par contre un peu par rapport au traitement usuel dans certaines situations.  D’une part, notons que la phénytoïne ne devrait pas être utilisée dans le traitement des convulsions d’origine toxique.  Il est peu probable qu’elle soit bénéfique et dans certains modèles animaux, elle augmentait la mortalité.  La deuxième ligne est donc occupée par le propofol ou encore les barbituriques.  </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Mentionnons aussi la pyridoxine dans le traitement des convulsions d’origine toxique.  Certains agents, l’INH et le champignon gyromitre étant les plus connus, inhibent la production de GABA et entraînent donc une perte complète du tonus inhibiteur au niveau du SNC.  En l’absence de GABA, les benzodiazépines, le propofol et plusieurs barbituriques resteront inefficaces.  En présence d’une intoxication à ces agents ou face à des convulsions réfractaires, la pyridoxine devrait être administrée pour renverser cet effet.  Elle ne doit par contre pas être utilisée seule et les benzodiazépines demeurent indiquées de façon concomitante car il y aura effet synergique.</a:t>
            </a:r>
          </a:p>
        </p:txBody>
      </p:sp>
      <p:sp>
        <p:nvSpPr>
          <p:cNvPr id="849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83C7DA8-52F3-49EF-9173-21B4ED43D3D9}" type="slidenum">
              <a:rPr lang="fr-FR" altLang="fr-FR" sz="1200">
                <a:latin typeface="Calibri" pitchFamily="34" charset="0"/>
              </a:rPr>
              <a:pPr eaLnBrk="1" hangingPunct="1"/>
              <a:t>35</a:t>
            </a:fld>
            <a:endParaRPr lang="fr-FR" altLang="fr-FR"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L’hyperthermie dans un contexte d’intoxication est un marqueur de gravité.  Malheureusement, dans le feu de l’action, il est facile d’oublier de la rechercher.  Le premier message est donc qu’il faut spécifiquement mesurer une température chez le patient intoxiqué.  L’hyperthermie se rencontre généralement dans un contexte d’agitation importante.  Elle est d’ailleurs, de tous les signes vitaux, celui qui corrèle le mieux avec le risque de mortalité dans les intoxications à la cocaïne.  Elle peut aussi se rencontrer dans d’autres conditions comme les intoxications aux sympathomimétiques au sens large, les intoxications au PCP, aux IMAO, aux anticholinergiques de même que dans des situations plus spécifiques comme le syndrome neuroleptique malin, la toxicité sérotoninergique et l’hyperthermie maligne.</a:t>
            </a:r>
          </a:p>
        </p:txBody>
      </p:sp>
      <p:sp>
        <p:nvSpPr>
          <p:cNvPr id="870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ABECFF9-AF11-42CD-AB41-B30E99A97BB4}" type="slidenum">
              <a:rPr lang="fr-FR" altLang="fr-FR" sz="1200">
                <a:latin typeface="Calibri" pitchFamily="34" charset="0"/>
              </a:rPr>
              <a:pPr eaLnBrk="1" hangingPunct="1"/>
              <a:t>36</a:t>
            </a:fld>
            <a:endParaRPr lang="fr-FR" altLang="fr-FR"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La gestion d’un patient hyperthermique dans un contexte d’agitation devrait débuter par l’administration de benzodiazépines en doses titrées aussi importantes que nécessaire pour contrôler l’agitation et réduire l’activité et le tonus musculaires.  Des mesures de refroidissement externe peuvent aussi être instituées au besoin.  Si l’hyperthermie est sévère et/ou qu’elle ne répond pas aux mesures précédentes, une intubation pour curarisation devrait être considérée.  Notons que dans un contexte d’hyperthermie ou d’hyperthermie potentielle, l’usage d’agents ayant des propriétés anticholinergiques pour contrôler l’agitation peut s’avérer nocive, ces agents limitant les pertes thermiques et pouvant contribuer à l’hyperthermie.  Mentionnons comme exemple les antipsychotiques comme l’haloperidol.</a:t>
            </a:r>
          </a:p>
        </p:txBody>
      </p:sp>
      <p:sp>
        <p:nvSpPr>
          <p:cNvPr id="890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25061C7-FBC5-4BF6-B92D-EB46E2A78698}" type="slidenum">
              <a:rPr lang="fr-FR" altLang="fr-FR" sz="1200">
                <a:latin typeface="Calibri" pitchFamily="34" charset="0"/>
              </a:rPr>
              <a:pPr eaLnBrk="1" hangingPunct="1"/>
              <a:t>37</a:t>
            </a:fld>
            <a:endParaRPr lang="fr-FR" altLang="fr-FR"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Il est nécessaire de mentionner que certains antidotes sont parfois nécessaires dans la phase de stabilisation et de réanimation du patient intoxiqué.  Leur nombre est par contre restreint et dans la grande majorité des cas, aucun antidote ne sera nécessaire à ce stade.  Parmi les antidotes pouvant être utilisés à ce stade, mentionnons les antidotes pour la stabilisation dans un contexte de cardiotoxicité (atropine, bicarbonate de sodium, digifab, glucagon, gluconate de calcium, insuline/dextrose et intralipids), les antidotes pour le contrôle initial des convulsions (benzodiazépines, pyridoxine), l’antidote pour traiter les intoxications sévères aux opioïdes (naloxone) et finalement les antidotes pour traiter les intoxications au cyanure (cyanokit).  L’urgentologue doit être à l’aise avec l’utilisation de ces antidotes.  Il ne faut par contre pas oublier que comme tout traitement en médecine, les antidotes ne sont pas sans risques et une bonne évaluation des bénéfices et des risques doit être faite avant de les administrer. </a:t>
            </a:r>
          </a:p>
        </p:txBody>
      </p:sp>
      <p:sp>
        <p:nvSpPr>
          <p:cNvPr id="911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9164DD-C4A8-40C2-A75E-F1A90072CEDF}" type="slidenum">
              <a:rPr lang="fr-FR" altLang="fr-FR" sz="1200">
                <a:latin typeface="Calibri" pitchFamily="34" charset="0"/>
              </a:rPr>
              <a:pPr eaLnBrk="1" hangingPunct="1"/>
              <a:t>38</a:t>
            </a:fld>
            <a:endParaRPr lang="fr-FR" altLang="fr-FR"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Maintenant que les aspects de réanimation ont été discutés, il faut discuter d’évaluation du risque en toxicologie.  Cette étape est rarement formellement enseignée.  Elle mérite pourtant toute notre attention car au-delà des gestes de réanimation, cette étape dictera toute la conduite face à un patient intoxiqué.</a:t>
            </a:r>
          </a:p>
        </p:txBody>
      </p:sp>
      <p:sp>
        <p:nvSpPr>
          <p:cNvPr id="931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86B39C7-AD7E-47A6-9201-294CE4897246}" type="slidenum">
              <a:rPr lang="fr-FR" altLang="fr-FR" sz="1200">
                <a:latin typeface="Calibri" pitchFamily="34" charset="0"/>
              </a:rPr>
              <a:pPr eaLnBrk="1" hangingPunct="1"/>
              <a:t>39</a:t>
            </a:fld>
            <a:endParaRPr lang="fr-FR" altLang="fr-FR"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Le premier cas est un homme de 44 ans traité pour dépression majeure à l’aide de venlafaxine XR 187,5 mg die.  Il est retrouvé par son épouse au retour du travail, inconscient.  On retrouve à ses côtés une bouteille d’alcool à moitié vide ainsi que les contenants vides de ses effexor du mois passé et un servi le jour même.  L’épouse croit qu’il avait cessé de les prendre depuis environ 10 jours, pour une dose maximale ingérée de 7,5g.  À l’arrivée à l’urgence, le patient a un pouls à 147 et une tension artérielle à 80/50.  5 minutes après l’arrivée, il présente des convulsions tonico-cloniques généralisées. </a:t>
            </a:r>
          </a:p>
          <a:p>
            <a:pPr defTabSz="936625" eaLnBrk="1" hangingPunct="1">
              <a:spcBef>
                <a:spcPct val="0"/>
              </a:spcBef>
            </a:pPr>
            <a:endParaRPr lang="fr-CA" altLang="fr-FR" smtClean="0">
              <a:ea typeface="ＭＳ Ｐゴシック" pitchFamily="34" charset="-128"/>
            </a:endParaRPr>
          </a:p>
        </p:txBody>
      </p:sp>
      <p:sp>
        <p:nvSpPr>
          <p:cNvPr id="215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CC0D2D0-963C-497C-8639-BC0065FB495A}" type="slidenum">
              <a:rPr lang="fr-FR" altLang="fr-FR" sz="1200">
                <a:latin typeface="Calibri" pitchFamily="34" charset="0"/>
              </a:rPr>
              <a:pPr eaLnBrk="1" hangingPunct="1"/>
              <a:t>4</a:t>
            </a:fld>
            <a:endParaRPr lang="fr-FR" altLang="fr-FR"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Évidemment, les éléments concernant la réanimation discutés jusqu’ici sont plus sexy et rejoignent plus notre fibre d’urgentologues aimant l’action.  Par contre, c’est dans la grande majorité des cas lors de l’étape de l’évaluation du risque que nous pouvons faire une différence et que malheureusement nous commettons les erreurs de raisonnement qui ont le potentiel de nuire au patient.</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L’évaluation du risque est une démarche clinique visant à apprécier avec le plus d’acuité possible le risque posé par une intoxication donnée chez un patient donné en fonction de toutes les informations disponibles.  Cette évaluation est essentielle car elle viendra directement influencer toutes les actions et décisions subséquentes.  L’évaluation du risque devrait survenir dès que possible dans l’évaluation du patient intoxiqué, soit immédiatement après les gestes de réanimation et de stabilisation.  Le but de ce processus est d’arriver à prévoir l’évolution clinique à venir et les complications potentielles pour un patient donné au moment du premier contact.  Ceci permet notamment de peser nos décisions en ce qui concernera la surveillance du patient, la décontamination, les investigations à effectuer et les traitements généraux et spécifiques à instituer.  </a:t>
            </a:r>
          </a:p>
          <a:p>
            <a:pPr eaLnBrk="1" hangingPunct="1">
              <a:spcBef>
                <a:spcPct val="0"/>
              </a:spcBef>
            </a:pPr>
            <a:endParaRPr lang="fr-CA" altLang="fr-FR" smtClean="0">
              <a:ea typeface="ＭＳ Ｐゴシック" pitchFamily="34" charset="-128"/>
            </a:endParaRPr>
          </a:p>
        </p:txBody>
      </p:sp>
      <p:sp>
        <p:nvSpPr>
          <p:cNvPr id="952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0F09DE8-FEC6-41F5-9FCB-B80D07E6E4DA}" type="slidenum">
              <a:rPr lang="fr-FR" altLang="fr-FR" sz="1200">
                <a:latin typeface="Calibri" pitchFamily="34" charset="0"/>
              </a:rPr>
              <a:pPr eaLnBrk="1" hangingPunct="1"/>
              <a:t>40</a:t>
            </a:fld>
            <a:endParaRPr lang="fr-FR" altLang="fr-FR" sz="120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L’évaluation du risque repose sur 5 éléments fondamentaux :</a:t>
            </a:r>
          </a:p>
          <a:p>
            <a:pPr eaLnBrk="1" hangingPunct="1">
              <a:spcBef>
                <a:spcPct val="0"/>
              </a:spcBef>
            </a:pPr>
            <a:r>
              <a:rPr lang="fr-CA" altLang="fr-FR" smtClean="0">
                <a:ea typeface="ＭＳ Ｐゴシック" pitchFamily="34" charset="-128"/>
              </a:rPr>
              <a:t>1) La ou les substances impliquées</a:t>
            </a:r>
          </a:p>
          <a:p>
            <a:pPr eaLnBrk="1" hangingPunct="1">
              <a:spcBef>
                <a:spcPct val="0"/>
              </a:spcBef>
            </a:pPr>
            <a:r>
              <a:rPr lang="fr-CA" altLang="fr-FR" smtClean="0">
                <a:ea typeface="ＭＳ Ｐゴシック" pitchFamily="34" charset="-128"/>
              </a:rPr>
              <a:t>2) La dose</a:t>
            </a:r>
          </a:p>
          <a:p>
            <a:pPr eaLnBrk="1" hangingPunct="1">
              <a:spcBef>
                <a:spcPct val="0"/>
              </a:spcBef>
            </a:pPr>
            <a:r>
              <a:rPr lang="fr-CA" altLang="fr-FR" smtClean="0">
                <a:ea typeface="ＭＳ Ｐゴシック" pitchFamily="34" charset="-128"/>
              </a:rPr>
              <a:t>3) Le temps depuis l’ingestion ou l’exposition</a:t>
            </a:r>
          </a:p>
          <a:p>
            <a:pPr eaLnBrk="1" hangingPunct="1">
              <a:spcBef>
                <a:spcPct val="0"/>
              </a:spcBef>
            </a:pPr>
            <a:r>
              <a:rPr lang="fr-CA" altLang="fr-FR" smtClean="0">
                <a:ea typeface="ＭＳ Ｐゴシック" pitchFamily="34" charset="-128"/>
              </a:rPr>
              <a:t>4) L’état clinique actuel et l’évolution</a:t>
            </a:r>
          </a:p>
          <a:p>
            <a:pPr eaLnBrk="1" hangingPunct="1">
              <a:spcBef>
                <a:spcPct val="0"/>
              </a:spcBef>
            </a:pPr>
            <a:r>
              <a:rPr lang="fr-CA" altLang="fr-FR" smtClean="0">
                <a:ea typeface="ＭＳ Ｐゴシック" pitchFamily="34" charset="-128"/>
              </a:rPr>
              <a:t>5) Les caractéristiques du patient (poids, comorbidités)</a:t>
            </a:r>
          </a:p>
        </p:txBody>
      </p:sp>
      <p:sp>
        <p:nvSpPr>
          <p:cNvPr id="993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918C87A-90AB-4533-B91D-23271CB77F0E}" type="slidenum">
              <a:rPr lang="fr-FR" altLang="fr-FR" sz="1200">
                <a:latin typeface="Calibri" pitchFamily="34" charset="0"/>
              </a:rPr>
              <a:pPr eaLnBrk="1" hangingPunct="1"/>
              <a:t>43</a:t>
            </a:fld>
            <a:endParaRPr lang="fr-FR" altLang="fr-FR" sz="120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L’histoire obtenue avec le patient lorsque possible est très importante.  Il faut aussi aller chercher le plus d’information possible auprès des proches, des ambulanciers, de la pharmacie, dans le dossier antérieur, faire le décompte exact des pilules, etc. dans le but de raffiner le plus possible notre compréhension de la situation.  Lorsque des données sont manquantes, l’approche la plus prudente est de considérer le pire scénario.</a:t>
            </a:r>
          </a:p>
          <a:p>
            <a:pPr eaLnBrk="1" hangingPunct="1"/>
            <a:endParaRPr lang="fr-CA" altLang="fr-FR" smtClean="0">
              <a:ea typeface="ＭＳ Ｐゴシック" pitchFamily="34" charset="-128"/>
            </a:endParaRPr>
          </a:p>
        </p:txBody>
      </p:sp>
      <p:sp>
        <p:nvSpPr>
          <p:cNvPr id="1013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5FD59A-CE56-4021-954F-767BCB3D03BB}" type="slidenum">
              <a:rPr lang="fr-FR" altLang="fr-FR" sz="1200">
                <a:latin typeface="Calibri" pitchFamily="34" charset="0"/>
              </a:rPr>
              <a:pPr eaLnBrk="1" hangingPunct="1"/>
              <a:t>44</a:t>
            </a:fld>
            <a:endParaRPr lang="fr-FR" altLang="fr-FR" sz="120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Avec l’évolution dans le temps, on pourra repasser à travers le processus d’évaluation du risque en fonction des nouvelles données pour en arriver à une analyse plus précise de la situation.  Dans la même perspective, l’état clinique devrait être corrélé avec la substance rapportée ou suspectée, la dose et le temps d’ingestion.  S’il y a discordance, l’évaluation du risque doit être refaite.</a:t>
            </a:r>
          </a:p>
          <a:p>
            <a:pPr defTabSz="936625" eaLnBrk="1" hangingPunct="1">
              <a:spcBef>
                <a:spcPct val="0"/>
              </a:spcBef>
            </a:pPr>
            <a:endParaRPr lang="fr-CA" altLang="fr-FR" smtClean="0">
              <a:ea typeface="ＭＳ Ｐゴシック" pitchFamily="34" charset="-128"/>
            </a:endParaRPr>
          </a:p>
        </p:txBody>
      </p:sp>
      <p:sp>
        <p:nvSpPr>
          <p:cNvPr id="1177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60FA13E-5B57-467D-93FE-8EC713B3CF23}" type="slidenum">
              <a:rPr lang="fr-FR" altLang="fr-FR" sz="1200">
                <a:latin typeface="Calibri" pitchFamily="34" charset="0"/>
              </a:rPr>
              <a:pPr eaLnBrk="1" hangingPunct="1"/>
              <a:t>59</a:t>
            </a:fld>
            <a:endParaRPr lang="fr-FR" altLang="fr-FR" sz="120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Le caractère dynamique d’une intoxication fait que des constats peuvent être faits et des décisions peuvent être prises à certains points dans le temps, ceux-ci étant justement influencés par notre évaluation du risque.  Par exemple, une intoxication significative au citalopram nécessitera un monitoring cardiaque prolongé à cause d’un risque tardif de prolongation du QT alors qu’une intoxication à un tricyclique asymptomatique 6h post ingestion peut être congédié médicalement sans risque de détérioration subséquente.  Une évaluation du risque bien faite permet de voir venir les écueils tout comme elle permet d’identifier rapidement les intoxications non significatives et de mettre en place les mesures qui accéléreront le congé du patient en temps opportun.  On peut penser aux évaluations par la psychiatrie, le service social, etc.</a:t>
            </a:r>
          </a:p>
          <a:p>
            <a:pPr defTabSz="936625" eaLnBrk="1" hangingPunct="1">
              <a:spcBef>
                <a:spcPct val="0"/>
              </a:spcBef>
            </a:pPr>
            <a:endParaRPr lang="fr-CA" altLang="fr-FR" smtClean="0">
              <a:ea typeface="ＭＳ Ｐゴシック" pitchFamily="34" charset="-128"/>
            </a:endParaRPr>
          </a:p>
        </p:txBody>
      </p:sp>
      <p:sp>
        <p:nvSpPr>
          <p:cNvPr id="1198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2B653AF-5507-4B1F-B7DB-1D82563155FE}" type="slidenum">
              <a:rPr lang="fr-FR" altLang="fr-FR" sz="1200">
                <a:latin typeface="Calibri" pitchFamily="34" charset="0"/>
              </a:rPr>
              <a:pPr eaLnBrk="1" hangingPunct="1"/>
              <a:t>60</a:t>
            </a:fld>
            <a:endParaRPr lang="fr-FR" altLang="fr-FR" sz="120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Évidemment, l’évaluation du risque implique de pouvoir analyser les données recueillies avec exactitude.  C’est illusoire de croire que tout clinicien doit être à l’aise avec la totalité des substances auxquelles les patients peuvent être exposés.  Le centre antipoison est justement là pour assister les cliniciens à poser un regard objectif sur une situation en fonction des meilleures connaissances disponibles sur une substance.  On ne peut s’attendre d’un clinicien en première ligne qu’il connaisse les spécificités de chaque substances, les niveaux justifiant une intervention ou encore nécessitant une surveillance particulière.  On peut par contre s’attendre à ce qu’il fasse la démarche d’acquisition des données nécessaires pour procéder à une évaluation du risque adéquate.  C’est un travail clinique qui se fait au chevet et que les gens du centre antipoison ne peuvent pas faire pour vous.  Je vous invite donc à prendre l’habitude de voir les intoxications dans une perspective d’évaluation du risque et à contacter le centre antipoison afin que l’on puisse vous assister dans l’analyse des données, le tout pour le bénéfice du patient</a:t>
            </a:r>
          </a:p>
        </p:txBody>
      </p:sp>
      <p:sp>
        <p:nvSpPr>
          <p:cNvPr id="1218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DCE055D-18D4-44D5-A3AF-3EAE3B1D973B}" type="slidenum">
              <a:rPr lang="fr-FR" altLang="fr-FR" sz="1200">
                <a:latin typeface="Calibri" pitchFamily="34" charset="0"/>
              </a:rPr>
              <a:pPr eaLnBrk="1" hangingPunct="1"/>
              <a:t>61</a:t>
            </a:fld>
            <a:endParaRPr lang="fr-FR" altLang="fr-FR" sz="12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grand message à retenir ici est que l’investigation paraclinique en toxicologie doit rester une façon de complémenter l’évaluation clinique et non venir la remplacer.  Trop souvent la toxicologie est perçue comme une discipline de laboratoire alors que l’approche du patient intoxiqué est principalement une démarche clinique.</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D’ailleurs, l’investigation sera fortement influencée par l’évaluation clinique préalable et notre évaluation du risque.  Peu d’investigations sont justifiées de façon systématique.</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J’espère vous avoir convaincu durant la discussion sur la réanimation de l’importance d’un ECG dans l’évaluation du patient intoxiqué.  Il apporte des informations précieuses qu’on ne pourrait pas apprécier autrement.</a:t>
            </a:r>
          </a:p>
          <a:p>
            <a:pPr eaLnBrk="1" hangingPunct="1">
              <a:spcBef>
                <a:spcPct val="0"/>
              </a:spcBef>
            </a:pPr>
            <a:r>
              <a:rPr lang="fr-CA" altLang="fr-FR" smtClean="0">
                <a:ea typeface="ＭＳ Ｐゴシック" pitchFamily="34" charset="-128"/>
              </a:rPr>
              <a:t>L’autre test fondamental dans toute ingestion volontaire est un niveau d’acétaminophène.  Il s’agit en effet d’une intoxication extrêmement fréquente, potentiellement mortelle pour laquelle un antidote extrêmement efficace s’il est débuté à temps existe et qui ne donne aucun symptôme initialement.  Toutes les conditions justifiant un dépistage systématique sont donc remplies.  Cet argumentaire est moins vrai pour le dépistage des salicylates dont l’intoxication entraîne un toxidrome typique.  Le risque est l’intoxication mixte où ce toxidrome pourrait être masqué par l’effet d’une ou de plusieurs autres substances prises simultanément.  En ce sens, sans nécessairement être systématique, l’obtention d’un niveau de salicylates est souvent approprié.  </a:t>
            </a:r>
          </a:p>
          <a:p>
            <a:pPr eaLnBrk="1" hangingPunct="1">
              <a:spcBef>
                <a:spcPct val="0"/>
              </a:spcBef>
            </a:pPr>
            <a:endParaRPr lang="fr-CA" altLang="fr-FR" smtClean="0">
              <a:ea typeface="ＭＳ Ｐゴシック" pitchFamily="34" charset="-128"/>
            </a:endParaRPr>
          </a:p>
        </p:txBody>
      </p:sp>
      <p:sp>
        <p:nvSpPr>
          <p:cNvPr id="1249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371456-9D91-4826-B5EC-9EA8E60A8CFA}" type="slidenum">
              <a:rPr lang="fr-FR" altLang="fr-FR" sz="1200">
                <a:latin typeface="Calibri" pitchFamily="34" charset="0"/>
              </a:rPr>
              <a:pPr eaLnBrk="1" hangingPunct="1"/>
              <a:t>63</a:t>
            </a:fld>
            <a:endParaRPr lang="fr-FR" altLang="fr-FR" sz="12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Les autres investigations ne sont pas nécessaires de routine et devront être réalisées si les résultats sont susceptibles de raffiner notre évaluation du risque ou de modifier notre prise en charge, en permettant d’exclure ou de confirmer un élément du diagnostic différentiel, en permettant de confirmer ou d’exclure une intoxication spécifique ou la présence d’une complication nécessitant un traitement spécifique, en permettant d’établir si un antidote est indiqué, si on doit utiliser une méthode pour accélérer l’élimination ou finalement pour monitorer la réponse au traitement.  </a:t>
            </a:r>
          </a:p>
          <a:p>
            <a:pPr eaLnBrk="1" hangingPunct="1"/>
            <a:endParaRPr lang="fr-CA" altLang="fr-FR" smtClean="0">
              <a:ea typeface="ＭＳ Ｐゴシック" pitchFamily="34" charset="-128"/>
            </a:endParaRPr>
          </a:p>
        </p:txBody>
      </p:sp>
      <p:sp>
        <p:nvSpPr>
          <p:cNvPr id="1310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AE056D5-B323-4124-B5FD-D974D5FB5FD9}" type="slidenum">
              <a:rPr lang="fr-FR" altLang="fr-FR" sz="1200">
                <a:latin typeface="Calibri" pitchFamily="34" charset="0"/>
              </a:rPr>
              <a:pPr eaLnBrk="1" hangingPunct="1"/>
              <a:t>68</a:t>
            </a:fld>
            <a:endParaRPr lang="fr-FR" altLang="fr-FR" sz="1200">
              <a:latin typeface="Calibri"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Dans le même ordre d’idées, bien que le dépistage de drogues urinaires soit très fréquemment utilisé en clinique, leur utilisation routinière n’est pas recommandée.  </a:t>
            </a:r>
          </a:p>
        </p:txBody>
      </p:sp>
      <p:sp>
        <p:nvSpPr>
          <p:cNvPr id="1331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A462052-C5DE-44BF-8D16-5CD3A5F8B4D5}" type="slidenum">
              <a:rPr lang="fr-FR" altLang="fr-FR" sz="1200">
                <a:latin typeface="Calibri" pitchFamily="34" charset="0"/>
              </a:rPr>
              <a:pPr eaLnBrk="1" hangingPunct="1"/>
              <a:t>69</a:t>
            </a:fld>
            <a:endParaRPr lang="fr-FR" altLang="fr-FR" sz="120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Prenons un petit moment pour discuter de décontamination gastro-intestinale car c’est un questionnement très fréquent face au patient intoxiqué.  Le raisonnement derrière la décontamination gastro-intestinale est de prévenir l’absorption d’une substance déjà dans le tractus gastro-intestinal afin de diminuer la toxicité potentielle.  Les modalités à notre disposition sont le lavage gastrique, l’administration de charbon de bois activé ou l’irrigation intestinale totale.  Le but ici n’est pas de revoir en détails chacune de ces modalités, le tout pouvant facilement faire l’objet d’une présentation complète à lui seul.  Je veux surtout qu’on prenne le temps de se questionner sur le raisonnement clinique qui doit sous-tendre la décision de décontaminer ou non un patient donné.</a:t>
            </a:r>
          </a:p>
          <a:p>
            <a:pPr defTabSz="936625" eaLnBrk="1" hangingPunct="1">
              <a:spcBef>
                <a:spcPct val="0"/>
              </a:spcBef>
            </a:pPr>
            <a:endParaRPr lang="fr-CA" altLang="fr-FR" smtClean="0">
              <a:ea typeface="ＭＳ Ｐゴシック" pitchFamily="34" charset="-128"/>
            </a:endParaRPr>
          </a:p>
        </p:txBody>
      </p:sp>
      <p:sp>
        <p:nvSpPr>
          <p:cNvPr id="1382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4AB3764-4B06-44FB-88B7-1EEC14C24DF3}" type="slidenum">
              <a:rPr lang="fr-FR" altLang="fr-FR" sz="1200">
                <a:latin typeface="Calibri" pitchFamily="34" charset="0"/>
              </a:rPr>
              <a:pPr eaLnBrk="1" hangingPunct="1"/>
              <a:t>73</a:t>
            </a:fld>
            <a:endParaRPr lang="fr-FR" altLang="fr-FR"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Le deuxième cas est une adolescente de 16 ans amenée par ambulance après que les parents eurent notés une altération de son état de conscience.  La patiente est ralentie et apparait ébrieuse.  Elle rapporte avoir pris dans un but suicidaire il y a 7h quelques comprimés d’ativan volés à sa mère ainsi qu’une vingtaine de comprimés d’acétaminophène 500mg.  Les signes vitaux sont normaux et la patiente ne rapporte aucun symptôme.</a:t>
            </a:r>
          </a:p>
          <a:p>
            <a:pPr defTabSz="936625" eaLnBrk="1" hangingPunct="1">
              <a:spcBef>
                <a:spcPct val="0"/>
              </a:spcBef>
            </a:pPr>
            <a:endParaRPr lang="fr-CA" altLang="fr-FR" smtClean="0">
              <a:ea typeface="ＭＳ Ｐゴシック" pitchFamily="34" charset="-128"/>
            </a:endParaRPr>
          </a:p>
        </p:txBody>
      </p:sp>
      <p:sp>
        <p:nvSpPr>
          <p:cNvPr id="2355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1E73ACF-E14A-43E5-ACF7-ECF7B5C5CC3E}" type="slidenum">
              <a:rPr lang="fr-FR" altLang="fr-FR" sz="1200">
                <a:latin typeface="Calibri" pitchFamily="34" charset="0"/>
              </a:rPr>
              <a:pPr eaLnBrk="1" hangingPunct="1"/>
              <a:t>5</a:t>
            </a:fld>
            <a:endParaRPr lang="fr-FR" altLang="fr-FR"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Arriver à publier un article peut être considéré comme un objectif pour certains d’entre nous.  Le but de la discussion sur la décontamination gastro-intestinale est de vous éviter d’avoir à votre actif personnel des cas comme ceux-ci par exemple.</a:t>
            </a:r>
          </a:p>
          <a:p>
            <a:pPr defTabSz="936625" eaLnBrk="1" hangingPunct="1">
              <a:spcBef>
                <a:spcPct val="0"/>
              </a:spcBef>
            </a:pPr>
            <a:endParaRPr lang="fr-CA" altLang="fr-FR" smtClean="0">
              <a:ea typeface="ＭＳ Ｐゴシック" pitchFamily="34" charset="-128"/>
            </a:endParaRPr>
          </a:p>
        </p:txBody>
      </p:sp>
      <p:sp>
        <p:nvSpPr>
          <p:cNvPr id="1402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8ABC101-D963-4141-AC99-F8A43EF6C416}" type="slidenum">
              <a:rPr lang="fr-FR" altLang="fr-FR" sz="1200">
                <a:latin typeface="Calibri" pitchFamily="34" charset="0"/>
              </a:rPr>
              <a:pPr eaLnBrk="1" hangingPunct="1"/>
              <a:t>74</a:t>
            </a:fld>
            <a:endParaRPr lang="fr-FR" altLang="fr-FR" sz="1200">
              <a:latin typeface="Calibri"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Il faut bien réaliser qu’aucune procédure en médecine n’est dépourvue de risques et celles touchant à la décontamination gastro-intestinale n’échappent pas à cette règle.  En ce sens, on ne devrait jamais voir la décontamination gastro-intestinale comme quelque chose de routinier dans un contexte d’intoxication.  Malheureusement, bien souvent la seule question qui est posée avant de décider d’aller de l’avant avec la décontamination est : est-ce que l’ingestion toxique rapportée est susceptible d’entraîner une toxicité significative?  C’est effectivement une question fondamentale mais le raisonnement ne doit pas s’arrêter là.  En 2005, Benoit Bailey de Ste-Justine a publié une lettre dans la revue Clinical Toxicology dans laquelle il exposait une façon de raisonner la décision de décontaminer ou non un patient donné, raisonnement schématisé par ce qui a été appelé le triangle de la décontamination gastro-intestinale.</a:t>
            </a:r>
          </a:p>
          <a:p>
            <a:pPr defTabSz="936625" eaLnBrk="1" hangingPunct="1">
              <a:spcBef>
                <a:spcPct val="0"/>
              </a:spcBef>
            </a:pPr>
            <a:endParaRPr lang="fr-CA" altLang="fr-FR" smtClean="0">
              <a:ea typeface="ＭＳ Ｐゴシック" pitchFamily="34" charset="-128"/>
            </a:endParaRPr>
          </a:p>
        </p:txBody>
      </p:sp>
      <p:sp>
        <p:nvSpPr>
          <p:cNvPr id="1423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7EA2EFE-C33F-49C6-A6AD-6AF5A89942EB}" type="slidenum">
              <a:rPr lang="fr-FR" altLang="fr-FR" sz="1200">
                <a:latin typeface="Calibri" pitchFamily="34" charset="0"/>
              </a:rPr>
              <a:pPr eaLnBrk="1" hangingPunct="1"/>
              <a:t>75</a:t>
            </a:fld>
            <a:endParaRPr lang="fr-FR" altLang="fr-FR" sz="12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concept a été repris à plusieurs reprises depuis.  On voit au sommet de ce triangle la question initiale : s’agit-il ici d’une ingestion potentiellement toxique?  Cette question doit trouver réponse à la lumière d’une évaluation du risque telle qu’expliquée précédemment.  Si la réponse est positive, il faut ensuite se questionner par rapport aux bénéfices de la décontamination</a:t>
            </a:r>
          </a:p>
        </p:txBody>
      </p:sp>
      <p:sp>
        <p:nvSpPr>
          <p:cNvPr id="144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7307B6A-7F18-4C80-9668-16962D956973}" type="slidenum">
              <a:rPr lang="fr-FR" altLang="fr-FR" sz="1200">
                <a:latin typeface="Calibri" pitchFamily="34" charset="0"/>
              </a:rPr>
              <a:pPr eaLnBrk="1" hangingPunct="1"/>
              <a:t>76</a:t>
            </a:fld>
            <a:endParaRPr lang="fr-FR" altLang="fr-FR" sz="1200">
              <a:latin typeface="Calibri"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En effet, ce n’est pas parce qu’un ingestion est potentiellement toxique qu’une décontamination modifiera l’issue, ou le outcome.  Ce questionnement est très souvent occulté alors qu’il est primordial.  Un des premiers éléments à considérer est alors le délai après l’ingestion.  En général, le bénéfice diminue rapidement plus d’une heure après l’ingestion à quelques exceptions près.  Il faut aussi tenir compte de l’état clinique du patient.  Pour apprécier le bénéfice attendu, il peut être intéressant de penser à l’issue en fonction de la dose absorbée. </a:t>
            </a:r>
          </a:p>
        </p:txBody>
      </p:sp>
      <p:sp>
        <p:nvSpPr>
          <p:cNvPr id="1464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7C0BC1B-2AAC-43A4-9F7C-32245F6C53A6}" type="slidenum">
              <a:rPr lang="fr-FR" altLang="fr-FR" sz="1200">
                <a:latin typeface="Calibri" pitchFamily="34" charset="0"/>
              </a:rPr>
              <a:pPr eaLnBrk="1" hangingPunct="1"/>
              <a:t>77</a:t>
            </a:fld>
            <a:endParaRPr lang="fr-FR" altLang="fr-FR" sz="12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Les deux courbes présentées ici montrent à gauche une intoxication au diazepam.  Malgré l’augmentation des doses absorbées, le risque de mortalité augmente minimalement.  Même en prévenant l’absorption d’une quantité donnée en décontaminant, il est peu probable qu’on modifie de façon importante le outcome en comparaison avec ce qu’on obtiendra avec un traitement de soutien approprié.  À droite par contre, on a l’exemple d’une intoxication à la colchicine, molécule extrêmement toxique pour laquelle la croissance des doses absorbées se traduit par une augmentation rapide de la mortalité qui atteint rapidement 100% au-delà de doses dépassant 0,8 mg/kg.  Dans cette situation, prévenir l’absoprtion d’une portion de ce qui a été ingéré peut se traduire par une modification significative en termes de outcome. </a:t>
            </a:r>
          </a:p>
        </p:txBody>
      </p:sp>
      <p:sp>
        <p:nvSpPr>
          <p:cNvPr id="1484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BE8AB09-E37A-4744-BB01-26FE097DF967}" type="slidenum">
              <a:rPr lang="fr-FR" altLang="fr-FR" sz="1200">
                <a:latin typeface="Calibri" pitchFamily="34" charset="0"/>
              </a:rPr>
              <a:pPr eaLnBrk="1" hangingPunct="1"/>
              <a:t>78</a:t>
            </a:fld>
            <a:endParaRPr lang="fr-FR" altLang="fr-FR" sz="1200">
              <a:latin typeface="Calibri"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Finalement, le dernier coin du triangle s’intéresse aux risques encourus en procédant à une décontamination.   Il faut alors tenir compte des contre-indications, de la protection des voies respiratoires, du risque de détérioration rapide de même que de la situation clinique et des caractéristiques du patient.  En aucun cas les efforts de décontamination ne devraient nuire ou retarder les gestes essentiels de stabilisation et de réanimation.  Il existe très peu de littérature ayant montré une modification de l’issue clinique grâce à la décontamination gastro-intestinale.  Ces modalités doivent donc être rigoureusement réfléchies et en aucun cas la décontamination ne devrait faire partie du traitement d’emblée d’un patient intoxiqué sans qu’une décision éclairée ne puisse l’appuyer.</a:t>
            </a:r>
          </a:p>
          <a:p>
            <a:pPr defTabSz="936625" eaLnBrk="1" hangingPunct="1">
              <a:spcBef>
                <a:spcPct val="0"/>
              </a:spcBef>
            </a:pPr>
            <a:endParaRPr lang="fr-CA" altLang="fr-FR" smtClean="0">
              <a:ea typeface="ＭＳ Ｐゴシック" pitchFamily="34" charset="-128"/>
            </a:endParaRPr>
          </a:p>
        </p:txBody>
      </p:sp>
      <p:sp>
        <p:nvSpPr>
          <p:cNvPr id="1505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C71FF35-F99B-48D8-AB10-63F817377A4C}" type="slidenum">
              <a:rPr lang="fr-FR" altLang="fr-FR" sz="1200">
                <a:latin typeface="Calibri" pitchFamily="34" charset="0"/>
              </a:rPr>
              <a:pPr eaLnBrk="1" hangingPunct="1"/>
              <a:t>79</a:t>
            </a:fld>
            <a:endParaRPr lang="fr-FR" altLang="fr-FR" sz="1200">
              <a:latin typeface="Calibri"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IL s’agit d’un lavage oro-gastrique et non naso-gastrique.  Le tube à utiliser est effectivement de fort calibre et risque de causer des dommages significatifs s’il est introduit par le nez.  Vu le calibre du tube et le type de patient, à haut risque de toxicité sévère, chez qui un lavage gastrique peut avoir à être pratiqué, il est fortement recommandé de protéger les voies respiratoires par intubation endotrachéale d’abord avant de procéder au lavage.</a:t>
            </a:r>
          </a:p>
        </p:txBody>
      </p:sp>
      <p:sp>
        <p:nvSpPr>
          <p:cNvPr id="1556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C6855F6-9999-4F7C-A30B-58D15A4DD39D}" type="slidenum">
              <a:rPr lang="fr-FR" altLang="fr-FR" sz="1200">
                <a:latin typeface="Calibri" pitchFamily="34" charset="0"/>
              </a:rPr>
              <a:pPr eaLnBrk="1" hangingPunct="1"/>
              <a:t>83</a:t>
            </a:fld>
            <a:endParaRPr lang="fr-FR" altLang="fr-FR" sz="1200">
              <a:latin typeface="Calibri"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Le lavage gastrique devrait être réservé à des cas pour lesquels, à la lumière de l’évaluation du risque, on considère qu’une dose potentiellement fatale malgré les autres traitements optimaux aurait pu être ingérée il y a moins d’une heure et pour laquelle le fait d’arriver à en récupérer une partie pourrait changer favorablement l’issue.  Ces situations sont somme toute assez rares.  Je vous invite à discuter avec le centre antipoison avant d’aller de l’avant avec cette technique de décontamination.</a:t>
            </a:r>
          </a:p>
        </p:txBody>
      </p:sp>
      <p:sp>
        <p:nvSpPr>
          <p:cNvPr id="1576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32434AE-1998-4E67-96D1-7B5D9F99247A}" type="slidenum">
              <a:rPr lang="fr-FR" altLang="fr-FR" sz="1200">
                <a:latin typeface="Calibri" pitchFamily="34" charset="0"/>
              </a:rPr>
              <a:pPr eaLnBrk="1" hangingPunct="1"/>
              <a:t>84</a:t>
            </a:fld>
            <a:endParaRPr lang="fr-FR" altLang="fr-FR" sz="1200">
              <a:latin typeface="Calibri"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Touery a démontré par l’absurde le pouvoir d’adsorption et de décontamination du charbon en donnant une conférence sur le sujet, conférence qu’il a débutée en ingérant une dose létale de strychnine suivie d’une dose de charbon.  Il a ensuite donné toute sa conférence sans jamais développer de toxicité.  </a:t>
            </a:r>
          </a:p>
        </p:txBody>
      </p:sp>
      <p:sp>
        <p:nvSpPr>
          <p:cNvPr id="1597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86FC7C3-0D9B-433D-99C4-306F612F15D2}" type="slidenum">
              <a:rPr lang="fr-FR" altLang="fr-FR" sz="1200">
                <a:latin typeface="Calibri" pitchFamily="34" charset="0"/>
              </a:rPr>
              <a:pPr eaLnBrk="1" hangingPunct="1"/>
              <a:t>85</a:t>
            </a:fld>
            <a:endParaRPr lang="fr-FR" altLang="fr-FR" sz="1200">
              <a:latin typeface="Calibri"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Le charbon de bois devrait être administré à un patient éveillé en mesure de le boire.  Il est très risqué en termes d’aspiration d’installer un TNG chez un patient pour administrer du charbon parce qu’il refuse de le boire ou encore parce qu’il a une altération de l’état de conscience le rendant incapable de boire le charbon.  Dans le même ordre d’idée, sédationner un patient refusant de boire le charbon pour l’administrer ensuite via TNG sans protéger les voies respiratoires constitue une pratique risquée.</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Dans ces situations, il faut bien analyser les bénéfices attendus avec la décontamination, le risque sans décontamination et alors décider s’il est justifiable, car on escompte un bénéfice qui pourrait changer l’outcome, d’intuber le patient d’abord pour administrer le charbon sécuritairement, ou simplement d’offrir un traitement de soutien sans décontamination.   </a:t>
            </a:r>
          </a:p>
        </p:txBody>
      </p:sp>
      <p:sp>
        <p:nvSpPr>
          <p:cNvPr id="163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C7FC1DA-DCE0-4639-AA8D-EF4FC92C4110}" type="slidenum">
              <a:rPr lang="fr-FR" altLang="fr-FR" sz="1200">
                <a:latin typeface="Calibri" pitchFamily="34" charset="0"/>
              </a:rPr>
              <a:pPr eaLnBrk="1" hangingPunct="1"/>
              <a:t>88</a:t>
            </a:fld>
            <a:endParaRPr lang="fr-FR" altLang="fr-FR"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dernier cas est un jeune homme de 27 ans vivant chez ses parents et traité pour une fièvre méditerranéenne familiale avec de la colchicine 1,2 mg PO BID.  Pendant une dispute avec ses parents à propos de la présence récurrente de sa copine au domicile familial, le patient a ingéré dans un geste impulsif ses comprimés de colchicine disponibles, soit l’équivalent de 25 jours pour un total de 60mg.  La famille a immédiatement appelé le 9-1-1 et il arrive à votre salle d’urgence complètement asymptomatique 40 minutes après l’ingestion. </a:t>
            </a:r>
          </a:p>
          <a:p>
            <a:pPr eaLnBrk="1" hangingPunct="1">
              <a:spcBef>
                <a:spcPct val="0"/>
              </a:spcBef>
            </a:pPr>
            <a:r>
              <a:rPr lang="fr-CA" altLang="fr-FR" smtClean="0">
                <a:ea typeface="ＭＳ Ｐゴシック" pitchFamily="34" charset="-128"/>
              </a:rPr>
              <a:t> </a:t>
            </a:r>
          </a:p>
          <a:p>
            <a:pPr eaLnBrk="1" hangingPunct="1">
              <a:spcBef>
                <a:spcPct val="0"/>
              </a:spcBef>
            </a:pPr>
            <a:endParaRPr lang="fr-CA" altLang="fr-FR" smtClean="0">
              <a:ea typeface="ＭＳ Ｐゴシック" pitchFamily="34" charset="-128"/>
            </a:endParaRPr>
          </a:p>
        </p:txBody>
      </p:sp>
      <p:sp>
        <p:nvSpPr>
          <p:cNvPr id="256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F14AA7C-AB7E-49C6-A087-E2F6A4EDC8BC}" type="slidenum">
              <a:rPr lang="fr-FR" altLang="fr-FR" sz="1200">
                <a:latin typeface="Calibri" pitchFamily="34" charset="0"/>
              </a:rPr>
              <a:pPr eaLnBrk="1" hangingPunct="1"/>
              <a:t>6</a:t>
            </a:fld>
            <a:endParaRPr lang="fr-FR" altLang="fr-FR" sz="120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fr-CA" altLang="fr-FR" sz="1100" smtClean="0">
                <a:ea typeface="ＭＳ Ｐゴシック" pitchFamily="34" charset="-128"/>
              </a:rPr>
              <a:t>La dose recommandée est de 1g/kg jusqu’à une dose de 50g chez un adulte.  Bien que cette dose soit intéressante pour nous guider sur le volume à administrer, il ne fait pas beaucoup de sens d’ajuster la dose de charbon en fonction du poids du patient.  Cette dernière devrait plutôt être proportionnelle à la quantité de substance à adsorber.</a:t>
            </a:r>
          </a:p>
          <a:p>
            <a:pPr eaLnBrk="1" hangingPunct="1">
              <a:lnSpc>
                <a:spcPct val="90000"/>
              </a:lnSpc>
            </a:pPr>
            <a:endParaRPr lang="fr-CA" altLang="fr-FR" sz="1100" smtClean="0">
              <a:ea typeface="ＭＳ Ｐゴシック" pitchFamily="34" charset="-128"/>
            </a:endParaRPr>
          </a:p>
          <a:p>
            <a:pPr eaLnBrk="1" hangingPunct="1">
              <a:lnSpc>
                <a:spcPct val="90000"/>
              </a:lnSpc>
            </a:pPr>
            <a:r>
              <a:rPr lang="fr-CA" altLang="fr-FR" sz="1100" smtClean="0">
                <a:ea typeface="ＭＳ Ｐゴシック" pitchFamily="34" charset="-128"/>
              </a:rPr>
              <a:t>En ce sens, et pour mettre en perspective la dose reçue en fonction de 1g/kg (ad 50g), on recommande de vérifier le ratio 10:1.  En effet, l’administration de 10x plus de charbon que de toxine à adsorber offre une capacité d’adsorption très intéressante.  Si quelqu’un ingère 30 comprimés de synthroid 0.1 mg (donc 3 mg au total), un ratio de 10:1 nécessiterait la prise de 30 mg de charbon.  En administrant 50g, on voit qu’on est bien au-dessus du ratio et que notre capacité de décontamination est donc excellente.  À la limite, si le patient ne tolère plus le charbon après 25g, on sait qu’on est déjà très au-dessus de la cible.  À l’opposé, quelqu’un qui ingère 100 comprimés d’aspirin 500mg (50g en tout), même en administrant 50g de charbon, on reste à un maigre ration de 1:1, bien en-dessous de la cible idéale.  Dans ce cas, on voit que même en administrant une dose de charbon en temps opportun, l’impact de cette décontamination sur la dose qui pourrait être absorbée par le patient sera limité.  </a:t>
            </a:r>
          </a:p>
          <a:p>
            <a:pPr eaLnBrk="1" hangingPunct="1">
              <a:lnSpc>
                <a:spcPct val="90000"/>
              </a:lnSpc>
            </a:pPr>
            <a:endParaRPr lang="fr-CA" altLang="fr-FR" sz="1100" smtClean="0">
              <a:ea typeface="ＭＳ Ｐゴシック" pitchFamily="34" charset="-128"/>
            </a:endParaRPr>
          </a:p>
          <a:p>
            <a:pPr eaLnBrk="1" hangingPunct="1">
              <a:lnSpc>
                <a:spcPct val="90000"/>
              </a:lnSpc>
            </a:pPr>
            <a:r>
              <a:rPr lang="fr-CA" altLang="fr-FR" sz="1100" smtClean="0">
                <a:ea typeface="ＭＳ Ｐゴシック" pitchFamily="34" charset="-128"/>
              </a:rPr>
              <a:t>Le charbon de bois existe en solution dans l’eau ou encore avec du sorbitol.  Il n’y a pas de bonne raison à l’heure actuelle d’utiliser le charbon avec sorbitol mis à part l’impression subjective que le goût est plus acceptable du fait du caractère sucré conféré par le sorbitol.  Par contre, rappelons que le sorbitol est en soi un cathartique accélérant le transit intestinal et pouvant occasionner une diarrhée osmotique.  En ce sens, bien qu’il soit acceptable d’en administrer une dose, on ne devrait jamais administrer plus d’une dose de charbon avec sorbitol à un patient.</a:t>
            </a:r>
          </a:p>
        </p:txBody>
      </p:sp>
      <p:sp>
        <p:nvSpPr>
          <p:cNvPr id="16691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328841F-AF9C-48F6-B74D-5A04023EFE63}" type="slidenum">
              <a:rPr lang="fr-FR" altLang="fr-FR" sz="1200">
                <a:latin typeface="Calibri" pitchFamily="34" charset="0"/>
              </a:rPr>
              <a:pPr eaLnBrk="1" hangingPunct="1"/>
              <a:t>90</a:t>
            </a:fld>
            <a:endParaRPr lang="fr-FR" altLang="fr-FR" sz="1200">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Il ne faut, sous aucune considération, procéder à une irrigation intestinale avec de l’eau ou du salin car les débaancements électrolytiques alors susceptibles de se produire pourraient être très délétères.</a:t>
            </a:r>
          </a:p>
        </p:txBody>
      </p:sp>
      <p:sp>
        <p:nvSpPr>
          <p:cNvPr id="1689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915C389-41A0-4989-BACD-F55D41E12F0D}" type="slidenum">
              <a:rPr lang="fr-FR" altLang="fr-FR" sz="1200">
                <a:latin typeface="Calibri" pitchFamily="34" charset="0"/>
              </a:rPr>
              <a:pPr eaLnBrk="1" hangingPunct="1"/>
              <a:t>91</a:t>
            </a:fld>
            <a:endParaRPr lang="fr-FR" altLang="fr-FR" sz="1200">
              <a:latin typeface="Calibri"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Quelques précautions sont encore à noter.  Comme pour les autres méthodes de décontamination, les voies respiratoires doivent être protégées.  Sur un patient avec un état de conscience normal, on peut procéder.  S’il y a par contre altération de l’état de conscience, il faut décider si on nécessite une décontamination au point de protéger les voies respiratoires par intubation dans le but de procéder à la décontamination ou si on préfère s’en passer.  Administrer une irrigation intestinale totale chez un patient avec altération de l’état de conscience sans protéger les voies respiratoires représente un risque d’aspiration non négligeable.  L’administration doit se faire par TNG car aucun patient n’est en mesure de boire 2 L/h de PEG de façon soutenue.  Rappelons que la technique s’étend souvent sur plusieurs heures.  Évidemment, le péristaltisme doit être présent pour que ce soit toléré et le patient doit être assez stable pour qu’on puisse procéder.  </a:t>
            </a:r>
          </a:p>
        </p:txBody>
      </p:sp>
      <p:sp>
        <p:nvSpPr>
          <p:cNvPr id="1730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76A85A4-6D67-4032-8C7D-7BAB9117EB4E}" type="slidenum">
              <a:rPr lang="fr-FR" altLang="fr-FR" sz="1200">
                <a:latin typeface="Calibri" pitchFamily="34" charset="0"/>
              </a:rPr>
              <a:pPr eaLnBrk="1" hangingPunct="1"/>
              <a:t>94</a:t>
            </a:fld>
            <a:endParaRPr lang="fr-FR" altLang="fr-FR" sz="1200">
              <a:latin typeface="Calibri"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Bref, le sirop d’ipéca ne devrait pas être considéré comme une option en milieu hospitalier.  Le lavage gastrique peut être envisagé dans certains cas très spécifiques mais son utilisation demeure rare et idéalement son indication devrait être discutée avec le centre antipoison.  Il ne devrait jamais se faire sans protection préalable des voies respiratoires par intubation endotrachéale.  Le charbon de bois demeure la modalité de décontamination la plus utilisée et bien qu’il y ait des bénéfices potentiels, il doit être administré avec prudence à la lumière d’une bonne analyse des bénéfices et des risques.  L’irrigation intestinale totale est une technique très demandante pour le personnel et difficile pour le patient.  Ses indications sont relativement restreintes.  Bref, la décontamination gastro-intestinale ne devrait pas être prise à la légère ni administrée de façon routinière et devrait être le résultat d’une analyse rigoureuse de la situation et des bénéfices et risques escomptés.  En ce sens, n’hésitez pas à contacter le centre antipoison pour vous assister dans ces décisions parfois complexes.</a:t>
            </a:r>
          </a:p>
        </p:txBody>
      </p:sp>
      <p:sp>
        <p:nvSpPr>
          <p:cNvPr id="17510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43B311-E143-4F3B-B4EF-DF668B4260E4}" type="slidenum">
              <a:rPr lang="fr-FR" altLang="fr-FR" sz="1200">
                <a:latin typeface="Calibri" pitchFamily="34" charset="0"/>
              </a:rPr>
              <a:pPr eaLnBrk="1" hangingPunct="1"/>
              <a:t>95</a:t>
            </a:fld>
            <a:endParaRPr lang="fr-FR" altLang="fr-FR" sz="1200">
              <a:latin typeface="Calibri"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La décontamination peut être utile pour prévenir l’absorption d’une substance ingérée avant qu’elle n’entraîne des effets toxiques.  Une fois que la substance est absorbée, il existe des moyens permettant d’accélérer l’élimination de certaines toxines, toujours dans le but ultime de réduire l’intensité des effets toxiques ou encore leur durée.  À cet égard, les trois modalités les plus fréquemment utilisées sont l’administration de charbon de bois activé en multidoses, l’alcalinisation de l’urine et l’hémodialyse.</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Comme c’était le cas pour la décontamination gastro-intestinale, la décision de procéder à une de ces modalités ne doit pas être prise à la légère et doit être le résultat d’une évaluation du risque préalable tel que mentionné précédemment.  On voit encore toute l’importance de l’évaluation initiale du risque dans la prise en charge du patient intoxiqué.  L’évolution clinique viendra aussi moduler notre appréciation du risque.</a:t>
            </a:r>
          </a:p>
          <a:p>
            <a:pPr eaLnBrk="1" hangingPunct="1">
              <a:spcBef>
                <a:spcPct val="0"/>
              </a:spcBef>
            </a:pPr>
            <a:endParaRPr lang="fr-CA" altLang="fr-FR" smtClean="0">
              <a:ea typeface="ＭＳ Ｐゴシック" pitchFamily="34" charset="-128"/>
            </a:endParaRPr>
          </a:p>
        </p:txBody>
      </p:sp>
      <p:sp>
        <p:nvSpPr>
          <p:cNvPr id="17817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1DC99A8-ECDE-434E-A2E9-BB13FF9B38D7}" type="slidenum">
              <a:rPr lang="fr-FR" altLang="fr-FR" sz="1200">
                <a:latin typeface="Calibri" pitchFamily="34" charset="0"/>
              </a:rPr>
              <a:pPr eaLnBrk="1" hangingPunct="1"/>
              <a:t>97</a:t>
            </a:fld>
            <a:endParaRPr lang="fr-FR" altLang="fr-FR" sz="1200">
              <a:latin typeface="Calibri"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L’administration de charbon de bois activé en multidoses vise à créer un gradient entre le tube digestif et le compartiment sanguin afin de ramener vers le tube digestif une substance déjà absorbée et en circulation.  Il s’agit de ce qu’on appelle parfois un principe de dialyse intestinale.  Ceci permet également de fixer certaines substances ayant une circulation entéro-hépatique.  La substance n’a pas à se trouver dans le tractus gastro-intestinal au moment de l’administration pour que ça fonctionne.  Rappelons en effet qu’il s’agit ici d’une mesure visant à accélérer l’élimination et non à prévenir l’absorption.  Les indications sont par contre relativement limitées, la procédure n’étant officiellement recommandée que pour les intoxications aux substances suivantes : carbamazépine, dapsone, phénobarbital, quinine et théophylline.  Évidemment les voies respiratoires doivent être protégées et il doit y avoir du péristaltisme.  On évitera d’administrer le charbon avec du sorbitol lorsqu’on donne plusieurs doses pour éviter une diarrhée osmotique et ses conséquences délétères.  Je vous invite à en discuter avec le centre antipoison avant d’entreprendre pareil traitement.</a:t>
            </a:r>
          </a:p>
          <a:p>
            <a:pPr defTabSz="936625" eaLnBrk="1" hangingPunct="1">
              <a:spcBef>
                <a:spcPct val="0"/>
              </a:spcBef>
            </a:pPr>
            <a:endParaRPr lang="fr-CA" altLang="fr-FR" smtClean="0">
              <a:ea typeface="ＭＳ Ｐゴシック" pitchFamily="34" charset="-128"/>
            </a:endParaRPr>
          </a:p>
        </p:txBody>
      </p:sp>
      <p:sp>
        <p:nvSpPr>
          <p:cNvPr id="18022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69AA308-A2AB-495F-9400-FA688BC26C9D}" type="slidenum">
              <a:rPr lang="fr-FR" altLang="fr-FR" sz="1200">
                <a:latin typeface="Calibri" pitchFamily="34" charset="0"/>
              </a:rPr>
              <a:pPr eaLnBrk="1" hangingPunct="1"/>
              <a:t>98</a:t>
            </a:fld>
            <a:endParaRPr lang="fr-FR" altLang="fr-FR" sz="1200">
              <a:latin typeface="Calibri"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Il en va de même pour l’alcalinisation des urines.  Le principe est d’alcaliniser l’urine afin de favoriser l’ionisation de certaines molécules, prévenant leur réabsorption au niveau rénal et accélérant donc leur élimination.  La façon de procéder est d’alcaliniser d’abord le sérum pour alcaliniser l’urine à l’aide d’une perfusion de bicarbonates.  Le maintien d’une kaliémie supérieure ou égale à 4 est absolument essentiel pour arriver à alcaliniser l’urine, autrement le rein rejette des ions H+ et acidifie donc l’urine en échange d’ions K+.  L’indication la plus fréquente pour cette modalité demeure l’intoxication aux salicylates.  Encore là, des complications sont possibles.  Mentionnons l’alcalinisation excessive du sérum et la surcharge volémique, les bicarbonates étant administrés sous forme de bicarbonate de sodium tel que mentionné précédemment.     </a:t>
            </a:r>
          </a:p>
          <a:p>
            <a:pPr eaLnBrk="1" hangingPunct="1">
              <a:spcBef>
                <a:spcPct val="0"/>
              </a:spcBef>
            </a:pPr>
            <a:endParaRPr lang="fr-CA" altLang="fr-FR" smtClean="0">
              <a:ea typeface="ＭＳ Ｐゴシック" pitchFamily="34" charset="-128"/>
            </a:endParaRPr>
          </a:p>
        </p:txBody>
      </p:sp>
      <p:sp>
        <p:nvSpPr>
          <p:cNvPr id="18227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195C706-8DE2-40B8-A56F-6592E7577516}" type="slidenum">
              <a:rPr lang="fr-FR" altLang="fr-FR" sz="1200">
                <a:latin typeface="Calibri" pitchFamily="34" charset="0"/>
              </a:rPr>
              <a:pPr eaLnBrk="1" hangingPunct="1"/>
              <a:t>99</a:t>
            </a:fld>
            <a:endParaRPr lang="fr-FR" altLang="fr-FR" sz="1200">
              <a:latin typeface="Calibri"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Finalement, l’hémodialyse constitue l’autre méthode fréquemment utilisée pour accélérer l’élimination de certaines toxines.  On pense notamment aux salicylates, aux alcools toxiques, au lithium, à l’acide valproïque et à la théophylline.  N’oublions pas non plus que les indications standard d’hémodialyse touchant les débalancements électrolytiques majeurs, la gestion de l’équilibre acido-basique et de la volémie continuent de s’appliquer en toxicologie et il arrive qu’on ait à dialyser pour ces raisons et non pour accélérer l’élimination d’une substance données.  Encore une fois, la décision d’aller vers l’hémodialyse devrait se prendre en collaboration avec le centre antipoison et les néphrologues. </a:t>
            </a:r>
          </a:p>
          <a:p>
            <a:pPr defTabSz="936625" eaLnBrk="1" hangingPunct="1">
              <a:spcBef>
                <a:spcPct val="0"/>
              </a:spcBef>
            </a:pPr>
            <a:endParaRPr lang="fr-CA" altLang="fr-FR" smtClean="0">
              <a:ea typeface="ＭＳ Ｐゴシック" pitchFamily="34" charset="-128"/>
            </a:endParaRPr>
          </a:p>
        </p:txBody>
      </p:sp>
      <p:sp>
        <p:nvSpPr>
          <p:cNvPr id="18432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A3A9E34-161D-4A65-9E27-49A0B9AF76EE}" type="slidenum">
              <a:rPr lang="fr-FR" altLang="fr-FR" sz="1200">
                <a:latin typeface="Calibri" pitchFamily="34" charset="0"/>
              </a:rPr>
              <a:pPr eaLnBrk="1" hangingPunct="1"/>
              <a:t>100</a:t>
            </a:fld>
            <a:endParaRPr lang="fr-FR" altLang="fr-FR" sz="1200">
              <a:latin typeface="Calibri"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Tel que mentionné, dans la grande majorité des cas, un monitoring adéquat et un traitement de soutien ciiblé et pro-actif sont suffisants pour traiter les intoxications.  </a:t>
            </a:r>
          </a:p>
          <a:p>
            <a:pPr eaLnBrk="1" hangingPunct="1">
              <a:spcBef>
                <a:spcPct val="0"/>
              </a:spcBef>
            </a:pPr>
            <a:r>
              <a:rPr lang="fr-CA" altLang="fr-FR" smtClean="0">
                <a:ea typeface="ＭＳ Ｐゴシック" pitchFamily="34" charset="-128"/>
              </a:rPr>
              <a:t>Par monitoring on entend ici la surveillance au sens large du patient intoxiqué et non seulement un monitoring cardiaque.  Tel que mentionné, une intoxication est un processus dynamique qui évolue dans le temps.  Afin de bien doser nos interventions et de sélectionner les traitements les plus appropriés à un moment donné de ce processus, une surveillance adéquate est essentielle et les éléments qui constitueront cette surveillance seront directement influencés par l’évaluation du risque faite préalablement.  Toutes les intoxications n’ont pas besoin de monitoring cardiaque ou de suivi sérié des glycémies par exemple mais ceci doit être fait si nécessaire en fonction de la situation spécifique.  Le monitoring est aussi important pour corréler l’évolution observée avec ce qui était attendu à la lumière de notre évaluation du risque initiale.  Une évolution inattendue nous forcera à reconsidérer la situation dans son ensemble.</a:t>
            </a:r>
          </a:p>
          <a:p>
            <a:pPr eaLnBrk="1" hangingPunct="1">
              <a:spcBef>
                <a:spcPct val="0"/>
              </a:spcBef>
            </a:pPr>
            <a:endParaRPr lang="fr-CA" altLang="fr-FR" smtClean="0">
              <a:ea typeface="ＭＳ Ｐゴシック" pitchFamily="34" charset="-128"/>
            </a:endParaRPr>
          </a:p>
        </p:txBody>
      </p:sp>
      <p:sp>
        <p:nvSpPr>
          <p:cNvPr id="1873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5F1EAD6-CD26-4998-A8F9-79808B48D128}" type="slidenum">
              <a:rPr lang="fr-FR" altLang="fr-FR" sz="1200">
                <a:latin typeface="Calibri" pitchFamily="34" charset="0"/>
              </a:rPr>
              <a:pPr eaLnBrk="1" hangingPunct="1"/>
              <a:t>102</a:t>
            </a:fld>
            <a:endParaRPr lang="fr-FR" altLang="fr-FR" sz="1200">
              <a:latin typeface="Calibri"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Il en va de même pour ce qu’on appelle le traitement de soutien ou de support.  Ce terme vague aux allures un peu passives signifie en fait toutes les mesures jugées nécessaires pour assurer la stabilité du patient pendant la durée de l’intoxication.  Ceci peut aller de la simple surveillance à l’installation d’une CEC.</a:t>
            </a:r>
          </a:p>
          <a:p>
            <a:pPr eaLnBrk="1" hangingPunct="1">
              <a:spcBef>
                <a:spcPct val="0"/>
              </a:spcBef>
            </a:pPr>
            <a:r>
              <a:rPr lang="fr-CA" altLang="fr-FR" smtClean="0">
                <a:ea typeface="ＭＳ Ｐゴシック" pitchFamily="34" charset="-128"/>
              </a:rPr>
              <a:t>Encore une fois, en contactant le centre antipoison, vous serez en mesure d’avoir accès à des conseils spécialisés, à des bases de données, etc. pour vous aider dans la planification de la surveillance et pour vous guider dans les traitements à administrer.</a:t>
            </a:r>
          </a:p>
          <a:p>
            <a:pPr eaLnBrk="1" hangingPunct="1">
              <a:spcBef>
                <a:spcPct val="0"/>
              </a:spcBef>
            </a:pPr>
            <a:endParaRPr lang="fr-CA" altLang="fr-FR" smtClean="0">
              <a:ea typeface="ＭＳ Ｐゴシック" pitchFamily="34" charset="-128"/>
            </a:endParaRPr>
          </a:p>
        </p:txBody>
      </p:sp>
      <p:sp>
        <p:nvSpPr>
          <p:cNvPr id="1894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259A8D8-672F-45D7-BC10-909C34B5D8BE}" type="slidenum">
              <a:rPr lang="fr-FR" altLang="fr-FR" sz="1200">
                <a:latin typeface="Calibri" pitchFamily="34" charset="0"/>
              </a:rPr>
              <a:pPr eaLnBrk="1" hangingPunct="1"/>
              <a:t>103</a:t>
            </a:fld>
            <a:endParaRPr lang="fr-FR" altLang="fr-FR"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plan de cette formation est le suivant.  Nous discuterons de tous les aspects de la prise en charge initiale du patient intoxiqué en les abordant selon une séquence logique.  Nous discuterons donc d’abord des aspects de réanimation.  Nous traiterons ensuite de l’évaluation du risque en toxicologie, étape absolument critique.  Nous discuterons ensuite de d’investigation, de décontamination, de traitement de soutien, de monitoring et des antidotes.  Finalement, nous discuterons du rôle du centre antipoison et de son apport important pour vous assister dans la prise en charge des patients intoxiqués.</a:t>
            </a:r>
          </a:p>
          <a:p>
            <a:pPr eaLnBrk="1" hangingPunct="1">
              <a:spcBef>
                <a:spcPct val="0"/>
              </a:spcBef>
            </a:pPr>
            <a:endParaRPr lang="fr-CA" altLang="fr-FR" smtClean="0">
              <a:ea typeface="ＭＳ Ｐゴシック" pitchFamily="34" charset="-128"/>
            </a:endParaRPr>
          </a:p>
          <a:p>
            <a:pPr eaLnBrk="1" hangingPunct="1">
              <a:spcBef>
                <a:spcPct val="0"/>
              </a:spcBef>
            </a:pPr>
            <a:r>
              <a:rPr lang="fr-CA" altLang="fr-FR" smtClean="0">
                <a:ea typeface="ＭＳ Ｐゴシック" pitchFamily="34" charset="-128"/>
              </a:rPr>
              <a:t>Chacune de ces étapes revêt une importance capitale.  Parmi celles-ci par contre, une étape fondamentale qui est souvent occultée et sur laquelle on insistera particulièrement aujourd’hui est l’évaluation du risque qui constitue, une fois les gestes immédiats de réanimation terminés, la pierre angulaire de l’approche du patient intoxiqué.</a:t>
            </a:r>
          </a:p>
          <a:p>
            <a:pPr eaLnBrk="1" hangingPunct="1">
              <a:spcBef>
                <a:spcPct val="0"/>
              </a:spcBef>
            </a:pPr>
            <a:endParaRPr lang="fr-CA" altLang="fr-FR" smtClean="0">
              <a:ea typeface="ＭＳ Ｐゴシック" pitchFamily="34" charset="-128"/>
            </a:endParaRPr>
          </a:p>
        </p:txBody>
      </p:sp>
      <p:sp>
        <p:nvSpPr>
          <p:cNvPr id="276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878FACA-3EA7-4D4B-B3D6-BE144531A7F7}" type="slidenum">
              <a:rPr lang="fr-FR" altLang="fr-FR" sz="1200">
                <a:latin typeface="Calibri" pitchFamily="34" charset="0"/>
              </a:rPr>
              <a:pPr eaLnBrk="1" hangingPunct="1"/>
              <a:t>7</a:t>
            </a:fld>
            <a:endParaRPr lang="fr-FR" altLang="fr-FR" sz="120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Terminons cette revue de l’évaluation et de la prise en charge du patient intoxiqué avec un petit mot sur les antidotes.  </a:t>
            </a:r>
          </a:p>
        </p:txBody>
      </p:sp>
      <p:sp>
        <p:nvSpPr>
          <p:cNvPr id="19149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A013463-4801-4DCF-BABC-DC09BD485077}" type="slidenum">
              <a:rPr lang="fr-FR" altLang="fr-FR" sz="1200">
                <a:latin typeface="Calibri" pitchFamily="34" charset="0"/>
              </a:rPr>
              <a:pPr eaLnBrk="1" hangingPunct="1"/>
              <a:t>104</a:t>
            </a:fld>
            <a:endParaRPr lang="fr-FR" altLang="fr-FR" sz="1200">
              <a:latin typeface="Calibri"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Terminons cette discussion sur l’approche initiale du patient intoxiqué avec un mot sur les antidotes.  Il est évidemment impossible de couvrir le sujet complet des antidotes dans une conférence comme celle-ci et c’est probablement bien ainsi.  Vous remarquerez que les antidotes, mis à part ceux mentionnés dans la section touchant à la réanimation, arrivent en dernier dans cette discussion sur la prise en charge des patients intoxiqués.  Ce n’est pas un hasard.  Je le répète encore, la majorité des intoxications connaîtront une issue favorable avec un traitement de soutien.  Il n’existe d’ailleurs des antidotes que pour une infime minorité des substances.  Même en présence d’une intoxication pour laquelle un antidote existe, ce n’est pas la simple disponibilité de cet antidote mais bien sa nécessité à la lumière d’une évaluation du risque qui déterminera si son utilisation est justifiée.  Tout comme il ne faut pas voir l’investigation à outrance comme une béquille à une évaluation clinique incomplète du patient intoxiqué, il ne faut pas voir les antidotes comme une panacée justifiant de négliger l’évaluation du risque et le traitement de soutien.</a:t>
            </a:r>
          </a:p>
          <a:p>
            <a:pPr defTabSz="936625" eaLnBrk="1" hangingPunct="1">
              <a:spcBef>
                <a:spcPct val="0"/>
              </a:spcBef>
            </a:pPr>
            <a:endParaRPr lang="fr-CA" altLang="fr-FR" smtClean="0">
              <a:ea typeface="ＭＳ Ｐゴシック" pitchFamily="34" charset="-128"/>
            </a:endParaRPr>
          </a:p>
        </p:txBody>
      </p:sp>
      <p:sp>
        <p:nvSpPr>
          <p:cNvPr id="19353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E20845A-8980-413E-96CE-F814BA2756B5}" type="slidenum">
              <a:rPr lang="fr-FR" altLang="fr-FR" sz="1200">
                <a:latin typeface="Calibri" pitchFamily="34" charset="0"/>
              </a:rPr>
              <a:pPr eaLnBrk="1" hangingPunct="1"/>
              <a:t>105</a:t>
            </a:fld>
            <a:endParaRPr lang="fr-FR" altLang="fr-FR" sz="1200">
              <a:latin typeface="Calibri"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Comme vous l’avez remarqué depuis le début de cette formation, le Centre antipoison est un allié de premier plan pour vous assister dans la gestion des cas d’intoxication.  Prenons quelques minutes pour revoir son rôle.</a:t>
            </a:r>
          </a:p>
        </p:txBody>
      </p:sp>
      <p:sp>
        <p:nvSpPr>
          <p:cNvPr id="1955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EF4E80D-C172-4763-ACE3-68E429B32BF1}" type="slidenum">
              <a:rPr lang="fr-FR" altLang="fr-FR" sz="1200">
                <a:latin typeface="Calibri" pitchFamily="34" charset="0"/>
              </a:rPr>
              <a:pPr eaLnBrk="1" hangingPunct="1"/>
              <a:t>106</a:t>
            </a:fld>
            <a:endParaRPr lang="fr-FR" altLang="fr-FR" sz="1200">
              <a:latin typeface="Calibri"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Le Centre antipoison est une ressource accessible à la grandeur de la province 24h/23 et 7 jours/7, complètement gratuite.  Elle est évidemment disponible pour le public mais également pour les professionnels de la santé et les cliniciens devant gérer des cas d’intoxication.  En première ligne, des cliniciennes spécifiquement formées collectent les données et transmettent les recommandations.  En 2</a:t>
            </a:r>
            <a:r>
              <a:rPr lang="fr-CA" altLang="fr-FR" baseline="30000" smtClean="0">
                <a:ea typeface="ＭＳ Ｐゴシック" pitchFamily="34" charset="-128"/>
              </a:rPr>
              <a:t>e</a:t>
            </a:r>
            <a:r>
              <a:rPr lang="fr-CA" altLang="fr-FR" smtClean="0">
                <a:ea typeface="ＭＳ Ｐゴシック" pitchFamily="34" charset="-128"/>
              </a:rPr>
              <a:t> ligne, si c’est nécessaire, des toxicologues médicaux sont aussi disponibles 24/7 pour assister les cliniciennes ou encore pour offrir des conférences téléphoniques directement avec les cliniciens lorsque la gravité ou la complexité des cas le justifie.  Notons également que le centre antipoison a accès à des bases de données spécialisées facilitant l’identification de produits et de ses constituants.  Le Centre antipoison peut aussi à l’occasion autoriser certains tests spécialisés comme le dosage spécifique des alcools toxiques ou même un dépistage générale sur le liquide gastrique, sur le sang et/ou sur l’urine, tests qui seront faits dans des laboratoires spécialisés désignés à cette tâche pour couvrir la province.</a:t>
            </a:r>
          </a:p>
        </p:txBody>
      </p:sp>
      <p:sp>
        <p:nvSpPr>
          <p:cNvPr id="19763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BE16BF6-4D33-481A-AA45-2C265A87A0E2}" type="slidenum">
              <a:rPr lang="fr-FR" altLang="fr-FR" sz="1200">
                <a:latin typeface="Calibri" pitchFamily="34" charset="0"/>
              </a:rPr>
              <a:pPr eaLnBrk="1" hangingPunct="1"/>
              <a:t>107</a:t>
            </a:fld>
            <a:endParaRPr lang="fr-FR" altLang="fr-FR" sz="1200">
              <a:latin typeface="Calibri"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Le centre antipoison et son équipe seront en mesure de vous assister pour ce qui est des informations spécifiques sur une ou des substances, sur l’évaluation du risque pour un cas donné, sur les indications de décontamination et les méthodes à privilégier et pourront vous fournir des recommandations sur l’investigation, le traitement et le type de monitoring nécessaire.</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Au besoin, l’équipe du centre antipoison pourra assurer un suivi avec l’équipe traitante et demeure disponible en tout temps pour les cliniciens si d’autres questions surviennent.</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Finalement, notons que dans une perspective de santé publique et de surveillance, les cas rapportés au centre antipoison peuvent servir à bâtir des statistiques et surtout à détecter de nouvelles tendances ou encore mettre à jour des effets encore mal connus.  </a:t>
            </a:r>
          </a:p>
        </p:txBody>
      </p:sp>
      <p:sp>
        <p:nvSpPr>
          <p:cNvPr id="19968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8AB4FF6-D90A-45D1-8144-CC14E9A131F9}" type="slidenum">
              <a:rPr lang="fr-FR" altLang="fr-FR" sz="1200">
                <a:latin typeface="Calibri" pitchFamily="34" charset="0"/>
              </a:rPr>
              <a:pPr eaLnBrk="1" hangingPunct="1"/>
              <a:t>108</a:t>
            </a:fld>
            <a:endParaRPr lang="fr-FR" altLang="fr-FR" sz="1200">
              <a:latin typeface="Calibri"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Je vous encourage fortement à contacter le centre antipoison pour tous vos cas d’intoxication.  Tout le monde y gagne: le patient, vous et le centre antipoison.  </a:t>
            </a:r>
          </a:p>
        </p:txBody>
      </p:sp>
      <p:sp>
        <p:nvSpPr>
          <p:cNvPr id="20173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C7BD435-FF24-40DF-8EFC-EE4EF4A22A9D}" type="slidenum">
              <a:rPr lang="fr-FR" altLang="fr-FR" sz="1200">
                <a:latin typeface="Calibri" pitchFamily="34" charset="0"/>
              </a:rPr>
              <a:pPr eaLnBrk="1" hangingPunct="1"/>
              <a:t>109</a:t>
            </a:fld>
            <a:endParaRPr lang="fr-FR" altLang="fr-FR" sz="1200">
              <a:latin typeface="Calibri"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premier cas était un homme de 44 ans intoxiqué avec plus de 7g de venlafaxine, retrouvé inconscient et instable hémodynamiquement avec convulsions à l’arrivée à l’urgence.  Des gestes de réanimation sont nécessaires ici avant de procéder à l’évaluation du risque.  Le patient reçoit des benzodiazépines pour mettre fin aux convulsions et est intubé vu la dépression de l’état de conscience, la non protection des voies respiratoires et l’instabilité hémodynamique.  La tension artérielle répond finalement à une réplétion volémique.  L’ECG initial ne montre pas de signe franc de cardiotoxicité à ce stade</a:t>
            </a:r>
          </a:p>
        </p:txBody>
      </p:sp>
      <p:sp>
        <p:nvSpPr>
          <p:cNvPr id="20480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07AB5E-9463-4B02-9376-64E0441B77AE}" type="slidenum">
              <a:rPr lang="fr-FR" altLang="fr-FR" sz="1200">
                <a:latin typeface="Calibri" pitchFamily="34" charset="0"/>
              </a:rPr>
              <a:pPr eaLnBrk="1" hangingPunct="1"/>
              <a:t>111</a:t>
            </a:fld>
            <a:endParaRPr lang="fr-FR" altLang="fr-FR" sz="1200">
              <a:latin typeface="Calibri"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Notre analyse du risque nous amène vers les intoxications sévères à la venlafaxine.   Au-delà de 7g de venlafaxine, le risque de convulsions frôle le 100% et on commence à voir des cas de cardiotoxicité et d’hypotension.  Ce patient nécessite donc une surveillance constante avec monitoring cardiaque.  À plusieurs heures post ingestion, aucune décontamination gastro-intestinale ne sera bénéfique et nous ne disposons pas de moyens d’accélérer l’élimination de la venlafaxine.  Il faut donc s’en remettre à un traitement de soutien agressif.</a:t>
            </a:r>
          </a:p>
          <a:p>
            <a:pPr defTabSz="936625" eaLnBrk="1" hangingPunct="1">
              <a:spcBef>
                <a:spcPct val="0"/>
              </a:spcBef>
            </a:pPr>
            <a:endParaRPr lang="fr-CA" altLang="fr-FR" smtClean="0">
              <a:ea typeface="ＭＳ Ｐゴシック" pitchFamily="34" charset="-128"/>
            </a:endParaRPr>
          </a:p>
        </p:txBody>
      </p:sp>
      <p:sp>
        <p:nvSpPr>
          <p:cNvPr id="20685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48B983C-6B36-4E3C-9181-8BE102DFE180}" type="slidenum">
              <a:rPr lang="fr-FR" altLang="fr-FR" sz="1200">
                <a:latin typeface="Calibri" pitchFamily="34" charset="0"/>
              </a:rPr>
              <a:pPr eaLnBrk="1" hangingPunct="1"/>
              <a:t>112</a:t>
            </a:fld>
            <a:endParaRPr lang="fr-FR" altLang="fr-FR" sz="1200">
              <a:latin typeface="Calibri"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deuxième cas était une adolescente ayant ingéré quelques conmprimés d’ativan et près de 10g d’acétaminophène, soit une dose potentiellement toxique.  Nous sommes à 7h post ingestion et la patiente présente une légère altération de l’état de conscience.  L’évaluation clinique est sans particularité par ailleurs et aucun geste de stabilisation n’est nécessaire initialement.  On peut donc procéder d’emblée à notre évaluation du risque.</a:t>
            </a:r>
          </a:p>
        </p:txBody>
      </p:sp>
      <p:sp>
        <p:nvSpPr>
          <p:cNvPr id="2088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07DCF54-00A8-4782-BE3F-F12B31F7CD2C}" type="slidenum">
              <a:rPr lang="fr-FR" altLang="fr-FR" sz="1200">
                <a:latin typeface="Calibri" pitchFamily="34" charset="0"/>
              </a:rPr>
              <a:pPr eaLnBrk="1" hangingPunct="1"/>
              <a:t>113</a:t>
            </a:fld>
            <a:endParaRPr lang="fr-FR" altLang="fr-FR" sz="1200">
              <a:latin typeface="Calibri"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L’évaluation du risque repose donc sur une ingestion d’une dose de quelques mg de lorazepam et une histoire de 10g d’acétaminophène.  À 7h post ingestion, les manifestations cliniques des benzodiazépines sont déjà présentes alors que celles de l’acétaminophène sont typiquement absentes.  Il est trop tard pour une décontamination avec charbon et la diminution de l’état de conscience rendrait cela risqué inutilement de toute façon.  Cette patiente nécessitera un bilan qui inclut un niveau d’acétaminophène.  Puisque nous sommes déjà à 7h post ingestion et qu’il s’agit d’une intoxication volontaire à dose potentiellement toxique à l’acétaminophène, le NAC est débuté immédiatement sans attendre le niveau et pourra être arrêté si le niveau n’est pas dans la zone toxique du nomogramme.  La patiente pourra être évaluée en psychiatrie quand son état le permettra.</a:t>
            </a:r>
          </a:p>
          <a:p>
            <a:pPr defTabSz="936625" eaLnBrk="1" hangingPunct="1">
              <a:spcBef>
                <a:spcPct val="0"/>
              </a:spcBef>
            </a:pPr>
            <a:endParaRPr lang="fr-CA" altLang="fr-FR" smtClean="0">
              <a:ea typeface="ＭＳ Ｐゴシック" pitchFamily="34" charset="-128"/>
            </a:endParaRPr>
          </a:p>
        </p:txBody>
      </p:sp>
      <p:sp>
        <p:nvSpPr>
          <p:cNvPr id="2109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B0813EA-21C3-4BEA-B15D-CECC5E319280}" type="slidenum">
              <a:rPr lang="fr-FR" altLang="fr-FR" sz="1200">
                <a:latin typeface="Calibri" pitchFamily="34" charset="0"/>
              </a:rPr>
              <a:pPr eaLnBrk="1" hangingPunct="1"/>
              <a:t>114</a:t>
            </a:fld>
            <a:endParaRPr lang="fr-FR" altLang="fr-FR"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A" altLang="fr-FR" smtClean="0">
                <a:ea typeface="ＭＳ Ｐゴシック" pitchFamily="34" charset="-128"/>
              </a:rPr>
              <a:t>Discutons d’abord des éléments touchant à la réanimation et à la stabilisation des patients intoxiqués car, en toxicologie comme ailleurs, cette étape vient en premier dans la prise en charge de ces patients.</a:t>
            </a:r>
          </a:p>
        </p:txBody>
      </p:sp>
      <p:sp>
        <p:nvSpPr>
          <p:cNvPr id="296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6D425AE-AF0E-4000-88CB-3B93A2286AE2}" type="slidenum">
              <a:rPr lang="fr-FR" altLang="fr-FR" sz="1200">
                <a:latin typeface="Calibri" pitchFamily="34" charset="0"/>
              </a:rPr>
              <a:pPr eaLnBrk="1" hangingPunct="1"/>
              <a:t>8</a:t>
            </a:fld>
            <a:endParaRPr lang="fr-FR" altLang="fr-FR" sz="1200">
              <a:latin typeface="Calibri"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 dernier cas est celui d’un patient amené 40 minutes après l’ingestion de 60mg de colchicine.  Peu familier avec la toxicité exacte de cet agent, vous communiquez avec le centre antipoison qui vous indique d’emblée qu’au-delà de 0,8 mg/kg le taux de mortalité atteint près de 100%.  Le patient est bien éveillé et complètement asymptomatique.  On recommande une décontamination au charbon de bois activé immédiate, ce qui est fait</a:t>
            </a:r>
          </a:p>
        </p:txBody>
      </p:sp>
      <p:sp>
        <p:nvSpPr>
          <p:cNvPr id="2129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18A8566-0EB0-49C7-AA89-945D4FC6A35B}" type="slidenum">
              <a:rPr lang="fr-FR" altLang="fr-FR" sz="1200">
                <a:latin typeface="Calibri" pitchFamily="34" charset="0"/>
              </a:rPr>
              <a:pPr eaLnBrk="1" hangingPunct="1"/>
              <a:t>115</a:t>
            </a:fld>
            <a:endParaRPr lang="fr-FR" altLang="fr-FR" sz="1200">
              <a:latin typeface="Calibri"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6625" eaLnBrk="1" hangingPunct="1">
              <a:spcBef>
                <a:spcPct val="0"/>
              </a:spcBef>
            </a:pPr>
            <a:r>
              <a:rPr lang="fr-CA" altLang="fr-FR" smtClean="0">
                <a:ea typeface="ＭＳ Ｐゴシック" pitchFamily="34" charset="-128"/>
              </a:rPr>
              <a:t>Compte tenu du risque significatif avec manifestations toxiques critiques qui pourraient apparaître progressivement au cours des prochaines heures, le patient est transféré aux soins intensifs d’emblée malgré sa parfaite stabilité en ce moment.  En quelques heures aux soins intensifs il développe un tableau de gastro-entérite sévère témoignant de la première phase de l’intoxication.</a:t>
            </a:r>
          </a:p>
          <a:p>
            <a:pPr defTabSz="936625" eaLnBrk="1" hangingPunct="1">
              <a:spcBef>
                <a:spcPct val="0"/>
              </a:spcBef>
            </a:pPr>
            <a:endParaRPr lang="fr-CA" altLang="fr-FR" smtClean="0">
              <a:ea typeface="ＭＳ Ｐゴシック" pitchFamily="34" charset="-128"/>
            </a:endParaRPr>
          </a:p>
        </p:txBody>
      </p:sp>
      <p:sp>
        <p:nvSpPr>
          <p:cNvPr id="2150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6BCE0AE-D606-4B9F-8FB8-3860E50DC5F2}" type="slidenum">
              <a:rPr lang="fr-FR" altLang="fr-FR" sz="1200">
                <a:latin typeface="Calibri" pitchFamily="34" charset="0"/>
              </a:rPr>
              <a:pPr eaLnBrk="1" hangingPunct="1"/>
              <a:t>116</a:t>
            </a:fld>
            <a:endParaRPr lang="fr-FR" altLang="fr-FR" sz="1200">
              <a:latin typeface="Calibri"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Une intoxication est un processus dynamique</a:t>
            </a:r>
          </a:p>
          <a:p>
            <a:pPr eaLnBrk="1" hangingPunct="1">
              <a:spcBef>
                <a:spcPct val="0"/>
              </a:spcBef>
            </a:pPr>
            <a:r>
              <a:rPr lang="fr-CA" altLang="fr-FR" smtClean="0">
                <a:ea typeface="ＭＳ Ｐゴシック" pitchFamily="34" charset="-128"/>
              </a:rPr>
              <a:t>L’approche initiale du patient intoxiqué débute avec l’évaluation de l’ABC et les gestes de réanimation et de stabilisation appropriés</a:t>
            </a:r>
          </a:p>
          <a:p>
            <a:pPr eaLnBrk="1" hangingPunct="1">
              <a:spcBef>
                <a:spcPct val="0"/>
              </a:spcBef>
            </a:pPr>
            <a:r>
              <a:rPr lang="fr-CA" altLang="fr-FR" smtClean="0">
                <a:ea typeface="ＭＳ Ｐゴシック" pitchFamily="34" charset="-128"/>
              </a:rPr>
              <a:t>Dans la majorité des cas, les gestes de réanimation standards s’appliquent mais des exceptions existent en toxicologie</a:t>
            </a:r>
          </a:p>
          <a:p>
            <a:pPr eaLnBrk="1" hangingPunct="1">
              <a:spcBef>
                <a:spcPct val="0"/>
              </a:spcBef>
            </a:pPr>
            <a:endParaRPr lang="fr-CA" altLang="fr-FR" smtClean="0">
              <a:ea typeface="ＭＳ Ｐゴシック" pitchFamily="34" charset="-128"/>
            </a:endParaRPr>
          </a:p>
        </p:txBody>
      </p:sp>
      <p:sp>
        <p:nvSpPr>
          <p:cNvPr id="21811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BF4519A-5070-4A66-B23B-1283C27CE878}" type="slidenum">
              <a:rPr lang="fr-FR" altLang="fr-FR" sz="1200">
                <a:latin typeface="Calibri" pitchFamily="34" charset="0"/>
              </a:rPr>
              <a:pPr eaLnBrk="1" hangingPunct="1"/>
              <a:t>118</a:t>
            </a:fld>
            <a:endParaRPr lang="fr-FR" altLang="fr-FR" sz="1200">
              <a:latin typeface="Calibri"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L’ECG est un outil indispensable dans l’évaluation du patient intoxiqué.  Des signes de blocage des canaux sodiques devraient être traités par des bolus de bicarbonate de sodium</a:t>
            </a:r>
          </a:p>
          <a:p>
            <a:pPr eaLnBrk="1" hangingPunct="1">
              <a:spcBef>
                <a:spcPct val="0"/>
              </a:spcBef>
            </a:pPr>
            <a:r>
              <a:rPr lang="fr-CA" altLang="fr-FR" smtClean="0">
                <a:ea typeface="ＭＳ Ｐゴシック" pitchFamily="34" charset="-128"/>
              </a:rPr>
              <a:t>L’évaluation du risque constitue la pierre angulaire de la prise en charge de tout patient intoxiqué</a:t>
            </a:r>
          </a:p>
          <a:p>
            <a:pPr eaLnBrk="1" hangingPunct="1">
              <a:spcBef>
                <a:spcPct val="0"/>
              </a:spcBef>
            </a:pPr>
            <a:r>
              <a:rPr lang="fr-CA" altLang="fr-FR" smtClean="0">
                <a:ea typeface="ＭＳ Ｐゴシック" pitchFamily="34" charset="-128"/>
              </a:rPr>
              <a:t>Dans la majorité des cas, un traitement de soutien proactif et une surveillance de l’évolution seront suffisants pour une issue favorable</a:t>
            </a:r>
          </a:p>
          <a:p>
            <a:pPr eaLnBrk="1" hangingPunct="1">
              <a:spcBef>
                <a:spcPct val="0"/>
              </a:spcBef>
            </a:pPr>
            <a:endParaRPr lang="fr-CA" altLang="fr-FR" smtClean="0">
              <a:ea typeface="ＭＳ Ｐゴシック" pitchFamily="34" charset="-128"/>
            </a:endParaRPr>
          </a:p>
        </p:txBody>
      </p:sp>
      <p:sp>
        <p:nvSpPr>
          <p:cNvPr id="22016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61C2B96-031D-4E18-B742-7337A4CA4E68}" type="slidenum">
              <a:rPr lang="fr-FR" altLang="fr-FR" sz="1200">
                <a:latin typeface="Calibri" pitchFamily="34" charset="0"/>
              </a:rPr>
              <a:pPr eaLnBrk="1" hangingPunct="1"/>
              <a:t>119</a:t>
            </a:fld>
            <a:endParaRPr lang="fr-FR" altLang="fr-FR" sz="1200">
              <a:latin typeface="Calibri"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mtClean="0">
                <a:ea typeface="ＭＳ Ｐゴシック" pitchFamily="34" charset="-128"/>
              </a:rPr>
              <a:t>Les manœuvres de décontamination doivent être appliqués avec prudence à la lumière de l’évaluation du risque et suite à une analyse rigoureuse des bénéfices et des risques.</a:t>
            </a:r>
          </a:p>
          <a:p>
            <a:pPr eaLnBrk="1" hangingPunct="1">
              <a:spcBef>
                <a:spcPct val="0"/>
              </a:spcBef>
            </a:pPr>
            <a:r>
              <a:rPr lang="fr-CA" altLang="fr-FR" smtClean="0">
                <a:ea typeface="ＭＳ Ｐゴシック" pitchFamily="34" charset="-128"/>
              </a:rPr>
              <a:t>L’utilisation des antidotes doit se faire à la lumière de l’évaluation du risque, ne constitue pas une panacée et ne doit pas être au détriment du traitement de soutien </a:t>
            </a:r>
          </a:p>
          <a:p>
            <a:pPr eaLnBrk="1" hangingPunct="1">
              <a:spcBef>
                <a:spcPct val="0"/>
              </a:spcBef>
            </a:pPr>
            <a:endParaRPr lang="fr-CA" altLang="fr-FR" smtClean="0">
              <a:ea typeface="ＭＳ Ｐゴシック" pitchFamily="34" charset="-128"/>
            </a:endParaRPr>
          </a:p>
        </p:txBody>
      </p:sp>
      <p:sp>
        <p:nvSpPr>
          <p:cNvPr id="2222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2050B8C-C339-405D-B9D4-9E61F175D1F6}" type="slidenum">
              <a:rPr lang="fr-FR" altLang="fr-FR" sz="1200">
                <a:latin typeface="Calibri" pitchFamily="34" charset="0"/>
              </a:rPr>
              <a:pPr eaLnBrk="1" hangingPunct="1"/>
              <a:t>120</a:t>
            </a:fld>
            <a:endParaRPr lang="fr-FR" altLang="fr-FR" sz="1200">
              <a:latin typeface="Calibri"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CA" altLang="fr-FR" smtClean="0">
              <a:ea typeface="ＭＳ Ｐゴシック" pitchFamily="34" charset="-128"/>
            </a:endParaRPr>
          </a:p>
        </p:txBody>
      </p:sp>
      <p:sp>
        <p:nvSpPr>
          <p:cNvPr id="22425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1E50F6-00EB-4106-BA42-89DC51CBE660}" type="slidenum">
              <a:rPr lang="fr-FR" altLang="fr-FR" sz="1200">
                <a:latin typeface="Calibri" pitchFamily="34" charset="0"/>
              </a:rPr>
              <a:pPr eaLnBrk="1" hangingPunct="1"/>
              <a:t>121</a:t>
            </a:fld>
            <a:endParaRPr lang="fr-FR" altLang="fr-FR"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CA" altLang="fr-FR" sz="1100" smtClean="0">
                <a:ea typeface="ＭＳ Ｐゴシック" pitchFamily="34" charset="-128"/>
              </a:rPr>
              <a:t>Commençons par les aspects de réanimation, qui comme dans toute autre situation ont priorité absolue.  J’inclus ici évidemment les gestes à poser pour le patient en arrêt cardiaque et les gestes de stabilisation à poser chez les individus se présentant en condition critique.</a:t>
            </a:r>
          </a:p>
          <a:p>
            <a:pPr eaLnBrk="1" hangingPunct="1">
              <a:spcBef>
                <a:spcPct val="0"/>
              </a:spcBef>
            </a:pPr>
            <a:r>
              <a:rPr lang="fr-CA" altLang="fr-FR" sz="1100" smtClean="0">
                <a:ea typeface="ＭＳ Ｐゴシック" pitchFamily="34" charset="-128"/>
              </a:rPr>
              <a:t>Le but ici n’est absolument pas de donner un cours complet d’ACLS appliqué à la toxicologie mais certains éléments méritent d’être discutés.  Dans la majorité des cas, les algorithmes usuels s’appliquent et l’ABC doit être géré de façon standard.  Rappelons aussi que dans la grande majorité des cas d’intoxication, même sévères, le bon devenir des patients dépend en grande partie d’excellents soins de soutien.  Entendons-nous bien, le terme traitement de soutien n’implique pas une attitude passive, bien au contraire mais une série de mesure pro-actives visant à maintenir la stabilité du patient.</a:t>
            </a:r>
          </a:p>
          <a:p>
            <a:pPr eaLnBrk="1" hangingPunct="1">
              <a:spcBef>
                <a:spcPct val="0"/>
              </a:spcBef>
            </a:pPr>
            <a:endParaRPr lang="fr-CA" altLang="fr-FR" sz="1100" smtClean="0">
              <a:ea typeface="ＭＳ Ｐゴシック" pitchFamily="34" charset="-128"/>
            </a:endParaRPr>
          </a:p>
          <a:p>
            <a:pPr eaLnBrk="1" hangingPunct="1">
              <a:spcBef>
                <a:spcPct val="0"/>
              </a:spcBef>
            </a:pPr>
            <a:r>
              <a:rPr lang="fr-CA" altLang="fr-FR" sz="1100" smtClean="0">
                <a:ea typeface="ＭＳ Ｐゴシック" pitchFamily="34" charset="-128"/>
              </a:rPr>
              <a:t>Malgré le fait que les soins usuels s’appliquent généralement, certains éléments propres aux intoxications dans la phase de réanimation et de stabilisation méritent discussion ici.</a:t>
            </a:r>
          </a:p>
          <a:p>
            <a:pPr eaLnBrk="1" hangingPunct="1">
              <a:spcBef>
                <a:spcPct val="0"/>
              </a:spcBef>
            </a:pPr>
            <a:r>
              <a:rPr lang="fr-CA" altLang="fr-FR" sz="1100" smtClean="0">
                <a:ea typeface="ＭＳ Ｐゴシック" pitchFamily="34" charset="-128"/>
              </a:rPr>
              <a:t>.</a:t>
            </a:r>
          </a:p>
          <a:p>
            <a:pPr eaLnBrk="1" hangingPunct="1">
              <a:spcBef>
                <a:spcPct val="0"/>
              </a:spcBef>
            </a:pPr>
            <a:endParaRPr lang="fr-CA" altLang="fr-FR" sz="1100" smtClean="0">
              <a:ea typeface="ＭＳ Ｐゴシック" pitchFamily="34" charset="-128"/>
            </a:endParaRPr>
          </a:p>
        </p:txBody>
      </p:sp>
      <p:sp>
        <p:nvSpPr>
          <p:cNvPr id="317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C3C6D71-4C7E-4E8A-BC1F-C5E0B65676E9}" type="slidenum">
              <a:rPr lang="fr-FR" altLang="fr-FR" sz="1200">
                <a:latin typeface="Calibri" pitchFamily="34" charset="0"/>
              </a:rPr>
              <a:pPr eaLnBrk="1" hangingPunct="1"/>
              <a:t>9</a:t>
            </a:fld>
            <a:endParaRPr lang="fr-FR" altLang="fr-FR"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Forme libre 3"/>
          <p:cNvSpPr>
            <a:spLocks/>
          </p:cNvSpPr>
          <p:nvPr/>
        </p:nvSpPr>
        <p:spPr bwMode="auto">
          <a:xfrm>
            <a:off x="0" y="4751388"/>
            <a:ext cx="9144000" cy="2112962"/>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fr-CA"/>
          </a:p>
        </p:txBody>
      </p:sp>
      <p:sp>
        <p:nvSpPr>
          <p:cNvPr id="5" name="Forme libre 4"/>
          <p:cNvSpPr>
            <a:spLocks/>
          </p:cNvSpPr>
          <p:nvPr/>
        </p:nvSpPr>
        <p:spPr bwMode="auto">
          <a:xfrm>
            <a:off x="6105525" y="0"/>
            <a:ext cx="3038475" cy="6858000"/>
          </a:xfrm>
          <a:custGeom>
            <a:avLst/>
            <a:gdLst>
              <a:gd name="T0" fmla="*/ 2147483647 w 1914"/>
              <a:gd name="T1" fmla="*/ 22587518 h 4329"/>
              <a:gd name="T2" fmla="*/ 2147483647 w 1914"/>
              <a:gd name="T3" fmla="*/ 2147483647 h 4329"/>
              <a:gd name="T4" fmla="*/ 514111875 w 1914"/>
              <a:gd name="T5" fmla="*/ 2147483647 h 4329"/>
              <a:gd name="T6" fmla="*/ 0 w 1914"/>
              <a:gd name="T7" fmla="*/ 0 h 4329"/>
              <a:gd name="T8" fmla="*/ 2147483647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fr-CA"/>
          </a:p>
        </p:txBody>
      </p:sp>
      <p:sp>
        <p:nvSpPr>
          <p:cNvPr id="9" name="Titr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fr-FR" smtClean="0"/>
              <a:t>Cliquez pour modifier le style du titre</a:t>
            </a:r>
            <a:endParaRPr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6" name="Espace réservé de la date 29"/>
          <p:cNvSpPr>
            <a:spLocks noGrp="1"/>
          </p:cNvSpPr>
          <p:nvPr>
            <p:ph type="dt" sz="half" idx="10"/>
          </p:nvPr>
        </p:nvSpPr>
        <p:spPr/>
        <p:txBody>
          <a:bodyPr/>
          <a:lstStyle>
            <a:lvl1pPr>
              <a:defRPr/>
            </a:lvl1pPr>
          </a:lstStyle>
          <a:p>
            <a:fld id="{F7CE4AD7-0E8B-43B8-916B-876729AA5854}" type="datetimeFigureOut">
              <a:rPr lang="fr-FR" altLang="fr-FR"/>
              <a:pPr/>
              <a:t>24/10/2014</a:t>
            </a:fld>
            <a:endParaRPr lang="fr-FR" altLang="fr-FR"/>
          </a:p>
        </p:txBody>
      </p:sp>
      <p:sp>
        <p:nvSpPr>
          <p:cNvPr id="7" name="Espace réservé du pied de page 18"/>
          <p:cNvSpPr>
            <a:spLocks noGrp="1"/>
          </p:cNvSpPr>
          <p:nvPr>
            <p:ph type="ftr" sz="quarter" idx="11"/>
          </p:nvPr>
        </p:nvSpPr>
        <p:spPr/>
        <p:txBody>
          <a:bodyPr/>
          <a:lstStyle>
            <a:lvl1pPr>
              <a:defRPr/>
            </a:lvl1pPr>
          </a:lstStyle>
          <a:p>
            <a:pPr>
              <a:defRPr/>
            </a:pPr>
            <a:endParaRPr lang="fr-FR"/>
          </a:p>
        </p:txBody>
      </p:sp>
      <p:sp>
        <p:nvSpPr>
          <p:cNvPr id="8" name="Espace réservé du numéro de diapositive 26"/>
          <p:cNvSpPr>
            <a:spLocks noGrp="1"/>
          </p:cNvSpPr>
          <p:nvPr>
            <p:ph type="sldNum" sz="quarter" idx="12"/>
          </p:nvPr>
        </p:nvSpPr>
        <p:spPr/>
        <p:txBody>
          <a:bodyPr/>
          <a:lstStyle>
            <a:lvl1pPr>
              <a:defRPr/>
            </a:lvl1pPr>
          </a:lstStyle>
          <a:p>
            <a:fld id="{8FBF0BA6-D0C2-46B9-84D4-6FE5F0621199}" type="slidenum">
              <a:rPr lang="fr-FR" altLang="fr-FR"/>
              <a:pPr/>
              <a:t>‹N°›</a:t>
            </a:fld>
            <a:endParaRPr lang="fr-FR" altLang="fr-FR"/>
          </a:p>
        </p:txBody>
      </p:sp>
    </p:spTree>
    <p:extLst>
      <p:ext uri="{BB962C8B-B14F-4D97-AF65-F5344CB8AC3E}">
        <p14:creationId xmlns:p14="http://schemas.microsoft.com/office/powerpoint/2010/main" val="96874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fld id="{98E6A207-4D91-4B9A-9C05-A809AD69DBE5}" type="datetimeFigureOut">
              <a:rPr lang="fr-FR" altLang="fr-FR"/>
              <a:pPr/>
              <a:t>24/10/2014</a:t>
            </a:fld>
            <a:endParaRPr lang="fr-FR" alt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fld id="{75010907-C1E7-4230-80CD-38ED5DFE7186}" type="slidenum">
              <a:rPr lang="fr-FR" altLang="fr-FR"/>
              <a:pPr/>
              <a:t>‹N°›</a:t>
            </a:fld>
            <a:endParaRPr lang="fr-FR" altLang="fr-FR"/>
          </a:p>
        </p:txBody>
      </p:sp>
    </p:spTree>
    <p:extLst>
      <p:ext uri="{BB962C8B-B14F-4D97-AF65-F5344CB8AC3E}">
        <p14:creationId xmlns:p14="http://schemas.microsoft.com/office/powerpoint/2010/main" val="209936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fld id="{CE34ED05-2001-4A92-9D85-A56B02C01D8C}" type="datetimeFigureOut">
              <a:rPr lang="fr-FR" altLang="fr-FR"/>
              <a:pPr/>
              <a:t>24/10/2014</a:t>
            </a:fld>
            <a:endParaRPr lang="fr-FR" alt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fld id="{19A65024-75B5-44D8-8794-49916CAF4F00}" type="slidenum">
              <a:rPr lang="fr-FR" altLang="fr-FR"/>
              <a:pPr/>
              <a:t>‹N°›</a:t>
            </a:fld>
            <a:endParaRPr lang="fr-FR" altLang="fr-FR"/>
          </a:p>
        </p:txBody>
      </p:sp>
    </p:spTree>
    <p:extLst>
      <p:ext uri="{BB962C8B-B14F-4D97-AF65-F5344CB8AC3E}">
        <p14:creationId xmlns:p14="http://schemas.microsoft.com/office/powerpoint/2010/main" val="83788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fld id="{76A5F475-0600-45EA-935B-FC5064EE706F}" type="datetimeFigureOut">
              <a:rPr lang="fr-FR" altLang="fr-FR"/>
              <a:pPr/>
              <a:t>24/10/2014</a:t>
            </a:fld>
            <a:endParaRPr lang="fr-FR" alt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fld id="{B3F4FD40-EE48-4ABC-A39E-3AAB899D003C}" type="slidenum">
              <a:rPr lang="fr-FR" altLang="fr-FR"/>
              <a:pPr/>
              <a:t>‹N°›</a:t>
            </a:fld>
            <a:endParaRPr lang="fr-FR" altLang="fr-FR"/>
          </a:p>
        </p:txBody>
      </p:sp>
    </p:spTree>
    <p:extLst>
      <p:ext uri="{BB962C8B-B14F-4D97-AF65-F5344CB8AC3E}">
        <p14:creationId xmlns:p14="http://schemas.microsoft.com/office/powerpoint/2010/main" val="280889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Forme libre 3"/>
          <p:cNvSpPr>
            <a:spLocks/>
          </p:cNvSpPr>
          <p:nvPr/>
        </p:nvSpPr>
        <p:spPr bwMode="auto">
          <a:xfrm>
            <a:off x="0" y="4751388"/>
            <a:ext cx="9144000" cy="2112962"/>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fr-CA"/>
          </a:p>
        </p:txBody>
      </p:sp>
      <p:sp>
        <p:nvSpPr>
          <p:cNvPr id="5" name="Forme libre 4"/>
          <p:cNvSpPr>
            <a:spLocks/>
          </p:cNvSpPr>
          <p:nvPr/>
        </p:nvSpPr>
        <p:spPr bwMode="auto">
          <a:xfrm>
            <a:off x="6105525" y="0"/>
            <a:ext cx="3038475" cy="6858000"/>
          </a:xfrm>
          <a:custGeom>
            <a:avLst/>
            <a:gdLst>
              <a:gd name="T0" fmla="*/ 2147483647 w 1914"/>
              <a:gd name="T1" fmla="*/ 22587518 h 4329"/>
              <a:gd name="T2" fmla="*/ 2147483647 w 1914"/>
              <a:gd name="T3" fmla="*/ 2147483647 h 4329"/>
              <a:gd name="T4" fmla="*/ 514111875 w 1914"/>
              <a:gd name="T5" fmla="*/ 2147483647 h 4329"/>
              <a:gd name="T6" fmla="*/ 0 w 1914"/>
              <a:gd name="T7" fmla="*/ 0 h 4329"/>
              <a:gd name="T8" fmla="*/ 2147483647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fr-CA"/>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lvl1pPr>
          </a:lstStyle>
          <a:p>
            <a:fld id="{932B827E-A4BE-4A57-B08B-4035CF8995F2}" type="datetimeFigureOut">
              <a:rPr lang="fr-FR" altLang="fr-FR"/>
              <a:pPr/>
              <a:t>24/10/2014</a:t>
            </a:fld>
            <a:endParaRPr lang="fr-FR" alt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fld id="{F527AED3-908E-486E-884E-446949E43151}" type="slidenum">
              <a:rPr lang="fr-FR" altLang="fr-FR"/>
              <a:pPr/>
              <a:t>‹N°›</a:t>
            </a:fld>
            <a:endParaRPr lang="fr-FR" altLang="fr-FR"/>
          </a:p>
        </p:txBody>
      </p:sp>
    </p:spTree>
    <p:extLst>
      <p:ext uri="{BB962C8B-B14F-4D97-AF65-F5344CB8AC3E}">
        <p14:creationId xmlns:p14="http://schemas.microsoft.com/office/powerpoint/2010/main" val="7987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fld id="{63BFF967-9DAE-436F-B4F0-0422059190B8}" type="datetimeFigureOut">
              <a:rPr lang="fr-FR" altLang="fr-FR"/>
              <a:pPr/>
              <a:t>24/10/2014</a:t>
            </a:fld>
            <a:endParaRPr lang="fr-FR" alt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fld id="{B3A8DB3B-C94C-4C58-B038-3210D445D04D}" type="slidenum">
              <a:rPr lang="fr-FR" altLang="fr-FR"/>
              <a:pPr/>
              <a:t>‹N°›</a:t>
            </a:fld>
            <a:endParaRPr lang="fr-FR" altLang="fr-FR"/>
          </a:p>
        </p:txBody>
      </p:sp>
    </p:spTree>
    <p:extLst>
      <p:ext uri="{BB962C8B-B14F-4D97-AF65-F5344CB8AC3E}">
        <p14:creationId xmlns:p14="http://schemas.microsoft.com/office/powerpoint/2010/main" val="353894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fld id="{B3717BA9-0A0F-4F9B-92A0-6285F83054FF}" type="datetimeFigureOut">
              <a:rPr lang="fr-FR" altLang="fr-FR"/>
              <a:pPr/>
              <a:t>24/10/2014</a:t>
            </a:fld>
            <a:endParaRPr lang="fr-FR" altLang="fr-FR"/>
          </a:p>
        </p:txBody>
      </p:sp>
      <p:sp>
        <p:nvSpPr>
          <p:cNvPr id="8" name="Espace réservé du pied de page 7"/>
          <p:cNvSpPr>
            <a:spLocks noGrp="1"/>
          </p:cNvSpPr>
          <p:nvPr>
            <p:ph type="ftr" sz="quarter" idx="11"/>
          </p:nvPr>
        </p:nvSpPr>
        <p:spPr/>
        <p:txBody>
          <a:bodyPr/>
          <a:lstStyle>
            <a:lvl1pPr>
              <a:defRPr/>
            </a:lvl1pPr>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fld id="{D483F875-3BC8-4881-9011-48372DF8E286}" type="slidenum">
              <a:rPr lang="fr-FR" altLang="fr-FR"/>
              <a:pPr/>
              <a:t>‹N°›</a:t>
            </a:fld>
            <a:endParaRPr lang="fr-FR" altLang="fr-FR"/>
          </a:p>
        </p:txBody>
      </p:sp>
    </p:spTree>
    <p:extLst>
      <p:ext uri="{BB962C8B-B14F-4D97-AF65-F5344CB8AC3E}">
        <p14:creationId xmlns:p14="http://schemas.microsoft.com/office/powerpoint/2010/main" val="202491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lstStyle>
            <a:lvl1pPr algn="l">
              <a:defRPr sz="4600"/>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fld id="{F48BF329-3F9E-4952-A707-BC159998ED42}" type="datetimeFigureOut">
              <a:rPr lang="fr-FR" altLang="fr-FR"/>
              <a:pPr/>
              <a:t>24/10/2014</a:t>
            </a:fld>
            <a:endParaRPr lang="fr-FR" alt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fld id="{1D69BC9C-E922-4F91-B00E-B26048917A79}" type="slidenum">
              <a:rPr lang="fr-FR" altLang="fr-FR"/>
              <a:pPr/>
              <a:t>‹N°›</a:t>
            </a:fld>
            <a:endParaRPr lang="fr-FR" altLang="fr-FR"/>
          </a:p>
        </p:txBody>
      </p:sp>
    </p:spTree>
    <p:extLst>
      <p:ext uri="{BB962C8B-B14F-4D97-AF65-F5344CB8AC3E}">
        <p14:creationId xmlns:p14="http://schemas.microsoft.com/office/powerpoint/2010/main" val="288622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fld id="{7A438213-8F56-4FC4-84A7-85C412C14B02}" type="datetimeFigureOut">
              <a:rPr lang="fr-FR" altLang="fr-FR"/>
              <a:pPr/>
              <a:t>24/10/2014</a:t>
            </a:fld>
            <a:endParaRPr lang="fr-FR" alt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fld id="{7A10F497-53D7-43BA-BEB7-2582FB57CBF5}" type="slidenum">
              <a:rPr lang="fr-FR" altLang="fr-FR"/>
              <a:pPr/>
              <a:t>‹N°›</a:t>
            </a:fld>
            <a:endParaRPr lang="fr-FR" altLang="fr-FR"/>
          </a:p>
        </p:txBody>
      </p:sp>
    </p:spTree>
    <p:extLst>
      <p:ext uri="{BB962C8B-B14F-4D97-AF65-F5344CB8AC3E}">
        <p14:creationId xmlns:p14="http://schemas.microsoft.com/office/powerpoint/2010/main" val="219307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fld id="{9CC793D3-0ECE-4E53-946A-B62F5299F9A5}" type="datetimeFigureOut">
              <a:rPr lang="fr-FR" altLang="fr-FR"/>
              <a:pPr/>
              <a:t>24/10/2014</a:t>
            </a:fld>
            <a:endParaRPr lang="fr-FR" alt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8156575" y="6421438"/>
            <a:ext cx="762000" cy="365125"/>
          </a:xfrm>
        </p:spPr>
        <p:txBody>
          <a:bodyPr/>
          <a:lstStyle>
            <a:lvl1pPr>
              <a:defRPr/>
            </a:lvl1pPr>
          </a:lstStyle>
          <a:p>
            <a:fld id="{33ACF651-CBF9-4A7B-953F-0F546AEFDABB}" type="slidenum">
              <a:rPr lang="fr-FR" altLang="fr-FR"/>
              <a:pPr/>
              <a:t>‹N°›</a:t>
            </a:fld>
            <a:endParaRPr lang="fr-FR" altLang="fr-FR"/>
          </a:p>
        </p:txBody>
      </p:sp>
    </p:spTree>
    <p:extLst>
      <p:ext uri="{BB962C8B-B14F-4D97-AF65-F5344CB8AC3E}">
        <p14:creationId xmlns:p14="http://schemas.microsoft.com/office/powerpoint/2010/main" val="78277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5D720E7A-932F-4EFF-99AA-5E378257E5EF}" type="datetimeFigureOut">
              <a:rPr lang="fr-FR" altLang="fr-FR"/>
              <a:pPr/>
              <a:t>24/10/2014</a:t>
            </a:fld>
            <a:endParaRPr lang="fr-FR" altLang="fr-FR"/>
          </a:p>
        </p:txBody>
      </p:sp>
      <p:sp>
        <p:nvSpPr>
          <p:cNvPr id="6" name="Espace réservé du pied de page 5"/>
          <p:cNvSpPr>
            <a:spLocks noGrp="1"/>
          </p:cNvSpPr>
          <p:nvPr>
            <p:ph type="ftr" sz="quarter" idx="11"/>
          </p:nvPr>
        </p:nvSpPr>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27B70F8E-A863-491A-A00F-25EAC8B646C9}" type="slidenum">
              <a:rPr lang="fr-FR" altLang="fr-FR"/>
              <a:pPr/>
              <a:t>‹N°›</a:t>
            </a:fld>
            <a:endParaRPr lang="fr-FR" altLang="fr-FR"/>
          </a:p>
        </p:txBody>
      </p:sp>
    </p:spTree>
    <p:extLst>
      <p:ext uri="{BB962C8B-B14F-4D97-AF65-F5344CB8AC3E}">
        <p14:creationId xmlns:p14="http://schemas.microsoft.com/office/powerpoint/2010/main" val="191180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orme libre 11"/>
          <p:cNvSpPr>
            <a:spLocks/>
          </p:cNvSpPr>
          <p:nvPr/>
        </p:nvSpPr>
        <p:spPr bwMode="auto">
          <a:xfrm>
            <a:off x="0" y="4751388"/>
            <a:ext cx="9144000" cy="2112962"/>
          </a:xfrm>
          <a:custGeom>
            <a:avLst/>
            <a:gdLst>
              <a:gd name="T0" fmla="*/ 0 w 5760"/>
              <a:gd name="T1" fmla="*/ 1692275 h 1331"/>
              <a:gd name="T2" fmla="*/ 0 w 5760"/>
              <a:gd name="T3" fmla="*/ 2112962 h 1331"/>
              <a:gd name="T4" fmla="*/ 9144000 w 5760"/>
              <a:gd name="T5" fmla="*/ 2112962 h 1331"/>
              <a:gd name="T6" fmla="*/ 9144000 w 5760"/>
              <a:gd name="T7" fmla="*/ 0 h 1331"/>
              <a:gd name="T8" fmla="*/ 0 w 5760"/>
              <a:gd name="T9" fmla="*/ 1692275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solidFill>
            <a:srgbClr val="7C7C7C">
              <a:alpha val="45097"/>
            </a:srgbClr>
          </a:solidFill>
          <a:ln>
            <a:noFill/>
          </a:ln>
          <a:effectLst>
            <a:outerShdw blurRad="50800" dist="44450" dir="16200000" algn="ctr" rotWithShape="0">
              <a:srgbClr val="000000">
                <a:alpha val="34998"/>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fr-CA"/>
          </a:p>
        </p:txBody>
      </p:sp>
      <p:sp>
        <p:nvSpPr>
          <p:cNvPr id="16" name="Forme libre 15"/>
          <p:cNvSpPr>
            <a:spLocks/>
          </p:cNvSpPr>
          <p:nvPr/>
        </p:nvSpPr>
        <p:spPr bwMode="auto">
          <a:xfrm>
            <a:off x="7315200" y="0"/>
            <a:ext cx="1828800" cy="6858000"/>
          </a:xfrm>
          <a:custGeom>
            <a:avLst/>
            <a:gdLst>
              <a:gd name="T0" fmla="*/ 1747392602 w 1914"/>
              <a:gd name="T1" fmla="*/ 22587518 h 4329"/>
              <a:gd name="T2" fmla="*/ 1747392602 w 1914"/>
              <a:gd name="T3" fmla="*/ 2147483647 h 4329"/>
              <a:gd name="T4" fmla="*/ 186242355 w 1914"/>
              <a:gd name="T5" fmla="*/ 2147483647 h 4329"/>
              <a:gd name="T6" fmla="*/ 0 w 1914"/>
              <a:gd name="T7" fmla="*/ 0 h 4329"/>
              <a:gd name="T8" fmla="*/ 1747392602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2082" y="1734"/>
                  <a:pt x="0" y="0"/>
                </a:cubicBezTo>
                <a:lnTo>
                  <a:pt x="1914" y="9"/>
                </a:lnTo>
                <a:close/>
              </a:path>
            </a:pathLst>
          </a:custGeom>
          <a:solidFill>
            <a:srgbClr val="595959">
              <a:alpha val="39999"/>
            </a:srgbClr>
          </a:solidFill>
          <a:ln>
            <a:noFill/>
          </a:ln>
          <a:effectLst>
            <a:outerShdw blurRad="50800" dist="50800" dir="10800000" algn="ctr" rotWithShape="0">
              <a:srgbClr val="000000">
                <a:alpha val="45000"/>
              </a:srgbClr>
            </a:outerShdw>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fr-CA"/>
          </a:p>
        </p:txBody>
      </p:sp>
      <p:sp>
        <p:nvSpPr>
          <p:cNvPr id="1028" name="Espace réservé du titre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fr-FR" altLang="fr-FR" smtClean="0"/>
              <a:t>Cliquez pour modifier le style du titre</a:t>
            </a:r>
            <a:endParaRPr lang="en-US" altLang="fr-FR" smtClean="0"/>
          </a:p>
        </p:txBody>
      </p:sp>
      <p:sp>
        <p:nvSpPr>
          <p:cNvPr id="1029" name="Espace réservé du texte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10" name="Espace réservé de la date 9"/>
          <p:cNvSpPr>
            <a:spLocks noGrp="1"/>
          </p:cNvSpPr>
          <p:nvPr>
            <p:ph type="dt" sz="half" idx="2"/>
          </p:nvPr>
        </p:nvSpPr>
        <p:spPr>
          <a:xfrm>
            <a:off x="457200" y="6421438"/>
            <a:ext cx="2133600" cy="365125"/>
          </a:xfrm>
          <a:prstGeom prst="rect">
            <a:avLst/>
          </a:prstGeom>
        </p:spPr>
        <p:txBody>
          <a:bodyPr vert="horz" wrap="square" lIns="91440" tIns="45720" rIns="91440" bIns="0" numCol="1" anchor="b" anchorCtr="0" compatLnSpc="1">
            <a:prstTxWarp prst="textNoShape">
              <a:avLst/>
            </a:prstTxWarp>
          </a:bodyPr>
          <a:lstStyle>
            <a:lvl1pPr>
              <a:defRPr sz="1000">
                <a:solidFill>
                  <a:srgbClr val="9B9A98"/>
                </a:solidFill>
                <a:cs typeface="Arial" pitchFamily="34" charset="0"/>
              </a:defRPr>
            </a:lvl1pPr>
          </a:lstStyle>
          <a:p>
            <a:fld id="{748D3870-823C-4304-8663-737FCB824E06}" type="datetimeFigureOut">
              <a:rPr lang="fr-FR" altLang="fr-FR"/>
              <a:pPr/>
              <a:t>24/10/2014</a:t>
            </a:fld>
            <a:endParaRPr lang="fr-FR" altLang="fr-FR"/>
          </a:p>
        </p:txBody>
      </p:sp>
      <p:sp>
        <p:nvSpPr>
          <p:cNvPr id="22" name="Espace réservé du pied de page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ea typeface="+mn-ea"/>
                <a:cs typeface="+mn-cs"/>
              </a:defRPr>
            </a:lvl1pPr>
          </a:lstStyle>
          <a:p>
            <a:pPr>
              <a:defRPr/>
            </a:pPr>
            <a:endParaRPr lang="fr-FR"/>
          </a:p>
        </p:txBody>
      </p:sp>
      <p:sp>
        <p:nvSpPr>
          <p:cNvPr id="18" name="Espace réservé du numéro de diapositive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9B9A98"/>
                </a:solidFill>
                <a:cs typeface="Arial" pitchFamily="34" charset="0"/>
              </a:defRPr>
            </a:lvl1pPr>
          </a:lstStyle>
          <a:p>
            <a:fld id="{20D67D22-1F82-417E-81EF-69F832515A8D}" type="slidenum">
              <a:rPr lang="fr-FR" altLang="fr-FR"/>
              <a:pPr/>
              <a:t>‹N°›</a:t>
            </a:fld>
            <a:endParaRPr lang="fr-FR" altLang="fr-FR"/>
          </a:p>
        </p:txBody>
      </p:sp>
    </p:spTree>
  </p:cSld>
  <p:clrMap bg1="dk1" tx1="lt1" bg2="dk2" tx2="lt2" accent1="accent1" accent2="accent2" accent3="accent3" accent4="accent4" accent5="accent5" accent6="accent6" hlink="hlink" folHlink="folHlink"/>
  <p:sldLayoutIdLst>
    <p:sldLayoutId id="2147483755" r:id="rId1"/>
    <p:sldLayoutId id="2147483749" r:id="rId2"/>
    <p:sldLayoutId id="2147483756" r:id="rId3"/>
    <p:sldLayoutId id="2147483750" r:id="rId4"/>
    <p:sldLayoutId id="2147483757" r:id="rId5"/>
    <p:sldLayoutId id="2147483751" r:id="rId6"/>
    <p:sldLayoutId id="2147483752" r:id="rId7"/>
    <p:sldLayoutId id="2147483758" r:id="rId8"/>
    <p:sldLayoutId id="2147483759" r:id="rId9"/>
    <p:sldLayoutId id="2147483753" r:id="rId10"/>
    <p:sldLayoutId id="2147483754" r:id="rId11"/>
  </p:sldLayoutIdLst>
  <p:txStyles>
    <p:titleStyle>
      <a:lvl1pPr algn="l" rtl="0" eaLnBrk="0" fontAlgn="base" hangingPunct="0">
        <a:spcBef>
          <a:spcPct val="0"/>
        </a:spcBef>
        <a:spcAft>
          <a:spcPct val="0"/>
        </a:spcAft>
        <a:defRPr sz="46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4600">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4600">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4600">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4600">
          <a:solidFill>
            <a:schemeClr val="tx1"/>
          </a:solidFill>
          <a:latin typeface="Arial" charset="0"/>
        </a:defRPr>
      </a:lvl6pPr>
      <a:lvl7pPr marL="914400" algn="l" rtl="0" fontAlgn="base">
        <a:spcBef>
          <a:spcPct val="0"/>
        </a:spcBef>
        <a:spcAft>
          <a:spcPct val="0"/>
        </a:spcAft>
        <a:defRPr sz="4600">
          <a:solidFill>
            <a:schemeClr val="tx1"/>
          </a:solidFill>
          <a:latin typeface="Arial" charset="0"/>
        </a:defRPr>
      </a:lvl7pPr>
      <a:lvl8pPr marL="1371600" algn="l" rtl="0" fontAlgn="base">
        <a:spcBef>
          <a:spcPct val="0"/>
        </a:spcBef>
        <a:spcAft>
          <a:spcPct val="0"/>
        </a:spcAft>
        <a:defRPr sz="4600">
          <a:solidFill>
            <a:schemeClr val="tx1"/>
          </a:solidFill>
          <a:latin typeface="Arial" charset="0"/>
        </a:defRPr>
      </a:lvl8pPr>
      <a:lvl9pPr marL="1828800" algn="l" rtl="0" fontAlgn="base">
        <a:spcBef>
          <a:spcPct val="0"/>
        </a:spcBef>
        <a:spcAft>
          <a:spcPct val="0"/>
        </a:spcAft>
        <a:defRPr sz="4600">
          <a:solidFill>
            <a:schemeClr val="tx1"/>
          </a:solidFill>
          <a:latin typeface="Arial"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ＭＳ Ｐゴシック" charset="0"/>
          <a:cs typeface="ＭＳ Ｐゴシック" charset="0"/>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ＭＳ Ｐゴシック" charset="0"/>
          <a:cs typeface="+mn-cs"/>
        </a:defRPr>
      </a:lvl2pPr>
      <a:lvl3pPr marL="1004888" indent="-255588" algn="l" rtl="0" eaLnBrk="0" fontAlgn="base" hangingPunct="0">
        <a:spcBef>
          <a:spcPct val="20000"/>
        </a:spcBef>
        <a:spcAft>
          <a:spcPct val="0"/>
        </a:spcAft>
        <a:buClr>
          <a:schemeClr val="accent2"/>
        </a:buClr>
        <a:buSzPct val="85000"/>
        <a:buFont typeface="Arial" pitchFamily="34" charset="0"/>
        <a:buChar char="○"/>
        <a:defRPr sz="2400" kern="1200">
          <a:solidFill>
            <a:schemeClr val="tx1"/>
          </a:solidFill>
          <a:latin typeface="+mn-lt"/>
          <a:ea typeface="ＭＳ Ｐゴシック" charset="0"/>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ＭＳ Ｐゴシック" charset="0"/>
          <a:cs typeface="+mn-cs"/>
        </a:defRPr>
      </a:lvl4pPr>
      <a:lvl5pPr marL="1489075" indent="-182563" algn="l" rtl="0" eaLnBrk="0" fontAlgn="base" hangingPunct="0">
        <a:spcBef>
          <a:spcPct val="20000"/>
        </a:spcBef>
        <a:spcAft>
          <a:spcPct val="0"/>
        </a:spcAft>
        <a:buClr>
          <a:srgbClr val="748560"/>
        </a:buClr>
        <a:buSzPct val="100000"/>
        <a:buFont typeface="Arial" pitchFamily="34" charset="0"/>
        <a:buChar char="-"/>
        <a:defRPr sz="2000" kern="1200">
          <a:solidFill>
            <a:schemeClr val="tx1"/>
          </a:solidFill>
          <a:latin typeface="+mn-lt"/>
          <a:ea typeface="ＭＳ Ｐゴシック" charset="0"/>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844824"/>
            <a:ext cx="6480048" cy="1643074"/>
          </a:xfrm>
          <a:extLst>
            <a:ext uri="{FAA26D3D-D897-4be2-8F04-BA451C77F1D7}">
              <ma14:placeholderFlag xmlns:ma14="http://schemas.microsoft.com/office/mac/drawingml/2011/main" xmlns="" val="1"/>
            </a:ext>
          </a:extLst>
        </p:spPr>
        <p:txBody>
          <a:bodyPr>
            <a:normAutofit fontScale="90000"/>
          </a:bodyPr>
          <a:lstStyle/>
          <a:p>
            <a:pPr eaLnBrk="1" fontAlgn="auto" hangingPunct="1">
              <a:spcAft>
                <a:spcPts val="0"/>
              </a:spcAft>
              <a:defRPr/>
            </a:pPr>
            <a:r>
              <a:rPr lang="fr-CA" smtClean="0">
                <a:ea typeface="+mj-ea"/>
                <a:cs typeface="+mj-cs"/>
              </a:rPr>
              <a:t>La prise en charge du patient intoxiqué</a:t>
            </a:r>
            <a:br>
              <a:rPr lang="fr-CA" smtClean="0">
                <a:ea typeface="+mj-ea"/>
                <a:cs typeface="+mj-cs"/>
              </a:rPr>
            </a:br>
            <a:r>
              <a:rPr lang="fr-CA" smtClean="0">
                <a:ea typeface="+mj-ea"/>
                <a:cs typeface="+mj-cs"/>
              </a:rPr>
              <a:t> </a:t>
            </a:r>
            <a:endParaRPr lang="fr-FR">
              <a:ea typeface="+mj-ea"/>
              <a:cs typeface="+mj-cs"/>
            </a:endParaRPr>
          </a:p>
        </p:txBody>
      </p:sp>
      <p:sp>
        <p:nvSpPr>
          <p:cNvPr id="15362" name="Sous-titre 2"/>
          <p:cNvSpPr>
            <a:spLocks noGrp="1"/>
          </p:cNvSpPr>
          <p:nvPr>
            <p:ph type="subTitle" idx="1"/>
          </p:nvPr>
        </p:nvSpPr>
        <p:spPr>
          <a:xfrm>
            <a:off x="428625" y="4357688"/>
            <a:ext cx="6480175" cy="1109662"/>
          </a:xfrm>
        </p:spPr>
        <p:txBody>
          <a:bodyPr/>
          <a:lstStyle/>
          <a:p>
            <a:pPr eaLnBrk="1" hangingPunct="1">
              <a:lnSpc>
                <a:spcPct val="80000"/>
              </a:lnSpc>
            </a:pPr>
            <a:r>
              <a:rPr lang="fr-CA" altLang="fr-FR" sz="1800" smtClean="0">
                <a:ea typeface="ＭＳ Ｐゴシック" pitchFamily="34" charset="-128"/>
              </a:rPr>
              <a:t>Formation pour les résidents de </a:t>
            </a:r>
          </a:p>
          <a:p>
            <a:pPr eaLnBrk="1" hangingPunct="1">
              <a:lnSpc>
                <a:spcPct val="80000"/>
              </a:lnSpc>
            </a:pPr>
            <a:r>
              <a:rPr lang="fr-CA" altLang="fr-FR" sz="1800" smtClean="0">
                <a:ea typeface="ＭＳ Ｐゴシック" pitchFamily="34" charset="-128"/>
              </a:rPr>
              <a:t>médecine familiale</a:t>
            </a:r>
          </a:p>
          <a:p>
            <a:pPr eaLnBrk="1" hangingPunct="1">
              <a:lnSpc>
                <a:spcPct val="80000"/>
              </a:lnSpc>
            </a:pPr>
            <a:endParaRPr lang="fr-CA" altLang="fr-FR" sz="1800" smtClean="0">
              <a:ea typeface="ＭＳ Ｐゴシック" pitchFamily="34" charset="-128"/>
            </a:endParaRPr>
          </a:p>
          <a:p>
            <a:pPr eaLnBrk="1" hangingPunct="1">
              <a:lnSpc>
                <a:spcPct val="80000"/>
              </a:lnSpc>
            </a:pPr>
            <a:r>
              <a:rPr lang="fr-CA" altLang="fr-FR" sz="1800" smtClean="0">
                <a:ea typeface="ＭＳ Ｐゴシック" pitchFamily="34" charset="-128"/>
              </a:rPr>
              <a:t>Réseau de l’Université de Montréal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Intoxications: cause majeure de mortalité chez les </a:t>
            </a:r>
            <a:r>
              <a:rPr lang="fr-CA" altLang="fr-FR" u="sng" smtClean="0">
                <a:ea typeface="ＭＳ Ｐゴシック" pitchFamily="34" charset="-128"/>
              </a:rPr>
              <a:t>&lt;</a:t>
            </a:r>
            <a:r>
              <a:rPr lang="fr-CA" altLang="fr-FR" smtClean="0">
                <a:ea typeface="ＭＳ Ｐゴシック" pitchFamily="34" charset="-128"/>
              </a:rPr>
              <a:t> 40 ans</a:t>
            </a:r>
          </a:p>
          <a:p>
            <a:pPr lvl="1" eaLnBrk="1" hangingPunct="1"/>
            <a:r>
              <a:rPr lang="fr-CA" altLang="fr-FR" smtClean="0">
                <a:ea typeface="ＭＳ Ｐゴシック" pitchFamily="34" charset="-128"/>
              </a:rPr>
              <a:t>Arrêt cardiorespiratoire chez jeune: penser intoxication</a:t>
            </a:r>
          </a:p>
          <a:p>
            <a:pPr lvl="1" eaLnBrk="1" hangingPunct="1"/>
            <a:r>
              <a:rPr lang="fr-CA" altLang="fr-FR" smtClean="0">
                <a:ea typeface="ＭＳ Ｐゴシック" pitchFamily="34" charset="-128"/>
              </a:rPr>
              <a:t>Pronostic vital et neurologique peut être bon malgré manœuvres prolongées</a:t>
            </a:r>
          </a:p>
          <a:p>
            <a:pPr lvl="1" eaLnBrk="1" hangingPunct="1"/>
            <a:r>
              <a:rPr lang="fr-CA" altLang="fr-FR" smtClean="0">
                <a:ea typeface="ＭＳ Ｐゴシック" pitchFamily="34" charset="-128"/>
              </a:rPr>
              <a:t>Littérature: survie intéressante après manœuvres extraordinaires (ad CEC)</a:t>
            </a:r>
          </a:p>
          <a:p>
            <a:pPr lvl="1" eaLnBrk="1" hangingPunct="1"/>
            <a:r>
              <a:rPr lang="fr-CA" altLang="fr-FR" smtClean="0">
                <a:ea typeface="ＭＳ Ｐゴシック" pitchFamily="34" charset="-128"/>
              </a:rPr>
              <a:t>Contacter centre antipoison avant de cesser manoeuvres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Accélération de l’élimination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Hémodialyse</a:t>
            </a:r>
          </a:p>
          <a:p>
            <a:pPr lvl="1" eaLnBrk="1" hangingPunct="1"/>
            <a:r>
              <a:rPr lang="fr-CA" altLang="fr-FR" smtClean="0">
                <a:ea typeface="ＭＳ Ｐゴシック" pitchFamily="34" charset="-128"/>
              </a:rPr>
              <a:t>Indications (si critères remplis)</a:t>
            </a:r>
          </a:p>
          <a:p>
            <a:pPr lvl="2" eaLnBrk="1" hangingPunct="1"/>
            <a:r>
              <a:rPr lang="fr-CA" altLang="fr-FR" smtClean="0">
                <a:ea typeface="ＭＳ Ｐゴシック" pitchFamily="34" charset="-128"/>
              </a:rPr>
              <a:t>Salicylates</a:t>
            </a:r>
          </a:p>
          <a:p>
            <a:pPr lvl="2" eaLnBrk="1" hangingPunct="1"/>
            <a:r>
              <a:rPr lang="fr-CA" altLang="fr-FR" smtClean="0">
                <a:ea typeface="ＭＳ Ｐゴシック" pitchFamily="34" charset="-128"/>
              </a:rPr>
              <a:t>Alcools toxiques</a:t>
            </a:r>
          </a:p>
          <a:p>
            <a:pPr lvl="2" eaLnBrk="1" hangingPunct="1"/>
            <a:r>
              <a:rPr lang="fr-CA" altLang="fr-FR" smtClean="0">
                <a:ea typeface="ＭＳ Ｐゴシック" pitchFamily="34" charset="-128"/>
              </a:rPr>
              <a:t>Lithium</a:t>
            </a:r>
          </a:p>
          <a:p>
            <a:pPr lvl="2" eaLnBrk="1" hangingPunct="1"/>
            <a:r>
              <a:rPr lang="fr-CA" altLang="fr-FR" smtClean="0">
                <a:ea typeface="ＭＳ Ｐゴシック" pitchFamily="34" charset="-128"/>
              </a:rPr>
              <a:t>Acide valproïque</a:t>
            </a:r>
          </a:p>
          <a:p>
            <a:pPr lvl="2" eaLnBrk="1" hangingPunct="1"/>
            <a:r>
              <a:rPr lang="fr-CA" altLang="fr-FR" smtClean="0">
                <a:ea typeface="ＭＳ Ｐゴシック" pitchFamily="34" charset="-128"/>
              </a:rPr>
              <a:t>Theophylline</a:t>
            </a:r>
          </a:p>
          <a:p>
            <a:pPr lvl="2" eaLnBrk="1" hangingPunct="1"/>
            <a:r>
              <a:rPr lang="fr-CA" altLang="fr-FR" smtClean="0">
                <a:ea typeface="ＭＳ Ｐゴシック" pitchFamily="34" charset="-128"/>
              </a:rPr>
              <a:t>Indications standard d’hémodialyse (électrolytes, volémie, équilibre acido-basique)</a:t>
            </a:r>
          </a:p>
          <a:p>
            <a:pPr lvl="1" eaLnBrk="1" hangingPunct="1"/>
            <a:r>
              <a:rPr lang="fr-CA" altLang="fr-FR" smtClean="0">
                <a:ea typeface="ＭＳ Ｐゴシック" pitchFamily="34" charset="-128"/>
              </a:rPr>
              <a:t>Décision avec centre antipoison et néphro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Soutien et monitoring</a:t>
            </a:r>
            <a:endParaRPr lang="fr-CA" dirty="0">
              <a:ea typeface="+mj-ea"/>
              <a:cs typeface="+mj-cs"/>
            </a:endParaRPr>
          </a:p>
        </p:txBody>
      </p:sp>
      <p:sp>
        <p:nvSpPr>
          <p:cNvPr id="185346"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Soutien et monitoring</a:t>
            </a:r>
          </a:p>
        </p:txBody>
      </p:sp>
      <p:sp>
        <p:nvSpPr>
          <p:cNvPr id="186370" name="Espace réservé du contenu 2"/>
          <p:cNvSpPr>
            <a:spLocks noGrp="1"/>
          </p:cNvSpPr>
          <p:nvPr>
            <p:ph idx="1"/>
          </p:nvPr>
        </p:nvSpPr>
        <p:spPr/>
        <p:txBody>
          <a:bodyPr/>
          <a:lstStyle/>
          <a:p>
            <a:pPr eaLnBrk="1" hangingPunct="1"/>
            <a:r>
              <a:rPr lang="fr-CA" altLang="fr-FR" smtClean="0">
                <a:ea typeface="ＭＳ Ｐゴシック" pitchFamily="34" charset="-128"/>
              </a:rPr>
              <a:t>Pour la grande majorité des cas, une surveillance adéquate et un traitement de soutien sont suffisants</a:t>
            </a:r>
          </a:p>
          <a:p>
            <a:pPr eaLnBrk="1" hangingPunct="1"/>
            <a:r>
              <a:rPr lang="fr-CA" altLang="fr-FR" smtClean="0">
                <a:ea typeface="ＭＳ Ｐゴシック" pitchFamily="34" charset="-128"/>
              </a:rPr>
              <a:t>Intoxication = processus dynamique</a:t>
            </a:r>
          </a:p>
          <a:p>
            <a:pPr lvl="1" eaLnBrk="1" hangingPunct="1"/>
            <a:r>
              <a:rPr lang="fr-CA" altLang="fr-FR" smtClean="0">
                <a:ea typeface="ＭＳ Ｐゴシック" pitchFamily="34" charset="-128"/>
              </a:rPr>
              <a:t>Surveillance importante</a:t>
            </a:r>
          </a:p>
          <a:p>
            <a:pPr lvl="1" eaLnBrk="1" hangingPunct="1"/>
            <a:r>
              <a:rPr lang="fr-CA" altLang="fr-FR" smtClean="0">
                <a:ea typeface="ＭＳ Ｐゴシック" pitchFamily="34" charset="-128"/>
              </a:rPr>
              <a:t>À adapter à la situation en fonction de l’évaluation du risque</a:t>
            </a:r>
          </a:p>
          <a:p>
            <a:pPr lvl="1" eaLnBrk="1" hangingPunct="1"/>
            <a:r>
              <a:rPr lang="fr-CA" altLang="fr-FR" smtClean="0">
                <a:ea typeface="ＭＳ Ｐゴシック" pitchFamily="34" charset="-128"/>
              </a:rPr>
              <a:t>Permet de valider l’évaluation du risque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Soutien et monitoring</a:t>
            </a:r>
          </a:p>
        </p:txBody>
      </p:sp>
      <p:sp>
        <p:nvSpPr>
          <p:cNvPr id="188418" name="Espace réservé du contenu 2"/>
          <p:cNvSpPr>
            <a:spLocks noGrp="1"/>
          </p:cNvSpPr>
          <p:nvPr>
            <p:ph idx="1"/>
          </p:nvPr>
        </p:nvSpPr>
        <p:spPr/>
        <p:txBody>
          <a:bodyPr/>
          <a:lstStyle/>
          <a:p>
            <a:pPr eaLnBrk="1" hangingPunct="1"/>
            <a:r>
              <a:rPr lang="fr-CA" altLang="fr-FR" smtClean="0">
                <a:ea typeface="ＭＳ Ｐゴシック" pitchFamily="34" charset="-128"/>
              </a:rPr>
              <a:t>Traitement de soutien</a:t>
            </a:r>
          </a:p>
          <a:p>
            <a:pPr lvl="1" eaLnBrk="1" hangingPunct="1"/>
            <a:r>
              <a:rPr lang="fr-CA" altLang="fr-FR" smtClean="0">
                <a:ea typeface="ＭＳ Ｐゴシック" pitchFamily="34" charset="-128"/>
              </a:rPr>
              <a:t>Terme vague… mesures </a:t>
            </a:r>
            <a:r>
              <a:rPr lang="fr-CA" altLang="fr-FR" u="sng" smtClean="0">
                <a:ea typeface="ＭＳ Ｐゴシック" pitchFamily="34" charset="-128"/>
              </a:rPr>
              <a:t>proactives</a:t>
            </a:r>
          </a:p>
          <a:p>
            <a:pPr lvl="1" eaLnBrk="1" hangingPunct="1"/>
            <a:r>
              <a:rPr lang="fr-CA" altLang="fr-FR" smtClean="0">
                <a:ea typeface="ＭＳ Ｐゴシック" pitchFamily="34" charset="-128"/>
              </a:rPr>
              <a:t>Toutes les mesures nécessaires pour assurer la stabilité du patient</a:t>
            </a:r>
          </a:p>
          <a:p>
            <a:pPr lvl="2" eaLnBrk="1" hangingPunct="1"/>
            <a:r>
              <a:rPr lang="fr-CA" altLang="fr-FR" smtClean="0">
                <a:ea typeface="ＭＳ Ｐゴシック" pitchFamily="34" charset="-128"/>
              </a:rPr>
              <a:t>De la simple surveillance jusqu’à la CEC!</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Contacter le centre antipoison</a:t>
            </a:r>
          </a:p>
          <a:p>
            <a:pPr lvl="1" eaLnBrk="1" hangingPunct="1"/>
            <a:r>
              <a:rPr lang="fr-CA" altLang="fr-FR" smtClean="0">
                <a:ea typeface="ＭＳ Ｐゴシック" pitchFamily="34" charset="-128"/>
              </a:rPr>
              <a:t>Planification de la surveillance</a:t>
            </a:r>
          </a:p>
          <a:p>
            <a:pPr lvl="1" eaLnBrk="1" hangingPunct="1"/>
            <a:r>
              <a:rPr lang="fr-CA" altLang="fr-FR" smtClean="0">
                <a:ea typeface="ＭＳ Ｐゴシック" pitchFamily="34" charset="-128"/>
              </a:rPr>
              <a:t>Conseils sur les traitements</a:t>
            </a:r>
          </a:p>
        </p:txBody>
      </p:sp>
      <p:pic>
        <p:nvPicPr>
          <p:cNvPr id="18841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5445125"/>
            <a:ext cx="2038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Antidotes</a:t>
            </a:r>
            <a:endParaRPr lang="fr-CA" dirty="0">
              <a:ea typeface="+mj-ea"/>
              <a:cs typeface="+mj-cs"/>
            </a:endParaRPr>
          </a:p>
        </p:txBody>
      </p:sp>
      <p:sp>
        <p:nvSpPr>
          <p:cNvPr id="190466"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Antidotes</a:t>
            </a:r>
          </a:p>
        </p:txBody>
      </p:sp>
      <p:sp>
        <p:nvSpPr>
          <p:cNvPr id="3" name="Espace réservé du contenu 2"/>
          <p:cNvSpPr>
            <a:spLocks noGrp="1"/>
          </p:cNvSpPr>
          <p:nvPr>
            <p:ph idx="1"/>
          </p:nvPr>
        </p:nvSpPr>
        <p:spPr/>
        <p:txBody>
          <a:bodyPr/>
          <a:lstStyle/>
          <a:p>
            <a:pPr eaLnBrk="1" hangingPunct="1">
              <a:lnSpc>
                <a:spcPct val="80000"/>
              </a:lnSpc>
            </a:pPr>
            <a:r>
              <a:rPr lang="fr-CA" altLang="fr-FR" sz="2600" smtClean="0">
                <a:ea typeface="ＭＳ Ｐゴシック" pitchFamily="34" charset="-128"/>
              </a:rPr>
              <a:t>Mis à part antidotes de réanimation, ils arrivent en dernier dans la démarche…</a:t>
            </a:r>
          </a:p>
          <a:p>
            <a:pPr eaLnBrk="1" hangingPunct="1">
              <a:lnSpc>
                <a:spcPct val="80000"/>
              </a:lnSpc>
            </a:pPr>
            <a:endParaRPr lang="fr-CA" altLang="fr-FR" sz="2600" smtClean="0">
              <a:ea typeface="ＭＳ Ｐゴシック" pitchFamily="34" charset="-128"/>
            </a:endParaRPr>
          </a:p>
          <a:p>
            <a:pPr eaLnBrk="1" hangingPunct="1">
              <a:lnSpc>
                <a:spcPct val="80000"/>
              </a:lnSpc>
            </a:pPr>
            <a:r>
              <a:rPr lang="fr-CA" altLang="fr-FR" sz="2600" smtClean="0">
                <a:ea typeface="ＭＳ Ｐゴシック" pitchFamily="34" charset="-128"/>
              </a:rPr>
              <a:t>Majorité des intoxications évolueront bien sans antidote</a:t>
            </a:r>
          </a:p>
          <a:p>
            <a:pPr eaLnBrk="1" hangingPunct="1">
              <a:lnSpc>
                <a:spcPct val="80000"/>
              </a:lnSpc>
            </a:pPr>
            <a:r>
              <a:rPr lang="fr-CA" altLang="fr-FR" sz="2600" smtClean="0">
                <a:ea typeface="ＭＳ Ｐゴシック" pitchFamily="34" charset="-128"/>
              </a:rPr>
              <a:t>Antidotes disponibles pour une infime minorité de toxines</a:t>
            </a:r>
          </a:p>
          <a:p>
            <a:pPr eaLnBrk="1" hangingPunct="1">
              <a:lnSpc>
                <a:spcPct val="80000"/>
              </a:lnSpc>
            </a:pPr>
            <a:r>
              <a:rPr lang="fr-CA" altLang="fr-FR" sz="2600" smtClean="0">
                <a:ea typeface="ＭＳ Ｐゴシック" pitchFamily="34" charset="-128"/>
              </a:rPr>
              <a:t>Utilisation à la lumière de l’évaluation du risque</a:t>
            </a:r>
          </a:p>
          <a:p>
            <a:pPr lvl="1" eaLnBrk="1" hangingPunct="1">
              <a:lnSpc>
                <a:spcPct val="80000"/>
              </a:lnSpc>
            </a:pPr>
            <a:r>
              <a:rPr lang="fr-CA" altLang="fr-FR" sz="2200" smtClean="0">
                <a:ea typeface="ＭＳ Ｐゴシック" pitchFamily="34" charset="-128"/>
              </a:rPr>
              <a:t>Disponibilité = nécessité d’utiliser…</a:t>
            </a:r>
          </a:p>
          <a:p>
            <a:pPr lvl="1" eaLnBrk="1" hangingPunct="1">
              <a:lnSpc>
                <a:spcPct val="80000"/>
              </a:lnSpc>
            </a:pPr>
            <a:r>
              <a:rPr lang="fr-CA" altLang="fr-FR" sz="2200" smtClean="0">
                <a:ea typeface="ＭＳ Ｐゴシック" pitchFamily="34" charset="-128"/>
              </a:rPr>
              <a:t>Ne pas négliger évaluation du risque et traitement de soutien</a:t>
            </a:r>
          </a:p>
        </p:txBody>
      </p:sp>
      <p:cxnSp>
        <p:nvCxnSpPr>
          <p:cNvPr id="5" name="Connecteur droit 4"/>
          <p:cNvCxnSpPr/>
          <p:nvPr/>
        </p:nvCxnSpPr>
        <p:spPr>
          <a:xfrm flipH="1">
            <a:off x="2916238" y="4868863"/>
            <a:ext cx="71437"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normAutofit/>
          </a:bodyPr>
          <a:lstStyle/>
          <a:p>
            <a:pPr eaLnBrk="1" fontAlgn="auto" hangingPunct="1">
              <a:spcAft>
                <a:spcPts val="0"/>
              </a:spcAft>
              <a:defRPr/>
            </a:pPr>
            <a:r>
              <a:rPr lang="en-CA" dirty="0" err="1" smtClean="0">
                <a:ea typeface="+mj-ea"/>
                <a:cs typeface="+mj-cs"/>
              </a:rPr>
              <a:t>Rôle</a:t>
            </a:r>
            <a:r>
              <a:rPr lang="en-CA" dirty="0" smtClean="0">
                <a:ea typeface="+mj-ea"/>
                <a:cs typeface="+mj-cs"/>
              </a:rPr>
              <a:t> du Centre </a:t>
            </a:r>
            <a:r>
              <a:rPr lang="en-CA" dirty="0" err="1" smtClean="0">
                <a:ea typeface="+mj-ea"/>
                <a:cs typeface="+mj-cs"/>
              </a:rPr>
              <a:t>antipoison</a:t>
            </a:r>
            <a:r>
              <a:rPr lang="en-CA" dirty="0" smtClean="0">
                <a:ea typeface="+mj-ea"/>
                <a:cs typeface="+mj-cs"/>
              </a:rPr>
              <a:t> du Québec</a:t>
            </a:r>
            <a:endParaRPr lang="fr-FR" dirty="0">
              <a:ea typeface="+mj-ea"/>
              <a:cs typeface="+mj-cs"/>
            </a:endParaRPr>
          </a:p>
        </p:txBody>
      </p:sp>
      <p:sp>
        <p:nvSpPr>
          <p:cNvPr id="194562"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endParaRPr lang="fr-FR"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re 1"/>
          <p:cNvSpPr>
            <a:spLocks noGrp="1"/>
          </p:cNvSpPr>
          <p:nvPr>
            <p:ph type="title"/>
          </p:nvPr>
        </p:nvSpPr>
        <p:spPr>
          <a:ln>
            <a:solidFill>
              <a:schemeClr val="accent1"/>
            </a:solidFill>
            <a:miter lim="800000"/>
            <a:headEnd/>
            <a:tailEnd/>
          </a:ln>
        </p:spPr>
        <p:txBody>
          <a:bodyPr/>
          <a:lstStyle/>
          <a:p>
            <a:pPr algn="ctr" eaLnBrk="1" hangingPunct="1"/>
            <a:r>
              <a:rPr lang="en-CA" altLang="fr-FR" smtClean="0">
                <a:ea typeface="ＭＳ Ｐゴシック" pitchFamily="34" charset="-128"/>
              </a:rPr>
              <a:t>Rôle du Centre antipoison</a:t>
            </a:r>
            <a:endParaRPr lang="fr-CA" altLang="fr-FR" smtClean="0">
              <a:ea typeface="ＭＳ Ｐゴシック" pitchFamily="34" charset="-128"/>
            </a:endParaRPr>
          </a:p>
        </p:txBody>
      </p:sp>
      <p:sp>
        <p:nvSpPr>
          <p:cNvPr id="196610" name="Espace réservé du contenu 2"/>
          <p:cNvSpPr>
            <a:spLocks noGrp="1"/>
          </p:cNvSpPr>
          <p:nvPr>
            <p:ph idx="1"/>
          </p:nvPr>
        </p:nvSpPr>
        <p:spPr/>
        <p:txBody>
          <a:bodyPr/>
          <a:lstStyle/>
          <a:p>
            <a:pPr eaLnBrk="1" hangingPunct="1"/>
            <a:r>
              <a:rPr lang="en-CA" altLang="fr-FR" sz="2600" smtClean="0">
                <a:ea typeface="ＭＳ Ｐゴシック" pitchFamily="34" charset="-128"/>
              </a:rPr>
              <a:t>Ressource disponible 24/7 – gratuite</a:t>
            </a:r>
          </a:p>
          <a:p>
            <a:pPr eaLnBrk="1" hangingPunct="1"/>
            <a:r>
              <a:rPr lang="en-CA" altLang="fr-FR" sz="2600" smtClean="0">
                <a:ea typeface="ＭＳ Ｐゴシック" pitchFamily="34" charset="-128"/>
              </a:rPr>
              <a:t>Disponible pour le public mais aussi pour les professionels de la santé</a:t>
            </a:r>
          </a:p>
          <a:p>
            <a:pPr eaLnBrk="1" hangingPunct="1"/>
            <a:r>
              <a:rPr lang="en-CA" altLang="fr-FR" sz="2600" smtClean="0">
                <a:ea typeface="ＭＳ Ｐゴシック" pitchFamily="34" charset="-128"/>
              </a:rPr>
              <a:t>Cliniciennes bien formées disponibles en 1</a:t>
            </a:r>
            <a:r>
              <a:rPr lang="en-CA" altLang="fr-FR" sz="2600" baseline="30000" smtClean="0">
                <a:ea typeface="ＭＳ Ｐゴシック" pitchFamily="34" charset="-128"/>
              </a:rPr>
              <a:t>ère</a:t>
            </a:r>
            <a:r>
              <a:rPr lang="en-CA" altLang="fr-FR" sz="2600" smtClean="0">
                <a:ea typeface="ＭＳ Ｐゴシック" pitchFamily="34" charset="-128"/>
              </a:rPr>
              <a:t> ligne</a:t>
            </a:r>
          </a:p>
          <a:p>
            <a:pPr eaLnBrk="1" hangingPunct="1"/>
            <a:r>
              <a:rPr lang="en-CA" altLang="fr-FR" sz="2600" smtClean="0">
                <a:ea typeface="ＭＳ Ｐゴシック" pitchFamily="34" charset="-128"/>
              </a:rPr>
              <a:t>Toxicologues médicaux disponibles 24/7 en 2</a:t>
            </a:r>
            <a:r>
              <a:rPr lang="en-CA" altLang="fr-FR" sz="2600" baseline="30000" smtClean="0">
                <a:ea typeface="ＭＳ Ｐゴシック" pitchFamily="34" charset="-128"/>
              </a:rPr>
              <a:t>e</a:t>
            </a:r>
            <a:r>
              <a:rPr lang="en-CA" altLang="fr-FR" sz="2600" smtClean="0">
                <a:ea typeface="ＭＳ Ｐゴシック" pitchFamily="34" charset="-128"/>
              </a:rPr>
              <a:t> ligne</a:t>
            </a:r>
          </a:p>
          <a:p>
            <a:pPr eaLnBrk="1" hangingPunct="1"/>
            <a:r>
              <a:rPr lang="en-CA" altLang="fr-FR" sz="2600" smtClean="0">
                <a:ea typeface="ＭＳ Ｐゴシック" pitchFamily="34" charset="-128"/>
              </a:rPr>
              <a:t>Accès à des bases de données spécialisées</a:t>
            </a:r>
          </a:p>
          <a:p>
            <a:pPr eaLnBrk="1" hangingPunct="1"/>
            <a:r>
              <a:rPr lang="en-CA" altLang="fr-FR" sz="2600" smtClean="0">
                <a:ea typeface="ＭＳ Ｐゴシック" pitchFamily="34" charset="-128"/>
              </a:rPr>
              <a:t>Accès à des tests spécialisés via des laboratoires désignés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re 1"/>
          <p:cNvSpPr>
            <a:spLocks noGrp="1"/>
          </p:cNvSpPr>
          <p:nvPr>
            <p:ph type="title"/>
          </p:nvPr>
        </p:nvSpPr>
        <p:spPr>
          <a:ln>
            <a:solidFill>
              <a:schemeClr val="accent1"/>
            </a:solidFill>
            <a:miter lim="800000"/>
            <a:headEnd/>
            <a:tailEnd/>
          </a:ln>
        </p:spPr>
        <p:txBody>
          <a:bodyPr/>
          <a:lstStyle/>
          <a:p>
            <a:pPr algn="ctr" eaLnBrk="1" hangingPunct="1"/>
            <a:r>
              <a:rPr lang="en-CA" altLang="fr-FR" smtClean="0">
                <a:ea typeface="ＭＳ Ｐゴシック" pitchFamily="34" charset="-128"/>
              </a:rPr>
              <a:t>Rôle du Centre antipoison</a:t>
            </a:r>
            <a:endParaRPr lang="fr-CA" altLang="fr-FR" smtClean="0">
              <a:ea typeface="ＭＳ Ｐゴシック" pitchFamily="34" charset="-128"/>
            </a:endParaRPr>
          </a:p>
        </p:txBody>
      </p:sp>
      <p:sp>
        <p:nvSpPr>
          <p:cNvPr id="198658" name="Espace réservé du contenu 2"/>
          <p:cNvSpPr>
            <a:spLocks noGrp="1"/>
          </p:cNvSpPr>
          <p:nvPr>
            <p:ph idx="1"/>
          </p:nvPr>
        </p:nvSpPr>
        <p:spPr/>
        <p:txBody>
          <a:bodyPr/>
          <a:lstStyle/>
          <a:p>
            <a:pPr eaLnBrk="1" hangingPunct="1"/>
            <a:r>
              <a:rPr lang="en-CA" altLang="fr-FR" smtClean="0">
                <a:ea typeface="ＭＳ Ｐゴシック" pitchFamily="34" charset="-128"/>
              </a:rPr>
              <a:t>Assistance pour:</a:t>
            </a:r>
          </a:p>
          <a:p>
            <a:pPr lvl="1" eaLnBrk="1" hangingPunct="1"/>
            <a:r>
              <a:rPr lang="en-CA" altLang="fr-FR" sz="2400" smtClean="0">
                <a:ea typeface="ＭＳ Ｐゴシック" pitchFamily="34" charset="-128"/>
              </a:rPr>
              <a:t>Informations sur les substances</a:t>
            </a:r>
          </a:p>
          <a:p>
            <a:pPr lvl="1" eaLnBrk="1" hangingPunct="1"/>
            <a:r>
              <a:rPr lang="en-CA" altLang="fr-FR" sz="2400" smtClean="0">
                <a:ea typeface="ＭＳ Ｐゴシック" pitchFamily="34" charset="-128"/>
              </a:rPr>
              <a:t>Évaluation du risque</a:t>
            </a:r>
          </a:p>
          <a:p>
            <a:pPr lvl="1" eaLnBrk="1" hangingPunct="1"/>
            <a:r>
              <a:rPr lang="en-CA" altLang="fr-FR" sz="2400" smtClean="0">
                <a:ea typeface="ＭＳ Ｐゴシック" pitchFamily="34" charset="-128"/>
              </a:rPr>
              <a:t>Indications de décontamination</a:t>
            </a:r>
          </a:p>
          <a:p>
            <a:pPr lvl="1" eaLnBrk="1" hangingPunct="1"/>
            <a:r>
              <a:rPr lang="en-CA" altLang="fr-FR" sz="2400" smtClean="0">
                <a:ea typeface="ＭＳ Ｐゴシック" pitchFamily="34" charset="-128"/>
              </a:rPr>
              <a:t>Recommandations sur l’investigation, le traitement et le monitoring</a:t>
            </a:r>
          </a:p>
          <a:p>
            <a:pPr eaLnBrk="1" hangingPunct="1"/>
            <a:r>
              <a:rPr lang="en-CA" altLang="fr-FR" smtClean="0">
                <a:ea typeface="ＭＳ Ｐゴシック" pitchFamily="34" charset="-128"/>
              </a:rPr>
              <a:t>Suivi avec équipe traitante au besoin</a:t>
            </a:r>
          </a:p>
          <a:p>
            <a:pPr eaLnBrk="1" hangingPunct="1"/>
            <a:r>
              <a:rPr lang="en-CA" altLang="fr-FR" smtClean="0">
                <a:ea typeface="ＭＳ Ｐゴシック" pitchFamily="34" charset="-128"/>
              </a:rPr>
              <a:t>Cas rapportés permettent de faire des statistiques et la détection de nouvelles tendances ou d’effets mal connus</a:t>
            </a:r>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re 1"/>
          <p:cNvSpPr>
            <a:spLocks noGrp="1"/>
          </p:cNvSpPr>
          <p:nvPr>
            <p:ph type="title"/>
          </p:nvPr>
        </p:nvSpPr>
        <p:spPr>
          <a:ln>
            <a:solidFill>
              <a:schemeClr val="accent1"/>
            </a:solidFill>
            <a:miter lim="800000"/>
            <a:headEnd/>
            <a:tailEnd/>
          </a:ln>
        </p:spPr>
        <p:txBody>
          <a:bodyPr/>
          <a:lstStyle/>
          <a:p>
            <a:pPr algn="ctr" eaLnBrk="1" hangingPunct="1"/>
            <a:r>
              <a:rPr lang="en-CA" altLang="fr-FR" smtClean="0">
                <a:ea typeface="ＭＳ Ｐゴシック" pitchFamily="34" charset="-128"/>
              </a:rPr>
              <a:t>Rôle du Centre antipoison</a:t>
            </a:r>
            <a:endParaRPr lang="fr-CA" altLang="fr-FR" smtClean="0">
              <a:ea typeface="ＭＳ Ｐゴシック" pitchFamily="34" charset="-128"/>
            </a:endParaRPr>
          </a:p>
        </p:txBody>
      </p:sp>
      <p:sp>
        <p:nvSpPr>
          <p:cNvPr id="200706" name="Espace réservé du contenu 2"/>
          <p:cNvSpPr>
            <a:spLocks noGrp="1"/>
          </p:cNvSpPr>
          <p:nvPr>
            <p:ph idx="1"/>
          </p:nvPr>
        </p:nvSpPr>
        <p:spPr/>
        <p:txBody>
          <a:bodyPr/>
          <a:lstStyle/>
          <a:p>
            <a:pPr eaLnBrk="1" hangingPunct="1"/>
            <a:endParaRPr lang="en-CA" altLang="fr-FR" smtClean="0">
              <a:ea typeface="ＭＳ Ｐゴシック" pitchFamily="34" charset="-128"/>
            </a:endParaRPr>
          </a:p>
          <a:p>
            <a:pPr eaLnBrk="1" hangingPunct="1"/>
            <a:r>
              <a:rPr lang="en-CA" altLang="fr-FR" smtClean="0">
                <a:ea typeface="ＭＳ Ｐゴシック" pitchFamily="34" charset="-128"/>
              </a:rPr>
              <a:t>Prenez l’habitude d’appeler pour tous vos cas d’intoxications: tout le monde y gagne!</a:t>
            </a:r>
          </a:p>
          <a:p>
            <a:pPr algn="ctr" eaLnBrk="1" hangingPunct="1">
              <a:buFont typeface="Wingdings 2" pitchFamily="18" charset="2"/>
              <a:buNone/>
            </a:pPr>
            <a:r>
              <a:rPr lang="en-CA" altLang="fr-FR" sz="4800" smtClean="0">
                <a:solidFill>
                  <a:schemeClr val="accent2"/>
                </a:solidFill>
                <a:ea typeface="ＭＳ Ｐゴシック" pitchFamily="34" charset="-128"/>
              </a:rPr>
              <a:t>1-800-463-5060</a:t>
            </a:r>
            <a:endParaRPr lang="fr-CA" altLang="fr-FR" sz="4800" smtClean="0">
              <a:solidFill>
                <a:schemeClr val="accent2"/>
              </a:solidFill>
              <a:ea typeface="ＭＳ Ｐゴシック" pitchFamily="34" charset="-128"/>
            </a:endParaRPr>
          </a:p>
        </p:txBody>
      </p:sp>
      <p:pic>
        <p:nvPicPr>
          <p:cNvPr id="20070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5084763"/>
            <a:ext cx="2038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4818" name="Espace réservé du contenu 2"/>
          <p:cNvSpPr>
            <a:spLocks noGrp="1"/>
          </p:cNvSpPr>
          <p:nvPr>
            <p:ph idx="1"/>
          </p:nvPr>
        </p:nvSpPr>
        <p:spPr/>
        <p:txBody>
          <a:bodyPr/>
          <a:lstStyle/>
          <a:p>
            <a:pPr eaLnBrk="1" hangingPunct="1"/>
            <a:r>
              <a:rPr lang="fr-CA" altLang="fr-FR" smtClean="0">
                <a:ea typeface="ＭＳ Ｐゴシック" pitchFamily="34" charset="-128"/>
              </a:rPr>
              <a:t>Airway</a:t>
            </a:r>
          </a:p>
          <a:p>
            <a:pPr eaLnBrk="1" hangingPunct="1"/>
            <a:r>
              <a:rPr lang="fr-CA" altLang="fr-FR" smtClean="0">
                <a:ea typeface="ＭＳ Ｐゴシック" pitchFamily="34" charset="-128"/>
              </a:rPr>
              <a:t>Breathing</a:t>
            </a:r>
          </a:p>
          <a:p>
            <a:pPr eaLnBrk="1" hangingPunct="1"/>
            <a:r>
              <a:rPr lang="fr-CA" altLang="fr-FR" smtClean="0">
                <a:ea typeface="ＭＳ Ｐゴシック" pitchFamily="34" charset="-128"/>
              </a:rPr>
              <a:t>Circulation</a:t>
            </a:r>
          </a:p>
          <a:p>
            <a:pPr eaLnBrk="1" hangingPunct="1"/>
            <a:r>
              <a:rPr lang="fr-CA" altLang="fr-FR" smtClean="0">
                <a:ea typeface="ＭＳ Ｐゴシック" pitchFamily="34" charset="-128"/>
              </a:rPr>
              <a:t>Contrôle des convulsions</a:t>
            </a:r>
          </a:p>
          <a:p>
            <a:pPr eaLnBrk="1" hangingPunct="1"/>
            <a:r>
              <a:rPr lang="fr-CA" altLang="fr-FR" smtClean="0">
                <a:ea typeface="ＭＳ Ｐゴシック" pitchFamily="34" charset="-128"/>
              </a:rPr>
              <a:t>Contrôle de l’hyperthermie</a:t>
            </a:r>
          </a:p>
          <a:p>
            <a:pPr eaLnBrk="1" hangingPunct="1"/>
            <a:r>
              <a:rPr lang="fr-CA" altLang="fr-FR" smtClean="0">
                <a:ea typeface="ＭＳ Ｐゴシック" pitchFamily="34" charset="-128"/>
              </a:rPr>
              <a:t>Antidotes d’urgence</a:t>
            </a:r>
          </a:p>
          <a:p>
            <a:pPr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Retour sur les cas…</a:t>
            </a:r>
            <a:endParaRPr lang="fr-CA" dirty="0">
              <a:ea typeface="+mj-ea"/>
              <a:cs typeface="+mj-cs"/>
            </a:endParaRPr>
          </a:p>
        </p:txBody>
      </p:sp>
      <p:sp>
        <p:nvSpPr>
          <p:cNvPr id="202754"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Retour sur les cas…</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Cas #1</a:t>
            </a:r>
          </a:p>
          <a:p>
            <a:pPr lvl="1" eaLnBrk="1" hangingPunct="1">
              <a:lnSpc>
                <a:spcPct val="90000"/>
              </a:lnSpc>
            </a:pPr>
            <a:r>
              <a:rPr lang="fr-CA" altLang="fr-FR" smtClean="0">
                <a:ea typeface="ＭＳ Ｐゴシック" pitchFamily="34" charset="-128"/>
              </a:rPr>
              <a:t>Homme de 44 ans</a:t>
            </a:r>
          </a:p>
          <a:p>
            <a:pPr lvl="1" eaLnBrk="1" hangingPunct="1">
              <a:lnSpc>
                <a:spcPct val="90000"/>
              </a:lnSpc>
            </a:pPr>
            <a:r>
              <a:rPr lang="fr-CA" altLang="fr-FR" smtClean="0">
                <a:ea typeface="ＭＳ Ｐゴシック" pitchFamily="34" charset="-128"/>
              </a:rPr>
              <a:t>Intoxication 7,5 g venlafaxine XR</a:t>
            </a:r>
          </a:p>
          <a:p>
            <a:pPr lvl="1" eaLnBrk="1" hangingPunct="1">
              <a:lnSpc>
                <a:spcPct val="90000"/>
              </a:lnSpc>
            </a:pPr>
            <a:r>
              <a:rPr lang="fr-CA" altLang="fr-FR" smtClean="0">
                <a:ea typeface="ＭＳ Ｐゴシック" pitchFamily="34" charset="-128"/>
              </a:rPr>
              <a:t>Comateux, instable; convulsions</a:t>
            </a:r>
          </a:p>
          <a:p>
            <a:pPr lvl="1" eaLnBrk="1" hangingPunct="1">
              <a:lnSpc>
                <a:spcPct val="90000"/>
              </a:lnSpc>
            </a:pPr>
            <a:endParaRPr lang="fr-CA" altLang="fr-FR" smtClean="0">
              <a:ea typeface="ＭＳ Ｐゴシック" pitchFamily="34" charset="-128"/>
            </a:endParaRPr>
          </a:p>
          <a:p>
            <a:pPr lvl="1" eaLnBrk="1" hangingPunct="1">
              <a:lnSpc>
                <a:spcPct val="90000"/>
              </a:lnSpc>
            </a:pPr>
            <a:r>
              <a:rPr lang="fr-CA" altLang="fr-FR" smtClean="0">
                <a:ea typeface="ＭＳ Ｐゴシック" pitchFamily="34" charset="-128"/>
              </a:rPr>
              <a:t>Nécessite d’abord gestes de réanimation</a:t>
            </a:r>
          </a:p>
          <a:p>
            <a:pPr lvl="2" eaLnBrk="1" hangingPunct="1">
              <a:lnSpc>
                <a:spcPct val="90000"/>
              </a:lnSpc>
            </a:pPr>
            <a:r>
              <a:rPr lang="fr-CA" altLang="fr-FR" smtClean="0">
                <a:ea typeface="ＭＳ Ｐゴシック" pitchFamily="34" charset="-128"/>
              </a:rPr>
              <a:t>Contrôle des convulsions avec benzos</a:t>
            </a:r>
          </a:p>
          <a:p>
            <a:pPr lvl="2" eaLnBrk="1" hangingPunct="1">
              <a:lnSpc>
                <a:spcPct val="90000"/>
              </a:lnSpc>
            </a:pPr>
            <a:r>
              <a:rPr lang="fr-CA" altLang="fr-FR" smtClean="0">
                <a:ea typeface="ＭＳ Ｐゴシック" pitchFamily="34" charset="-128"/>
              </a:rPr>
              <a:t>Intubation</a:t>
            </a:r>
          </a:p>
          <a:p>
            <a:pPr lvl="2" eaLnBrk="1" hangingPunct="1">
              <a:lnSpc>
                <a:spcPct val="90000"/>
              </a:lnSpc>
            </a:pPr>
            <a:r>
              <a:rPr lang="fr-CA" altLang="fr-FR" smtClean="0">
                <a:ea typeface="ＭＳ Ｐゴシック" pitchFamily="34" charset="-128"/>
              </a:rPr>
              <a:t>Bolus liquidiens pour TA</a:t>
            </a:r>
          </a:p>
          <a:p>
            <a:pPr lvl="2" eaLnBrk="1" hangingPunct="1">
              <a:lnSpc>
                <a:spcPct val="90000"/>
              </a:lnSpc>
            </a:pPr>
            <a:r>
              <a:rPr lang="fr-CA" altLang="fr-FR" smtClean="0">
                <a:ea typeface="ＭＳ Ｐゴシック" pitchFamily="34" charset="-128"/>
              </a:rPr>
              <a:t>Pas de signes de cardiotoxicité à l’ECG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Retour sur les cas…</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Cas #1 (suite)</a:t>
            </a:r>
          </a:p>
          <a:p>
            <a:pPr lvl="1" eaLnBrk="1" hangingPunct="1">
              <a:lnSpc>
                <a:spcPct val="90000"/>
              </a:lnSpc>
            </a:pPr>
            <a:r>
              <a:rPr lang="fr-CA" altLang="fr-FR" smtClean="0">
                <a:ea typeface="ＭＳ Ｐゴシック" pitchFamily="34" charset="-128"/>
              </a:rPr>
              <a:t>Évaluation du risque</a:t>
            </a:r>
          </a:p>
          <a:p>
            <a:pPr lvl="2" eaLnBrk="1" hangingPunct="1">
              <a:lnSpc>
                <a:spcPct val="90000"/>
              </a:lnSpc>
            </a:pPr>
            <a:r>
              <a:rPr lang="fr-CA" altLang="fr-FR" smtClean="0">
                <a:ea typeface="ＭＳ Ｐゴシック" pitchFamily="34" charset="-128"/>
              </a:rPr>
              <a:t>Venlafaxine &gt;7g</a:t>
            </a:r>
          </a:p>
          <a:p>
            <a:pPr lvl="3" eaLnBrk="1" hangingPunct="1">
              <a:lnSpc>
                <a:spcPct val="90000"/>
              </a:lnSpc>
            </a:pPr>
            <a:r>
              <a:rPr lang="fr-CA" altLang="fr-FR" smtClean="0">
                <a:ea typeface="ＭＳ Ｐゴシック" pitchFamily="34" charset="-128"/>
              </a:rPr>
              <a:t>Risque de convulsions près de 100%</a:t>
            </a:r>
          </a:p>
          <a:p>
            <a:pPr lvl="3" eaLnBrk="1" hangingPunct="1">
              <a:lnSpc>
                <a:spcPct val="90000"/>
              </a:lnSpc>
            </a:pPr>
            <a:r>
              <a:rPr lang="fr-CA" altLang="fr-FR" smtClean="0">
                <a:ea typeface="ＭＳ Ｐゴシック" pitchFamily="34" charset="-128"/>
              </a:rPr>
              <a:t>Cardiotoxicité et hypotension décrite à ces doses</a:t>
            </a:r>
          </a:p>
          <a:p>
            <a:pPr lvl="3" eaLnBrk="1" hangingPunct="1">
              <a:lnSpc>
                <a:spcPct val="90000"/>
              </a:lnSpc>
            </a:pPr>
            <a:r>
              <a:rPr lang="fr-CA" altLang="fr-FR" smtClean="0">
                <a:ea typeface="ＭＳ Ｐゴシック" pitchFamily="34" charset="-128"/>
              </a:rPr>
              <a:t>À risque de toxicité sérotoninergique</a:t>
            </a:r>
          </a:p>
          <a:p>
            <a:pPr lvl="2" eaLnBrk="1" hangingPunct="1">
              <a:lnSpc>
                <a:spcPct val="90000"/>
              </a:lnSpc>
            </a:pPr>
            <a:r>
              <a:rPr lang="fr-CA" altLang="fr-FR" smtClean="0">
                <a:ea typeface="ＭＳ Ｐゴシック" pitchFamily="34" charset="-128"/>
              </a:rPr>
              <a:t>Patient présente déjà signes concordants </a:t>
            </a:r>
          </a:p>
          <a:p>
            <a:pPr lvl="2" eaLnBrk="1" hangingPunct="1">
              <a:lnSpc>
                <a:spcPct val="90000"/>
              </a:lnSpc>
            </a:pPr>
            <a:r>
              <a:rPr lang="fr-CA" altLang="fr-FR" smtClean="0">
                <a:ea typeface="ＭＳ Ｐゴシック" pitchFamily="34" charset="-128"/>
              </a:rPr>
              <a:t>Nécessite</a:t>
            </a:r>
          </a:p>
          <a:p>
            <a:pPr lvl="3" eaLnBrk="1" hangingPunct="1">
              <a:lnSpc>
                <a:spcPct val="90000"/>
              </a:lnSpc>
            </a:pPr>
            <a:r>
              <a:rPr lang="fr-CA" altLang="fr-FR" smtClean="0">
                <a:ea typeface="ＭＳ Ｐゴシック" pitchFamily="34" charset="-128"/>
              </a:rPr>
              <a:t>Admission USI et monitoring continu</a:t>
            </a:r>
          </a:p>
          <a:p>
            <a:pPr lvl="3" eaLnBrk="1" hangingPunct="1">
              <a:lnSpc>
                <a:spcPct val="90000"/>
              </a:lnSpc>
            </a:pPr>
            <a:r>
              <a:rPr lang="fr-CA" altLang="fr-FR" smtClean="0">
                <a:ea typeface="ＭＳ Ｐゴシック" pitchFamily="34" charset="-128"/>
              </a:rPr>
              <a:t>Trop tard pour décontamination</a:t>
            </a:r>
          </a:p>
          <a:p>
            <a:pPr lvl="3" eaLnBrk="1" hangingPunct="1">
              <a:lnSpc>
                <a:spcPct val="90000"/>
              </a:lnSpc>
            </a:pPr>
            <a:r>
              <a:rPr lang="fr-CA" altLang="fr-FR" smtClean="0">
                <a:ea typeface="ＭＳ Ｐゴシック" pitchFamily="34" charset="-128"/>
              </a:rPr>
              <a:t>Pas de méthode d’accélération de l’élimination</a:t>
            </a:r>
          </a:p>
          <a:p>
            <a:pPr lvl="3" eaLnBrk="1" hangingPunct="1">
              <a:lnSpc>
                <a:spcPct val="90000"/>
              </a:lnSpc>
            </a:pPr>
            <a:r>
              <a:rPr lang="fr-CA" altLang="fr-FR" smtClean="0">
                <a:ea typeface="ＭＳ Ｐゴシック" pitchFamily="34" charset="-128"/>
              </a:rPr>
              <a:t>Donc, traitement de soutien agressif</a:t>
            </a:r>
          </a:p>
          <a:p>
            <a:pPr lvl="2" eaLnBrk="1" hangingPunct="1">
              <a:lnSpc>
                <a:spcPct val="90000"/>
              </a:lnSpc>
            </a:pPr>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Retour sur les cas…</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Cas #2</a:t>
            </a:r>
          </a:p>
          <a:p>
            <a:pPr lvl="1" eaLnBrk="1" hangingPunct="1"/>
            <a:r>
              <a:rPr lang="fr-CA" altLang="fr-FR" smtClean="0">
                <a:ea typeface="ＭＳ Ｐゴシック" pitchFamily="34" charset="-128"/>
              </a:rPr>
              <a:t>Adolescente se présentant 7h post ingestion</a:t>
            </a:r>
          </a:p>
          <a:p>
            <a:pPr lvl="1" eaLnBrk="1" hangingPunct="1"/>
            <a:r>
              <a:rPr lang="fr-CA" altLang="fr-FR" smtClean="0">
                <a:ea typeface="ＭＳ Ｐゴシック" pitchFamily="34" charset="-128"/>
              </a:rPr>
              <a:t>Petite dose benzo + histoire de plus de 10g d’acétaminophène</a:t>
            </a:r>
          </a:p>
          <a:p>
            <a:pPr lvl="1" eaLnBrk="1" hangingPunct="1"/>
            <a:endParaRPr lang="fr-CA" altLang="fr-FR" smtClean="0">
              <a:ea typeface="ＭＳ Ｐゴシック" pitchFamily="34" charset="-128"/>
            </a:endParaRPr>
          </a:p>
          <a:p>
            <a:pPr lvl="1" eaLnBrk="1" hangingPunct="1"/>
            <a:r>
              <a:rPr lang="fr-CA" altLang="fr-FR" smtClean="0">
                <a:ea typeface="ＭＳ Ｐゴシック" pitchFamily="34" charset="-128"/>
              </a:rPr>
              <a:t>Cliniquement ralentie mais aucun geste de stabilisation nécessaire dans l’immédiat</a:t>
            </a:r>
          </a:p>
          <a:p>
            <a:pPr lvl="1" eaLnBrk="1" hangingPunct="1"/>
            <a:r>
              <a:rPr lang="fr-CA" altLang="fr-FR" smtClean="0">
                <a:ea typeface="ＭＳ Ｐゴシック" pitchFamily="34" charset="-128"/>
              </a:rPr>
              <a:t>Évaluation du risque peut donc être faite dès le départ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Retour sur les cas…</a:t>
            </a:r>
          </a:p>
        </p:txBody>
      </p:sp>
      <p:sp>
        <p:nvSpPr>
          <p:cNvPr id="3" name="Espace réservé du contenu 2"/>
          <p:cNvSpPr>
            <a:spLocks noGrp="1"/>
          </p:cNvSpPr>
          <p:nvPr>
            <p:ph idx="1"/>
          </p:nvPr>
        </p:nvSpPr>
        <p:spPr/>
        <p:txBody>
          <a:bodyPr/>
          <a:lstStyle/>
          <a:p>
            <a:pPr eaLnBrk="1" hangingPunct="1">
              <a:lnSpc>
                <a:spcPct val="90000"/>
              </a:lnSpc>
            </a:pPr>
            <a:r>
              <a:rPr lang="fr-CA" altLang="fr-FR" sz="2800" smtClean="0">
                <a:ea typeface="ＭＳ Ｐゴシック" pitchFamily="34" charset="-128"/>
              </a:rPr>
              <a:t>Cas #2 (suite)</a:t>
            </a:r>
          </a:p>
          <a:p>
            <a:pPr lvl="1" eaLnBrk="1" hangingPunct="1">
              <a:lnSpc>
                <a:spcPct val="90000"/>
              </a:lnSpc>
            </a:pPr>
            <a:r>
              <a:rPr lang="fr-CA" altLang="fr-FR" sz="2400" smtClean="0">
                <a:ea typeface="ＭＳ Ｐゴシック" pitchFamily="34" charset="-128"/>
              </a:rPr>
              <a:t>Évaluation du risque</a:t>
            </a:r>
          </a:p>
          <a:p>
            <a:pPr lvl="2" eaLnBrk="1" hangingPunct="1">
              <a:lnSpc>
                <a:spcPct val="90000"/>
              </a:lnSpc>
            </a:pPr>
            <a:r>
              <a:rPr lang="fr-CA" altLang="fr-FR" sz="2200" smtClean="0">
                <a:ea typeface="ＭＳ Ｐゴシック" pitchFamily="34" charset="-128"/>
              </a:rPr>
              <a:t>Histoire de qq mg lorazepam avec clinique compatible</a:t>
            </a:r>
          </a:p>
          <a:p>
            <a:pPr lvl="2" eaLnBrk="1" hangingPunct="1">
              <a:lnSpc>
                <a:spcPct val="90000"/>
              </a:lnSpc>
            </a:pPr>
            <a:r>
              <a:rPr lang="fr-CA" altLang="fr-FR" sz="2200" smtClean="0">
                <a:ea typeface="ＭＳ Ｐゴシック" pitchFamily="34" charset="-128"/>
              </a:rPr>
              <a:t>Histoire de </a:t>
            </a:r>
            <a:r>
              <a:rPr lang="fr-CA" altLang="fr-FR" sz="2200" u="sng" smtClean="0">
                <a:ea typeface="ＭＳ Ｐゴシック" pitchFamily="34" charset="-128"/>
              </a:rPr>
              <a:t>&gt;</a:t>
            </a:r>
            <a:r>
              <a:rPr lang="fr-CA" altLang="fr-FR" sz="2200" smtClean="0">
                <a:ea typeface="ＭＳ Ｐゴシック" pitchFamily="34" charset="-128"/>
              </a:rPr>
              <a:t> 10 g acétaminophène </a:t>
            </a:r>
          </a:p>
          <a:p>
            <a:pPr lvl="2" eaLnBrk="1" hangingPunct="1">
              <a:lnSpc>
                <a:spcPct val="90000"/>
              </a:lnSpc>
            </a:pPr>
            <a:endParaRPr lang="fr-CA" altLang="fr-FR" sz="2200" smtClean="0">
              <a:ea typeface="ＭＳ Ｐゴシック" pitchFamily="34" charset="-128"/>
            </a:endParaRPr>
          </a:p>
          <a:p>
            <a:pPr lvl="1" eaLnBrk="1" hangingPunct="1">
              <a:lnSpc>
                <a:spcPct val="90000"/>
              </a:lnSpc>
            </a:pPr>
            <a:r>
              <a:rPr lang="fr-CA" altLang="fr-FR" sz="2400" smtClean="0">
                <a:ea typeface="ＭＳ Ｐゴシック" pitchFamily="34" charset="-128"/>
              </a:rPr>
              <a:t>Nécessite</a:t>
            </a:r>
          </a:p>
          <a:p>
            <a:pPr lvl="2" eaLnBrk="1" hangingPunct="1">
              <a:lnSpc>
                <a:spcPct val="90000"/>
              </a:lnSpc>
            </a:pPr>
            <a:r>
              <a:rPr lang="fr-CA" altLang="fr-FR" sz="2200" smtClean="0">
                <a:ea typeface="ＭＳ Ｐゴシック" pitchFamily="34" charset="-128"/>
              </a:rPr>
              <a:t>Dosage acétaminophène</a:t>
            </a:r>
          </a:p>
          <a:p>
            <a:pPr lvl="2" eaLnBrk="1" hangingPunct="1">
              <a:lnSpc>
                <a:spcPct val="90000"/>
              </a:lnSpc>
            </a:pPr>
            <a:r>
              <a:rPr lang="fr-CA" altLang="fr-FR" sz="2200" smtClean="0">
                <a:ea typeface="ＭＳ Ｐゴシック" pitchFamily="34" charset="-128"/>
              </a:rPr>
              <a:t>Débuter NAC d’emblée (déjà 7h P.I.)</a:t>
            </a:r>
          </a:p>
          <a:p>
            <a:pPr lvl="2" eaLnBrk="1" hangingPunct="1">
              <a:lnSpc>
                <a:spcPct val="90000"/>
              </a:lnSpc>
            </a:pPr>
            <a:r>
              <a:rPr lang="fr-CA" altLang="fr-FR" sz="2200" smtClean="0">
                <a:ea typeface="ＭＳ Ｐゴシック" pitchFamily="34" charset="-128"/>
              </a:rPr>
              <a:t>Trop tard pour décontamination et altération de l’état de conscience</a:t>
            </a:r>
          </a:p>
          <a:p>
            <a:pPr lvl="2" eaLnBrk="1" hangingPunct="1">
              <a:lnSpc>
                <a:spcPct val="90000"/>
              </a:lnSpc>
            </a:pPr>
            <a:r>
              <a:rPr lang="fr-CA" altLang="fr-FR" sz="2200" smtClean="0">
                <a:ea typeface="ＭＳ Ｐゴシック" pitchFamily="34" charset="-128"/>
              </a:rPr>
              <a:t>Évaluation en psychiatrie quand état le permettra</a:t>
            </a:r>
          </a:p>
          <a:p>
            <a:pPr lvl="2" eaLnBrk="1" hangingPunct="1">
              <a:lnSpc>
                <a:spcPct val="90000"/>
              </a:lnSpc>
            </a:pPr>
            <a:endParaRPr lang="fr-CA" altLang="fr-FR" sz="22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Retour sur les cas…</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Cas #3</a:t>
            </a:r>
          </a:p>
          <a:p>
            <a:pPr lvl="1" eaLnBrk="1" hangingPunct="1"/>
            <a:r>
              <a:rPr lang="fr-CA" altLang="fr-FR" smtClean="0">
                <a:ea typeface="ＭＳ Ｐゴシック" pitchFamily="34" charset="-128"/>
              </a:rPr>
              <a:t>Homme de 27 ans</a:t>
            </a:r>
          </a:p>
          <a:p>
            <a:pPr lvl="1" eaLnBrk="1" hangingPunct="1"/>
            <a:r>
              <a:rPr lang="fr-CA" altLang="fr-FR" smtClean="0">
                <a:ea typeface="ＭＳ Ｐゴシック" pitchFamily="34" charset="-128"/>
              </a:rPr>
              <a:t>Ingestion de 60 mg de colchicine x 40 min.</a:t>
            </a:r>
          </a:p>
          <a:p>
            <a:pPr lvl="1" eaLnBrk="1" hangingPunct="1"/>
            <a:r>
              <a:rPr lang="fr-CA" altLang="fr-FR" smtClean="0">
                <a:ea typeface="ＭＳ Ｐゴシック" pitchFamily="34" charset="-128"/>
              </a:rPr>
              <a:t>Entièrement asymptomatique</a:t>
            </a:r>
          </a:p>
          <a:p>
            <a:pPr lvl="1" eaLnBrk="1" hangingPunct="1"/>
            <a:endParaRPr lang="fr-CA" altLang="fr-FR" smtClean="0">
              <a:ea typeface="ＭＳ Ｐゴシック" pitchFamily="34" charset="-128"/>
            </a:endParaRPr>
          </a:p>
          <a:p>
            <a:pPr lvl="1" eaLnBrk="1" hangingPunct="1"/>
            <a:r>
              <a:rPr lang="fr-CA" altLang="fr-FR" smtClean="0">
                <a:ea typeface="ＭＳ Ｐゴシック" pitchFamily="34" charset="-128"/>
              </a:rPr>
              <a:t>Évaluation du risque</a:t>
            </a:r>
          </a:p>
          <a:p>
            <a:pPr lvl="2" eaLnBrk="1" hangingPunct="1"/>
            <a:r>
              <a:rPr lang="fr-CA" altLang="fr-FR" smtClean="0">
                <a:ea typeface="ＭＳ Ｐゴシック" pitchFamily="34" charset="-128"/>
              </a:rPr>
              <a:t>Centre antipoison contacté</a:t>
            </a:r>
          </a:p>
          <a:p>
            <a:pPr lvl="2" eaLnBrk="1" hangingPunct="1"/>
            <a:r>
              <a:rPr lang="fr-CA" altLang="fr-FR" smtClean="0">
                <a:ea typeface="ＭＳ Ｐゴシック" pitchFamily="34" charset="-128"/>
              </a:rPr>
              <a:t>Mortalité près de 100% avec dose &gt;0,8 mg/kg</a:t>
            </a:r>
          </a:p>
          <a:p>
            <a:pPr lvl="2" eaLnBrk="1" hangingPunct="1"/>
            <a:r>
              <a:rPr lang="fr-CA" altLang="fr-FR" smtClean="0">
                <a:ea typeface="ＭＳ Ｐゴシック" pitchFamily="34" charset="-128"/>
              </a:rPr>
              <a:t>Charbon de bois recommandé stat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Retour sur les cas…</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Cas #3 (suite)</a:t>
            </a:r>
          </a:p>
          <a:p>
            <a:pPr lvl="1" eaLnBrk="1" hangingPunct="1"/>
            <a:r>
              <a:rPr lang="fr-CA" altLang="fr-FR" smtClean="0">
                <a:ea typeface="ＭＳ Ｐゴシック" pitchFamily="34" charset="-128"/>
              </a:rPr>
              <a:t>Évaluation du risque</a:t>
            </a:r>
          </a:p>
          <a:p>
            <a:pPr lvl="2" eaLnBrk="1" hangingPunct="1"/>
            <a:r>
              <a:rPr lang="fr-CA" altLang="fr-FR" smtClean="0">
                <a:ea typeface="ＭＳ Ｐゴシック" pitchFamily="34" charset="-128"/>
              </a:rPr>
              <a:t>Dose potentiellement létale</a:t>
            </a:r>
          </a:p>
          <a:p>
            <a:pPr lvl="2" eaLnBrk="1" hangingPunct="1"/>
            <a:r>
              <a:rPr lang="fr-CA" altLang="fr-FR" smtClean="0">
                <a:ea typeface="ＭＳ Ｐゴシック" pitchFamily="34" charset="-128"/>
              </a:rPr>
              <a:t>Décontamination faite dans délai raisonnable</a:t>
            </a:r>
          </a:p>
          <a:p>
            <a:pPr lvl="2" eaLnBrk="1" hangingPunct="1"/>
            <a:r>
              <a:rPr lang="fr-CA" altLang="fr-FR" smtClean="0">
                <a:ea typeface="ＭＳ Ｐゴシック" pitchFamily="34" charset="-128"/>
              </a:rPr>
              <a:t>À risque significatif de manifestations toxiques critiques</a:t>
            </a:r>
          </a:p>
          <a:p>
            <a:pPr lvl="1" eaLnBrk="1" hangingPunct="1"/>
            <a:r>
              <a:rPr lang="fr-CA" altLang="fr-FR" smtClean="0">
                <a:ea typeface="ＭＳ Ｐゴシック" pitchFamily="34" charset="-128"/>
              </a:rPr>
              <a:t>Nécessite</a:t>
            </a:r>
          </a:p>
          <a:p>
            <a:pPr lvl="2" eaLnBrk="1" hangingPunct="1"/>
            <a:r>
              <a:rPr lang="fr-CA" altLang="fr-FR" smtClean="0">
                <a:ea typeface="ＭＳ Ｐゴシック" pitchFamily="34" charset="-128"/>
              </a:rPr>
              <a:t>Admission USI malgré stabilité actuelle</a:t>
            </a:r>
          </a:p>
          <a:p>
            <a:pPr lvl="2" eaLnBrk="1" hangingPunct="1"/>
            <a:r>
              <a:rPr lang="fr-CA" altLang="fr-FR" smtClean="0">
                <a:ea typeface="ＭＳ Ｐゴシック" pitchFamily="34" charset="-128"/>
              </a:rPr>
              <a:t>Traitement de soutien maximal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Conclusion</a:t>
            </a:r>
            <a:endParaRPr lang="fr-CA" dirty="0">
              <a:ea typeface="+mj-ea"/>
              <a:cs typeface="+mj-cs"/>
            </a:endParaRPr>
          </a:p>
        </p:txBody>
      </p:sp>
      <p:sp>
        <p:nvSpPr>
          <p:cNvPr id="216066"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Conclusion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Une intoxication est un processus dynamique</a:t>
            </a:r>
          </a:p>
          <a:p>
            <a:pPr eaLnBrk="1" hangingPunct="1"/>
            <a:r>
              <a:rPr lang="fr-CA" altLang="fr-FR" smtClean="0">
                <a:ea typeface="ＭＳ Ｐゴシック" pitchFamily="34" charset="-128"/>
              </a:rPr>
              <a:t>L’approche initiale du patient intoxiqué débute avec l’évaluation de l’ABC et les gestes de réanimation et de stabilisation appropriés</a:t>
            </a:r>
          </a:p>
          <a:p>
            <a:pPr eaLnBrk="1" hangingPunct="1"/>
            <a:r>
              <a:rPr lang="fr-CA" altLang="fr-FR" smtClean="0">
                <a:ea typeface="ＭＳ Ｐゴシック" pitchFamily="34" charset="-128"/>
              </a:rPr>
              <a:t>Dans la majorité des cas, les gestes de réanimation standard s’appliquent mais des exceptions existent en toxicologie</a:t>
            </a:r>
          </a:p>
          <a:p>
            <a:pPr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Conclusion</a:t>
            </a:r>
          </a:p>
        </p:txBody>
      </p:sp>
      <p:sp>
        <p:nvSpPr>
          <p:cNvPr id="3" name="Espace réservé du contenu 2"/>
          <p:cNvSpPr>
            <a:spLocks noGrp="1"/>
          </p:cNvSpPr>
          <p:nvPr>
            <p:ph idx="1"/>
          </p:nvPr>
        </p:nvSpPr>
        <p:spPr>
          <a:xfrm>
            <a:off x="457200" y="1600200"/>
            <a:ext cx="7467600" cy="4997450"/>
          </a:xfrm>
        </p:spPr>
        <p:txBody>
          <a:bodyPr/>
          <a:lstStyle/>
          <a:p>
            <a:pPr eaLnBrk="1" hangingPunct="1">
              <a:lnSpc>
                <a:spcPct val="80000"/>
              </a:lnSpc>
            </a:pPr>
            <a:r>
              <a:rPr lang="fr-CA" altLang="fr-FR" sz="2800" smtClean="0">
                <a:ea typeface="ＭＳ Ｐゴシック" pitchFamily="34" charset="-128"/>
              </a:rPr>
              <a:t>L’ECG est un outil indispensable dans l’évaluation du patient intoxiqué.  Des signes de blocage des canaux sodiques devraient être traités par des bolus de bicarbonate de sodium</a:t>
            </a:r>
          </a:p>
          <a:p>
            <a:pPr eaLnBrk="1" hangingPunct="1">
              <a:lnSpc>
                <a:spcPct val="80000"/>
              </a:lnSpc>
            </a:pPr>
            <a:r>
              <a:rPr lang="fr-CA" altLang="fr-FR" sz="2800" smtClean="0">
                <a:ea typeface="ＭＳ Ｐゴシック" pitchFamily="34" charset="-128"/>
              </a:rPr>
              <a:t>L’évaluation du risque constitue la pierre angulaire de la prise en charge de tout patient intoxiqué; le centre antipoison peut vous aider </a:t>
            </a:r>
          </a:p>
          <a:p>
            <a:pPr eaLnBrk="1" hangingPunct="1">
              <a:lnSpc>
                <a:spcPct val="80000"/>
              </a:lnSpc>
            </a:pPr>
            <a:r>
              <a:rPr lang="fr-CA" altLang="fr-FR" sz="2800" smtClean="0">
                <a:ea typeface="ＭＳ Ｐゴシック" pitchFamily="34" charset="-128"/>
              </a:rPr>
              <a:t>Dans la majorité des cas, un traitement de soutien proactif et une surveillance de l’évolution seront suffisants pour une issue favorable</a:t>
            </a:r>
          </a:p>
          <a:p>
            <a:pPr eaLnBrk="1" hangingPunct="1">
              <a:lnSpc>
                <a:spcPct val="80000"/>
              </a:lnSpc>
            </a:pPr>
            <a:endParaRPr lang="fr-CA" altLang="fr-FR" sz="26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6866" name="Espace réservé du contenu 2"/>
          <p:cNvSpPr>
            <a:spLocks noGrp="1"/>
          </p:cNvSpPr>
          <p:nvPr>
            <p:ph idx="1"/>
          </p:nvPr>
        </p:nvSpPr>
        <p:spPr/>
        <p:txBody>
          <a:bodyPr/>
          <a:lstStyle/>
          <a:p>
            <a:pPr eaLnBrk="1" hangingPunct="1"/>
            <a:r>
              <a:rPr lang="fr-CA" altLang="fr-FR" smtClean="0">
                <a:ea typeface="ＭＳ Ｐゴシック" pitchFamily="34" charset="-128"/>
              </a:rPr>
              <a:t>A: voies respiratoires</a:t>
            </a:r>
          </a:p>
          <a:p>
            <a:pPr lvl="1" eaLnBrk="1" hangingPunct="1"/>
            <a:r>
              <a:rPr lang="fr-CA" altLang="fr-FR" smtClean="0">
                <a:ea typeface="ＭＳ Ｐゴシック" pitchFamily="34" charset="-128"/>
              </a:rPr>
              <a:t>LES voies respiratoires… 1 seul airway!</a:t>
            </a:r>
          </a:p>
          <a:p>
            <a:pPr lvl="1" eaLnBrk="1" hangingPunct="1"/>
            <a:r>
              <a:rPr lang="fr-CA" altLang="fr-FR" smtClean="0">
                <a:ea typeface="ＭＳ Ｐゴシック" pitchFamily="34" charset="-128"/>
              </a:rPr>
              <a:t>Situation la plus fréquente en toxicologie:</a:t>
            </a:r>
          </a:p>
          <a:p>
            <a:pPr lvl="2" eaLnBrk="1" hangingPunct="1"/>
            <a:r>
              <a:rPr lang="fr-CA" altLang="fr-FR" smtClean="0">
                <a:ea typeface="ＭＳ Ｐゴシック" pitchFamily="34" charset="-128"/>
              </a:rPr>
              <a:t>Compromis sur atteinte de l’état de conscience</a:t>
            </a:r>
          </a:p>
          <a:p>
            <a:pPr lvl="2" eaLnBrk="1" hangingPunct="1"/>
            <a:r>
              <a:rPr lang="fr-CA" altLang="fr-FR" smtClean="0">
                <a:ea typeface="ＭＳ Ｐゴシック" pitchFamily="34" charset="-128"/>
              </a:rPr>
              <a:t>État de conscience peut évoluer: réévaluer</a:t>
            </a:r>
          </a:p>
          <a:p>
            <a:pPr lvl="2" eaLnBrk="1" hangingPunct="1"/>
            <a:r>
              <a:rPr lang="fr-CA" altLang="fr-FR" smtClean="0">
                <a:ea typeface="ＭＳ Ｐゴシック" pitchFamily="34" charset="-128"/>
              </a:rPr>
              <a:t>Mauvaise corrélation entre GCS/AVPU et protection des voies respiratoires en toxico</a:t>
            </a:r>
          </a:p>
          <a:p>
            <a:pPr lvl="3" eaLnBrk="1" hangingPunct="1"/>
            <a:r>
              <a:rPr lang="fr-CA" altLang="fr-FR" smtClean="0">
                <a:ea typeface="ＭＳ Ｐゴシック" pitchFamily="34" charset="-128"/>
              </a:rPr>
              <a:t>Évaluer spécifiquement la protection des voies respiratoires et ne pas s’en remettre qu’au score</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Conclusion</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Les manœuvres de décontamination doivent être appliquées avec prudence à la lumière de l’évaluation du risque et suite à une analyse rigoureuse des bénéfices et des risques.</a:t>
            </a:r>
          </a:p>
          <a:p>
            <a:pPr eaLnBrk="1" hangingPunct="1">
              <a:lnSpc>
                <a:spcPct val="90000"/>
              </a:lnSpc>
            </a:pPr>
            <a:r>
              <a:rPr lang="fr-CA" altLang="fr-FR" smtClean="0">
                <a:ea typeface="ＭＳ Ｐゴシック" pitchFamily="34" charset="-128"/>
              </a:rPr>
              <a:t>L’utilisation des antidotes doit se faire à la lumière de l’évaluation du risque, ne constitue pas une panacée et ne doit pas être faite au détriment du traitement de soutien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50"/>
            <a:ext cx="7467600" cy="5840413"/>
          </a:xfrm>
        </p:spPr>
        <p:txBody>
          <a:bodyPr>
            <a:normAutofit fontScale="92500" lnSpcReduction="10000"/>
          </a:bodyPr>
          <a:lstStyle/>
          <a:p>
            <a:pPr marL="420624" indent="-384048" algn="ctr" eaLnBrk="1" fontAlgn="auto" hangingPunct="1">
              <a:spcAft>
                <a:spcPts val="0"/>
              </a:spcAft>
              <a:buFont typeface="Wingdings 2"/>
              <a:buNone/>
              <a:defRPr/>
            </a:pPr>
            <a:endParaRPr lang="fr-CA" dirty="0" smtClean="0">
              <a:ea typeface="+mn-ea"/>
              <a:cs typeface="+mn-cs"/>
            </a:endParaRPr>
          </a:p>
          <a:p>
            <a:pPr marL="420624" indent="-384048" algn="ctr" eaLnBrk="1" fontAlgn="auto" hangingPunct="1">
              <a:spcAft>
                <a:spcPts val="0"/>
              </a:spcAft>
              <a:buFont typeface="Wingdings 2"/>
              <a:buNone/>
              <a:defRPr/>
            </a:pPr>
            <a:endParaRPr lang="fr-CA" dirty="0" smtClean="0">
              <a:ea typeface="+mn-ea"/>
              <a:cs typeface="+mn-cs"/>
            </a:endParaRPr>
          </a:p>
          <a:p>
            <a:pPr marL="420624" indent="-384048" algn="ctr" eaLnBrk="1" fontAlgn="auto" hangingPunct="1">
              <a:spcAft>
                <a:spcPts val="0"/>
              </a:spcAft>
              <a:buFont typeface="Wingdings 2"/>
              <a:buNone/>
              <a:defRPr/>
            </a:pPr>
            <a:r>
              <a:rPr lang="fr-CA" sz="4400" dirty="0" smtClean="0">
                <a:ea typeface="+mn-ea"/>
                <a:cs typeface="+mn-cs"/>
              </a:rPr>
              <a:t>Commentaires?</a:t>
            </a:r>
          </a:p>
          <a:p>
            <a:pPr marL="420624" indent="-384048" algn="ctr" eaLnBrk="1" fontAlgn="auto" hangingPunct="1">
              <a:spcAft>
                <a:spcPts val="0"/>
              </a:spcAft>
              <a:buFont typeface="Wingdings 2"/>
              <a:buNone/>
              <a:defRPr/>
            </a:pPr>
            <a:endParaRPr lang="fr-CA" sz="4400" dirty="0" smtClean="0">
              <a:ea typeface="+mn-ea"/>
              <a:cs typeface="+mn-cs"/>
            </a:endParaRPr>
          </a:p>
          <a:p>
            <a:pPr marL="420624" indent="-384048" algn="ctr" eaLnBrk="1" fontAlgn="auto" hangingPunct="1">
              <a:spcAft>
                <a:spcPts val="0"/>
              </a:spcAft>
              <a:buFont typeface="Wingdings 2"/>
              <a:buNone/>
              <a:defRPr/>
            </a:pPr>
            <a:endParaRPr lang="fr-CA" sz="4400" dirty="0" smtClean="0">
              <a:ea typeface="+mn-ea"/>
              <a:cs typeface="+mn-cs"/>
            </a:endParaRPr>
          </a:p>
          <a:p>
            <a:pPr marL="420624" indent="-384048" algn="ctr" eaLnBrk="1" fontAlgn="auto" hangingPunct="1">
              <a:spcAft>
                <a:spcPts val="0"/>
              </a:spcAft>
              <a:buFont typeface="Wingdings 2"/>
              <a:buNone/>
              <a:defRPr/>
            </a:pPr>
            <a:r>
              <a:rPr lang="fr-CA" sz="4400" dirty="0" smtClean="0">
                <a:ea typeface="+mn-ea"/>
                <a:cs typeface="+mn-cs"/>
              </a:rPr>
              <a:t>Questions?</a:t>
            </a:r>
          </a:p>
          <a:p>
            <a:pPr marL="420624" indent="-384048" algn="ctr" eaLnBrk="1" fontAlgn="auto" hangingPunct="1">
              <a:spcAft>
                <a:spcPts val="0"/>
              </a:spcAft>
              <a:buFont typeface="Wingdings 2"/>
              <a:buNone/>
              <a:defRPr/>
            </a:pPr>
            <a:endParaRPr lang="fr-CA" sz="4400" dirty="0" smtClean="0">
              <a:ea typeface="+mn-ea"/>
              <a:cs typeface="+mn-cs"/>
            </a:endParaRPr>
          </a:p>
          <a:p>
            <a:pPr marL="420624" indent="-384048" algn="ctr" eaLnBrk="1" fontAlgn="auto" hangingPunct="1">
              <a:spcAft>
                <a:spcPts val="0"/>
              </a:spcAft>
              <a:buFont typeface="Wingdings 2"/>
              <a:buNone/>
              <a:defRPr/>
            </a:pPr>
            <a:endParaRPr lang="fr-CA" sz="4400" dirty="0" smtClean="0">
              <a:ea typeface="+mn-ea"/>
              <a:cs typeface="+mn-cs"/>
            </a:endParaRPr>
          </a:p>
          <a:p>
            <a:pPr marL="420624" indent="-384048" algn="ctr" eaLnBrk="1" fontAlgn="auto" hangingPunct="1">
              <a:spcAft>
                <a:spcPts val="0"/>
              </a:spcAft>
              <a:buFont typeface="Wingdings 2"/>
              <a:buNone/>
              <a:defRPr/>
            </a:pPr>
            <a:r>
              <a:rPr lang="fr-CA" sz="4400" dirty="0" smtClean="0">
                <a:ea typeface="+mn-ea"/>
                <a:cs typeface="+mn-cs"/>
              </a:rPr>
              <a:t>Merci!</a:t>
            </a:r>
            <a:endParaRPr lang="fr-FR" sz="4400"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u contenu 2"/>
          <p:cNvSpPr>
            <a:spLocks noGrp="1"/>
          </p:cNvSpPr>
          <p:nvPr>
            <p:ph idx="1"/>
          </p:nvPr>
        </p:nvSpPr>
        <p:spPr/>
        <p:txBody>
          <a:bodyPr/>
          <a:lstStyle/>
          <a:p>
            <a:pPr eaLnBrk="1" hangingPunct="1">
              <a:buFont typeface="Wingdings 2" pitchFamily="18" charset="2"/>
              <a:buNone/>
            </a:pPr>
            <a:r>
              <a:rPr lang="fr-CA" altLang="fr-FR" smtClean="0">
                <a:ea typeface="ＭＳ Ｐゴシック" pitchFamily="34" charset="-128"/>
              </a:rPr>
              <a:t>Cours préparé par:</a:t>
            </a:r>
          </a:p>
          <a:p>
            <a:pPr eaLnBrk="1" hangingPunct="1">
              <a:buFont typeface="Wingdings 2" pitchFamily="18" charset="2"/>
              <a:buNone/>
            </a:pPr>
            <a:endParaRPr lang="fr-CA" altLang="fr-FR" smtClean="0">
              <a:ea typeface="ＭＳ Ｐゴシック" pitchFamily="34" charset="-128"/>
            </a:endParaRPr>
          </a:p>
          <a:p>
            <a:pPr eaLnBrk="1" hangingPunct="1">
              <a:buFont typeface="Wingdings 2" pitchFamily="18" charset="2"/>
              <a:buNone/>
            </a:pPr>
            <a:r>
              <a:rPr lang="fr-CA" altLang="fr-FR" smtClean="0">
                <a:ea typeface="ＭＳ Ｐゴシック" pitchFamily="34" charset="-128"/>
              </a:rPr>
              <a:t>Alexandre Larocque MD FRCPC</a:t>
            </a:r>
          </a:p>
          <a:p>
            <a:pPr eaLnBrk="1" hangingPunct="1">
              <a:buFont typeface="Wingdings 2" pitchFamily="18" charset="2"/>
              <a:buNone/>
            </a:pPr>
            <a:r>
              <a:rPr lang="fr-CA" altLang="fr-FR" sz="1800" smtClean="0">
                <a:ea typeface="ＭＳ Ｐゴシック" pitchFamily="34" charset="-128"/>
              </a:rPr>
              <a:t>Urgentologue – CHUM</a:t>
            </a:r>
          </a:p>
          <a:p>
            <a:pPr eaLnBrk="1" hangingPunct="1">
              <a:buFont typeface="Wingdings 2" pitchFamily="18" charset="2"/>
              <a:buNone/>
            </a:pPr>
            <a:r>
              <a:rPr lang="fr-CA" altLang="fr-FR" sz="1800" smtClean="0">
                <a:ea typeface="ＭＳ Ｐゴシック" pitchFamily="34" charset="-128"/>
              </a:rPr>
              <a:t>Consultant en toxicologie – Centre antipoison du Québec et CUSM</a:t>
            </a:r>
          </a:p>
          <a:p>
            <a:pPr eaLnBrk="1" hangingPunct="1">
              <a:buFont typeface="Wingdings 2" pitchFamily="18" charset="2"/>
              <a:buNone/>
            </a:pPr>
            <a:endParaRPr lang="fr-CA" altLang="fr-FR" smtClean="0">
              <a:ea typeface="ＭＳ Ｐゴシック" pitchFamily="34" charset="-128"/>
            </a:endParaRPr>
          </a:p>
          <a:p>
            <a:pPr eaLnBrk="1" hangingPunct="1">
              <a:buFont typeface="Wingdings 2" pitchFamily="18" charset="2"/>
              <a:buNone/>
            </a:pPr>
            <a:r>
              <a:rPr lang="fr-CA" altLang="fr-FR" sz="2400" smtClean="0">
                <a:solidFill>
                  <a:schemeClr val="accent1"/>
                </a:solidFill>
                <a:ea typeface="ＭＳ Ｐゴシック" pitchFamily="34" charset="-128"/>
              </a:rPr>
              <a:t>alexandrelarocque@hotmail.com</a:t>
            </a:r>
            <a:endParaRPr lang="fr-FR" altLang="fr-FR" sz="2400" smtClean="0">
              <a:solidFill>
                <a:schemeClr val="accent1"/>
              </a:solidFill>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A: voies respiratoires</a:t>
            </a:r>
          </a:p>
          <a:p>
            <a:pPr lvl="1" eaLnBrk="1" hangingPunct="1"/>
            <a:r>
              <a:rPr lang="fr-CA" altLang="fr-FR" smtClean="0">
                <a:ea typeface="ＭＳ Ｐゴシック" pitchFamily="34" charset="-128"/>
              </a:rPr>
              <a:t>Ne pas tester le </a:t>
            </a:r>
            <a:r>
              <a:rPr lang="fr-CA" altLang="fr-FR" i="1" smtClean="0">
                <a:ea typeface="ＭＳ Ｐゴシック" pitchFamily="34" charset="-128"/>
              </a:rPr>
              <a:t>gag reflex</a:t>
            </a:r>
            <a:r>
              <a:rPr lang="fr-CA" altLang="fr-FR" smtClean="0">
                <a:ea typeface="ＭＳ Ｐゴシック" pitchFamily="34" charset="-128"/>
              </a:rPr>
              <a:t>!</a:t>
            </a:r>
          </a:p>
          <a:p>
            <a:pPr lvl="1" eaLnBrk="1" hangingPunct="1"/>
            <a:r>
              <a:rPr lang="fr-CA" altLang="fr-FR" smtClean="0">
                <a:ea typeface="ＭＳ Ｐゴシック" pitchFamily="34" charset="-128"/>
              </a:rPr>
              <a:t>Observer le patient (déglutition spontanée, toux, etc.)</a:t>
            </a:r>
          </a:p>
          <a:p>
            <a:pPr lvl="1" eaLnBrk="1" hangingPunct="1"/>
            <a:r>
              <a:rPr lang="fr-CA" altLang="fr-FR" smtClean="0">
                <a:ea typeface="ＭＳ Ｐゴシック" pitchFamily="34" charset="-128"/>
              </a:rPr>
              <a:t>Réflexe ciliaire</a:t>
            </a:r>
          </a:p>
          <a:p>
            <a:pPr lvl="1" eaLnBrk="1" hangingPunct="1"/>
            <a:r>
              <a:rPr lang="fr-CA" altLang="fr-FR" smtClean="0">
                <a:ea typeface="ＭＳ Ｐゴシック" pitchFamily="34" charset="-128"/>
              </a:rPr>
              <a:t>Autres situations où la prise en charge du airway peut presser en toxicologie:</a:t>
            </a:r>
          </a:p>
          <a:p>
            <a:pPr lvl="2" eaLnBrk="1" hangingPunct="1"/>
            <a:r>
              <a:rPr lang="fr-CA" altLang="fr-FR" smtClean="0">
                <a:ea typeface="ＭＳ Ｐゴシック" pitchFamily="34" charset="-128"/>
              </a:rPr>
              <a:t>Ingestion de corrosifs alcalins ou acides avec brûlure locale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B: ventilation et oxygénation</a:t>
            </a:r>
          </a:p>
          <a:p>
            <a:pPr lvl="1" eaLnBrk="1" hangingPunct="1"/>
            <a:r>
              <a:rPr lang="fr-CA" altLang="fr-FR" smtClean="0">
                <a:ea typeface="ＭＳ Ｐゴシック" pitchFamily="34" charset="-128"/>
              </a:rPr>
              <a:t>Situation la plus fréquente en toxicologie:</a:t>
            </a:r>
          </a:p>
          <a:p>
            <a:pPr lvl="2" eaLnBrk="1" hangingPunct="1"/>
            <a:r>
              <a:rPr lang="fr-CA" altLang="fr-FR" smtClean="0">
                <a:ea typeface="ＭＳ Ｐゴシック" pitchFamily="34" charset="-128"/>
              </a:rPr>
              <a:t>Compromis sur atteinte de l’état de conscience</a:t>
            </a:r>
          </a:p>
          <a:p>
            <a:pPr lvl="1" eaLnBrk="1" hangingPunct="1"/>
            <a:r>
              <a:rPr lang="fr-CA" altLang="fr-FR" smtClean="0">
                <a:ea typeface="ＭＳ Ｐゴシック" pitchFamily="34" charset="-128"/>
              </a:rPr>
              <a:t>Intoxication aux opioïdes</a:t>
            </a:r>
          </a:p>
          <a:p>
            <a:pPr lvl="2" eaLnBrk="1" hangingPunct="1"/>
            <a:r>
              <a:rPr lang="fr-CA" altLang="fr-FR" smtClean="0">
                <a:ea typeface="ＭＳ Ｐゴシック" pitchFamily="34" charset="-128"/>
              </a:rPr>
              <a:t>Naloxone</a:t>
            </a:r>
          </a:p>
          <a:p>
            <a:pPr lvl="2" eaLnBrk="1" hangingPunct="1"/>
            <a:r>
              <a:rPr lang="fr-CA" altLang="fr-FR" smtClean="0">
                <a:ea typeface="ＭＳ Ｐゴシック" pitchFamily="34" charset="-128"/>
              </a:rPr>
              <a:t>Pas préséance sur le contrôle du A et du B</a:t>
            </a:r>
          </a:p>
          <a:p>
            <a:pPr lvl="2" eaLnBrk="1" hangingPunct="1"/>
            <a:r>
              <a:rPr lang="fr-CA" altLang="fr-FR" smtClean="0">
                <a:ea typeface="ＭＳ Ｐゴシック" pitchFamily="34" charset="-128"/>
              </a:rPr>
              <a:t>Aucun rôle pour la naxolone chez le patient déjà intubé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B: ventilation et oxygénation</a:t>
            </a:r>
          </a:p>
          <a:p>
            <a:pPr lvl="1" eaLnBrk="1" hangingPunct="1">
              <a:lnSpc>
                <a:spcPct val="90000"/>
              </a:lnSpc>
            </a:pPr>
            <a:r>
              <a:rPr lang="fr-CA" altLang="fr-FR" smtClean="0">
                <a:ea typeface="ＭＳ Ｐゴシック" pitchFamily="34" charset="-128"/>
              </a:rPr>
              <a:t>Situation à haut risque: intubation chez le patient en acidose métabolique</a:t>
            </a:r>
          </a:p>
          <a:p>
            <a:pPr lvl="3" eaLnBrk="1" hangingPunct="1">
              <a:lnSpc>
                <a:spcPct val="90000"/>
              </a:lnSpc>
            </a:pPr>
            <a:r>
              <a:rPr lang="fr-CA" altLang="fr-FR" smtClean="0">
                <a:ea typeface="ＭＳ Ｐゴシック" pitchFamily="34" charset="-128"/>
              </a:rPr>
              <a:t>Intoxications salicylates, alcools toxiques, etc.</a:t>
            </a:r>
          </a:p>
          <a:p>
            <a:pPr lvl="3" eaLnBrk="1" hangingPunct="1">
              <a:lnSpc>
                <a:spcPct val="90000"/>
              </a:lnSpc>
            </a:pPr>
            <a:r>
              <a:rPr lang="fr-CA" altLang="fr-FR" smtClean="0">
                <a:ea typeface="ＭＳ Ｐゴシック" pitchFamily="34" charset="-128"/>
              </a:rPr>
              <a:t>Compensation respiratoire essentielle</a:t>
            </a:r>
          </a:p>
          <a:p>
            <a:pPr lvl="3" eaLnBrk="1" hangingPunct="1">
              <a:lnSpc>
                <a:spcPct val="90000"/>
              </a:lnSpc>
            </a:pPr>
            <a:r>
              <a:rPr lang="fr-CA" altLang="fr-FR" smtClean="0">
                <a:ea typeface="ＭＳ Ｐゴシック" pitchFamily="34" charset="-128"/>
              </a:rPr>
              <a:t>Attention de reproduire l’hyperventilation après l’intubation: sinon exacerbation de l’acidémie potentiellement mortelle</a:t>
            </a:r>
          </a:p>
          <a:p>
            <a:pPr lvl="3" eaLnBrk="1" hangingPunct="1">
              <a:lnSpc>
                <a:spcPct val="90000"/>
              </a:lnSpc>
            </a:pPr>
            <a:r>
              <a:rPr lang="fr-CA" altLang="fr-FR" smtClean="0">
                <a:ea typeface="ＭＳ Ｐゴシック" pitchFamily="34" charset="-128"/>
              </a:rPr>
              <a:t>Intoxication aux salicylates</a:t>
            </a:r>
          </a:p>
          <a:p>
            <a:pPr lvl="4" eaLnBrk="1" hangingPunct="1">
              <a:lnSpc>
                <a:spcPct val="90000"/>
              </a:lnSpc>
            </a:pPr>
            <a:r>
              <a:rPr lang="fr-CA" altLang="fr-FR" smtClean="0">
                <a:ea typeface="ＭＳ Ｐゴシック" pitchFamily="34" charset="-128"/>
              </a:rPr>
              <a:t>Intubation = geste extrême</a:t>
            </a:r>
          </a:p>
          <a:p>
            <a:pPr lvl="4" eaLnBrk="1" hangingPunct="1">
              <a:lnSpc>
                <a:spcPct val="90000"/>
              </a:lnSpc>
            </a:pPr>
            <a:r>
              <a:rPr lang="fr-CA" altLang="fr-FR" smtClean="0">
                <a:ea typeface="ＭＳ Ｐゴシック" pitchFamily="34" charset="-128"/>
              </a:rPr>
              <a:t>Hyperventilation agressive pour maintenir alcalémie</a:t>
            </a:r>
          </a:p>
          <a:p>
            <a:pPr lvl="4" eaLnBrk="1" hangingPunct="1">
              <a:lnSpc>
                <a:spcPct val="90000"/>
              </a:lnSpc>
            </a:pPr>
            <a:r>
              <a:rPr lang="fr-CA" altLang="fr-FR" smtClean="0">
                <a:ea typeface="ＭＳ Ｐゴシック" pitchFamily="34" charset="-128"/>
              </a:rPr>
              <a:t>Plusieurs décès dans les minutes suivant IET…</a:t>
            </a:r>
          </a:p>
          <a:p>
            <a:pPr lvl="4" eaLnBrk="1" hangingPunct="1">
              <a:lnSpc>
                <a:spcPct val="90000"/>
              </a:lnSpc>
            </a:pPr>
            <a:endParaRPr lang="fr-CA" altLang="fr-FR" smtClean="0">
              <a:ea typeface="ＭＳ Ｐゴシック" pitchFamily="34" charset="-128"/>
            </a:endParaRPr>
          </a:p>
          <a:p>
            <a:pPr lvl="3" eaLnBrk="1" hangingPunct="1">
              <a:lnSpc>
                <a:spcPct val="90000"/>
              </a:lnSpc>
            </a:pPr>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Majorité des cas: traitement de soutien suffisant</a:t>
            </a:r>
          </a:p>
          <a:p>
            <a:pPr lvl="1" eaLnBrk="1" hangingPunct="1"/>
            <a:r>
              <a:rPr lang="fr-CA" altLang="fr-FR" smtClean="0">
                <a:ea typeface="ＭＳ Ｐゴシック" pitchFamily="34" charset="-128"/>
              </a:rPr>
              <a:t>ECG: outil primordial</a:t>
            </a:r>
          </a:p>
          <a:p>
            <a:pPr lvl="2" eaLnBrk="1" hangingPunct="1"/>
            <a:r>
              <a:rPr lang="fr-CA" altLang="fr-FR" smtClean="0">
                <a:ea typeface="ＭＳ Ｐゴシック" pitchFamily="34" charset="-128"/>
              </a:rPr>
              <a:t>Patterns importants à rechercher:</a:t>
            </a:r>
          </a:p>
          <a:p>
            <a:pPr marL="1498600" lvl="3" indent="-457200" eaLnBrk="1" hangingPunct="1">
              <a:buFont typeface="Arial" pitchFamily="34" charset="0"/>
              <a:buAutoNum type="arabicParenR"/>
            </a:pPr>
            <a:r>
              <a:rPr lang="fr-CA" altLang="fr-FR" smtClean="0">
                <a:ea typeface="ＭＳ Ｐゴシック" pitchFamily="34" charset="-128"/>
              </a:rPr>
              <a:t>Blocage des canaux sodiques</a:t>
            </a:r>
          </a:p>
          <a:p>
            <a:pPr marL="1498600" lvl="3" indent="-457200" eaLnBrk="1" hangingPunct="1">
              <a:buFont typeface="Arial" pitchFamily="34" charset="0"/>
              <a:buAutoNum type="arabicParenR"/>
            </a:pPr>
            <a:r>
              <a:rPr lang="fr-CA" altLang="fr-FR" smtClean="0">
                <a:ea typeface="ＭＳ Ｐゴシック" pitchFamily="34" charset="-128"/>
              </a:rPr>
              <a:t>Blocage des canaux potassiques</a:t>
            </a:r>
          </a:p>
          <a:p>
            <a:pPr marL="1498600" lvl="3" indent="-457200" eaLnBrk="1" hangingPunct="1">
              <a:buFont typeface="Arial" pitchFamily="34" charset="0"/>
              <a:buAutoNum type="arabicParenR"/>
            </a:pPr>
            <a:r>
              <a:rPr lang="fr-CA" altLang="fr-FR" smtClean="0">
                <a:ea typeface="ＭＳ Ｐゴシック" pitchFamily="34" charset="-128"/>
              </a:rPr>
              <a:t>Blocage de la pompe Na-K-ATPase</a:t>
            </a:r>
          </a:p>
          <a:p>
            <a:pPr marL="1498600" lvl="3" indent="-457200" eaLnBrk="1" hangingPunct="1">
              <a:buFont typeface="Arial" pitchFamily="34" charset="0"/>
              <a:buAutoNum type="arabicParenR"/>
            </a:pPr>
            <a:r>
              <a:rPr lang="fr-CA" altLang="fr-FR" smtClean="0">
                <a:ea typeface="ＭＳ Ｐゴシック" pitchFamily="34" charset="-128"/>
              </a:rPr>
              <a:t>Blocage des canaux calciques et des récepteurs </a:t>
            </a:r>
            <a:r>
              <a:rPr lang="fr-CA" altLang="fr-FR" smtClean="0">
                <a:latin typeface="Symbol" pitchFamily="18" charset="2"/>
                <a:ea typeface="ＭＳ Ｐゴシック" pitchFamily="34" charset="-128"/>
              </a:rPr>
              <a:t>b</a:t>
            </a:r>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47106" name="Espace réservé du contenu 2"/>
          <p:cNvSpPr>
            <a:spLocks noGrp="1"/>
          </p:cNvSpPr>
          <p:nvPr>
            <p:ph idx="1"/>
          </p:nvPr>
        </p:nvSpPr>
        <p:spPr/>
        <p:txBody>
          <a:bodyPr/>
          <a:lstStyle/>
          <a:p>
            <a:pPr eaLnBrk="1" hangingPunct="1">
              <a:lnSpc>
                <a:spcPct val="90000"/>
              </a:lnSpc>
            </a:pPr>
            <a:r>
              <a:rPr lang="fr-CA" altLang="fr-FR" sz="2800" smtClean="0">
                <a:ea typeface="ＭＳ Ｐゴシック" pitchFamily="34" charset="-128"/>
              </a:rPr>
              <a:t>C: circulation</a:t>
            </a:r>
          </a:p>
          <a:p>
            <a:pPr lvl="1" eaLnBrk="1" hangingPunct="1">
              <a:lnSpc>
                <a:spcPct val="90000"/>
              </a:lnSpc>
            </a:pPr>
            <a:r>
              <a:rPr lang="fr-CA" altLang="fr-FR" sz="2400" smtClean="0">
                <a:ea typeface="ＭＳ Ｐゴシック" pitchFamily="34" charset="-128"/>
              </a:rPr>
              <a:t>Blocage des canaux sodiques</a:t>
            </a:r>
          </a:p>
          <a:p>
            <a:pPr lvl="2" eaLnBrk="1" hangingPunct="1">
              <a:lnSpc>
                <a:spcPct val="90000"/>
              </a:lnSpc>
            </a:pPr>
            <a:r>
              <a:rPr lang="fr-CA" altLang="fr-FR" sz="2200" smtClean="0">
                <a:ea typeface="ＭＳ Ｐゴシック" pitchFamily="34" charset="-128"/>
              </a:rPr>
              <a:t>Multiples substances possibles</a:t>
            </a:r>
          </a:p>
          <a:p>
            <a:pPr lvl="3" eaLnBrk="1" hangingPunct="1">
              <a:lnSpc>
                <a:spcPct val="90000"/>
              </a:lnSpc>
            </a:pPr>
            <a:r>
              <a:rPr lang="fr-CA" altLang="fr-FR" sz="1900" smtClean="0">
                <a:ea typeface="ＭＳ Ｐゴシック" pitchFamily="34" charset="-128"/>
              </a:rPr>
              <a:t>Antidépresseurs tricycliques</a:t>
            </a:r>
          </a:p>
          <a:p>
            <a:pPr lvl="3" eaLnBrk="1" hangingPunct="1">
              <a:lnSpc>
                <a:spcPct val="90000"/>
              </a:lnSpc>
            </a:pPr>
            <a:r>
              <a:rPr lang="fr-CA" altLang="fr-FR" sz="1900" smtClean="0">
                <a:ea typeface="ＭＳ Ｐゴシック" pitchFamily="34" charset="-128"/>
              </a:rPr>
              <a:t>Antiarythmiques classe 1 (surtout 1a et 1c)</a:t>
            </a:r>
          </a:p>
          <a:p>
            <a:pPr lvl="3" eaLnBrk="1" hangingPunct="1">
              <a:lnSpc>
                <a:spcPct val="90000"/>
              </a:lnSpc>
            </a:pPr>
            <a:r>
              <a:rPr lang="fr-CA" altLang="fr-FR" sz="1900" smtClean="0">
                <a:ea typeface="ＭＳ Ｐゴシック" pitchFamily="34" charset="-128"/>
              </a:rPr>
              <a:t>Anesthésiques locaux (bupivacaïne ++)</a:t>
            </a:r>
          </a:p>
          <a:p>
            <a:pPr lvl="3" eaLnBrk="1" hangingPunct="1">
              <a:lnSpc>
                <a:spcPct val="90000"/>
              </a:lnSpc>
            </a:pPr>
            <a:r>
              <a:rPr lang="fr-CA" altLang="fr-FR" sz="1900" smtClean="0">
                <a:ea typeface="ＭＳ Ｐゴシック" pitchFamily="34" charset="-128"/>
              </a:rPr>
              <a:t>Cocaïne (équivalent 1c)</a:t>
            </a:r>
          </a:p>
          <a:p>
            <a:pPr lvl="3" eaLnBrk="1" hangingPunct="1">
              <a:lnSpc>
                <a:spcPct val="90000"/>
              </a:lnSpc>
            </a:pPr>
            <a:r>
              <a:rPr lang="fr-CA" altLang="fr-FR" sz="1900" smtClean="0">
                <a:ea typeface="ＭＳ Ｐゴシック" pitchFamily="34" charset="-128"/>
              </a:rPr>
              <a:t>Chloroquine</a:t>
            </a:r>
          </a:p>
          <a:p>
            <a:pPr lvl="3" eaLnBrk="1" hangingPunct="1">
              <a:lnSpc>
                <a:spcPct val="90000"/>
              </a:lnSpc>
            </a:pPr>
            <a:r>
              <a:rPr lang="fr-CA" altLang="fr-FR" sz="1900" smtClean="0">
                <a:ea typeface="ＭＳ Ｐゴシック" pitchFamily="34" charset="-128"/>
              </a:rPr>
              <a:t>Diphenhydramine</a:t>
            </a:r>
          </a:p>
          <a:p>
            <a:pPr lvl="3" eaLnBrk="1" hangingPunct="1">
              <a:lnSpc>
                <a:spcPct val="90000"/>
              </a:lnSpc>
            </a:pPr>
            <a:r>
              <a:rPr lang="fr-CA" altLang="fr-FR" sz="1900" smtClean="0">
                <a:ea typeface="ＭＳ Ｐゴシック" pitchFamily="34" charset="-128"/>
              </a:rPr>
              <a:t>Phénothiazines</a:t>
            </a:r>
          </a:p>
          <a:p>
            <a:pPr lvl="3" eaLnBrk="1" hangingPunct="1">
              <a:lnSpc>
                <a:spcPct val="90000"/>
              </a:lnSpc>
            </a:pPr>
            <a:r>
              <a:rPr lang="fr-CA" altLang="fr-FR" sz="1900" smtClean="0">
                <a:ea typeface="ＭＳ Ｐゴシック" pitchFamily="34" charset="-128"/>
              </a:rPr>
              <a:t>Carbamazépine</a:t>
            </a:r>
          </a:p>
          <a:p>
            <a:pPr lvl="3" eaLnBrk="1" hangingPunct="1">
              <a:lnSpc>
                <a:spcPct val="90000"/>
              </a:lnSpc>
            </a:pPr>
            <a:r>
              <a:rPr lang="fr-CA" altLang="fr-FR" sz="1900" smtClean="0">
                <a:ea typeface="ＭＳ Ｐゴシック" pitchFamily="34" charset="-128"/>
              </a:rPr>
              <a:t>Venlafaxine</a:t>
            </a:r>
          </a:p>
          <a:p>
            <a:pPr lvl="3" eaLnBrk="1" hangingPunct="1">
              <a:lnSpc>
                <a:spcPct val="90000"/>
              </a:lnSpc>
            </a:pPr>
            <a:r>
              <a:rPr lang="fr-CA" altLang="fr-FR" sz="1900" smtClean="0">
                <a:ea typeface="ＭＳ Ｐゴシック" pitchFamily="34" charset="-128"/>
              </a:rPr>
              <a:t>Etc.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49154"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Dépolarisation et repolarisation normales</a:t>
            </a:r>
          </a:p>
          <a:p>
            <a:pPr lvl="1" eaLnBrk="1" hangingPunct="1">
              <a:buFont typeface="Wingdings 2" pitchFamily="18" charset="2"/>
              <a:buNone/>
            </a:pPr>
            <a:endParaRPr lang="fr-CA" altLang="fr-FR" smtClean="0">
              <a:ea typeface="ＭＳ Ｐゴシック" pitchFamily="34" charset="-128"/>
            </a:endParaRPr>
          </a:p>
        </p:txBody>
      </p:sp>
      <p:pic>
        <p:nvPicPr>
          <p:cNvPr id="49155"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2708275"/>
            <a:ext cx="3490912"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ZoneTexte 4"/>
          <p:cNvSpPr txBox="1">
            <a:spLocks noChangeArrowheads="1"/>
          </p:cNvSpPr>
          <p:nvPr/>
        </p:nvSpPr>
        <p:spPr bwMode="auto">
          <a:xfrm>
            <a:off x="6300788" y="6303963"/>
            <a:ext cx="2303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000"/>
              <a:t>Goldfrank’s Toxicologic Emergencies 9th edition, 2011, p. 315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fr-CA" dirty="0" smtClean="0">
                <a:ea typeface="+mn-ea"/>
                <a:cs typeface="+mn-cs"/>
              </a:rPr>
              <a:t>C: circulation</a:t>
            </a:r>
          </a:p>
          <a:p>
            <a:pPr marL="722376" lvl="1" indent="-274320" eaLnBrk="1" fontAlgn="auto" hangingPunct="1">
              <a:spcAft>
                <a:spcPts val="0"/>
              </a:spcAft>
              <a:buFont typeface="Wingdings 2"/>
              <a:buChar char=""/>
              <a:defRPr/>
            </a:pPr>
            <a:r>
              <a:rPr lang="fr-CA" dirty="0" smtClean="0">
                <a:ea typeface="+mn-ea"/>
              </a:rPr>
              <a:t>Blocage des canaux sodiques</a:t>
            </a:r>
          </a:p>
          <a:p>
            <a:pPr marL="448056" lvl="1" indent="0" eaLnBrk="1" fontAlgn="auto" hangingPunct="1">
              <a:spcAft>
                <a:spcPts val="0"/>
              </a:spcAft>
              <a:buFont typeface="Wingdings 2"/>
              <a:buNone/>
              <a:defRPr/>
            </a:pPr>
            <a:endParaRPr lang="fr-CA" dirty="0">
              <a:ea typeface="+mn-ea"/>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781300"/>
            <a:ext cx="3463925"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1204" name="ZoneTexte 3"/>
          <p:cNvSpPr txBox="1">
            <a:spLocks noChangeArrowheads="1"/>
          </p:cNvSpPr>
          <p:nvPr/>
        </p:nvSpPr>
        <p:spPr bwMode="auto">
          <a:xfrm>
            <a:off x="6300788" y="6115050"/>
            <a:ext cx="237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000">
                <a:solidFill>
                  <a:srgbClr val="FFFFFF"/>
                </a:solidFill>
              </a:rPr>
              <a:t>Goldfrank’s Toxicologic Emergencies 9th edition, 2011, p. 1050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title"/>
          </p:nvPr>
        </p:nvSpPr>
        <p:spPr/>
        <p:txBody>
          <a:bodyPr/>
          <a:lstStyle/>
          <a:p>
            <a:pPr eaLnBrk="1" hangingPunct="1"/>
            <a:endParaRPr lang="fr-CA" altLang="fr-FR" smtClean="0">
              <a:ea typeface="ＭＳ Ｐゴシック" pitchFamily="34" charset="-128"/>
            </a:endParaRPr>
          </a:p>
        </p:txBody>
      </p:sp>
      <p:pic>
        <p:nvPicPr>
          <p:cNvPr id="16386"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95513" y="1557338"/>
            <a:ext cx="3890962" cy="439261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53250"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Blocage des canaux sodiques</a:t>
            </a:r>
          </a:p>
        </p:txBody>
      </p:sp>
      <p:pic>
        <p:nvPicPr>
          <p:cNvPr id="53251" name="Espace réservé du contenu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74676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fr-CA" dirty="0" smtClean="0">
                <a:ea typeface="+mn-ea"/>
                <a:cs typeface="+mn-cs"/>
              </a:rPr>
              <a:t>C: circulation</a:t>
            </a:r>
          </a:p>
          <a:p>
            <a:pPr marL="722376" lvl="1" indent="-274320" eaLnBrk="1" fontAlgn="auto" hangingPunct="1">
              <a:spcAft>
                <a:spcPts val="0"/>
              </a:spcAft>
              <a:buFont typeface="Wingdings 2"/>
              <a:buChar char=""/>
              <a:defRPr/>
            </a:pPr>
            <a:r>
              <a:rPr lang="fr-CA" dirty="0" smtClean="0">
                <a:ea typeface="+mn-ea"/>
              </a:rPr>
              <a:t>Blocage des canaux sodiques</a:t>
            </a:r>
          </a:p>
          <a:p>
            <a:pPr marL="448056" lvl="1" indent="0" eaLnBrk="1" fontAlgn="auto" hangingPunct="1">
              <a:spcAft>
                <a:spcPts val="0"/>
              </a:spcAft>
              <a:buFont typeface="Wingdings 2"/>
              <a:buNone/>
              <a:defRPr/>
            </a:pPr>
            <a:endParaRPr lang="fr-CA" dirty="0">
              <a:ea typeface="+mn-ea"/>
            </a:endParaRP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636838"/>
            <a:ext cx="2951162" cy="402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5300" name="ZoneTexte 4"/>
          <p:cNvSpPr txBox="1">
            <a:spLocks noChangeArrowheads="1"/>
          </p:cNvSpPr>
          <p:nvPr/>
        </p:nvSpPr>
        <p:spPr bwMode="auto">
          <a:xfrm>
            <a:off x="5929313" y="6257925"/>
            <a:ext cx="2376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000">
                <a:solidFill>
                  <a:srgbClr val="FFFFFF"/>
                </a:solidFill>
              </a:rPr>
              <a:t>Goldfrank’s Toxicologic Emergencies 9th edition, 2011, p. 1053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57346"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Blocage des canaux sodiques</a:t>
            </a:r>
          </a:p>
        </p:txBody>
      </p:sp>
      <p:pic>
        <p:nvPicPr>
          <p:cNvPr id="57347" name="Espace réservé du contenu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781300"/>
            <a:ext cx="74676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p:nvSpPr>
        <p:spPr>
          <a:xfrm>
            <a:off x="3014663" y="3068638"/>
            <a:ext cx="333375" cy="576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286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3130550"/>
            <a:ext cx="34766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867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13" y="4030663"/>
            <a:ext cx="347662"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normAutofit/>
          </a:bodyPr>
          <a:lstStyle/>
          <a:p>
            <a:pPr marL="420624" indent="-384048" eaLnBrk="1" fontAlgn="auto" hangingPunct="1">
              <a:spcAft>
                <a:spcPts val="0"/>
              </a:spcAft>
              <a:buFont typeface="Wingdings 2"/>
              <a:buChar char=""/>
              <a:defRPr/>
            </a:pPr>
            <a:r>
              <a:rPr lang="fr-CA" dirty="0" smtClean="0">
                <a:ea typeface="+mn-ea"/>
                <a:cs typeface="+mn-cs"/>
              </a:rPr>
              <a:t>C: circulation</a:t>
            </a:r>
          </a:p>
          <a:p>
            <a:pPr marL="722376" lvl="1" indent="-274320" eaLnBrk="1" fontAlgn="auto" hangingPunct="1">
              <a:spcAft>
                <a:spcPts val="0"/>
              </a:spcAft>
              <a:buFont typeface="Wingdings 2"/>
              <a:buChar char=""/>
              <a:defRPr/>
            </a:pPr>
            <a:r>
              <a:rPr lang="fr-CA" dirty="0" smtClean="0">
                <a:ea typeface="+mn-ea"/>
              </a:rPr>
              <a:t>Blocage des canaux sodiques: traitement</a:t>
            </a:r>
          </a:p>
          <a:p>
            <a:pPr marL="448056" lvl="1" indent="0" eaLnBrk="1" fontAlgn="auto" hangingPunct="1">
              <a:spcAft>
                <a:spcPts val="0"/>
              </a:spcAft>
              <a:buFont typeface="Wingdings 2"/>
              <a:buNone/>
              <a:defRPr/>
            </a:pPr>
            <a:endParaRPr lang="fr-CA" dirty="0">
              <a:ea typeface="+mn-ea"/>
            </a:endParaRP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09875"/>
            <a:ext cx="3463925"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6" name="ZoneTexte 3"/>
          <p:cNvSpPr txBox="1">
            <a:spLocks noChangeArrowheads="1"/>
          </p:cNvSpPr>
          <p:nvPr/>
        </p:nvSpPr>
        <p:spPr bwMode="auto">
          <a:xfrm>
            <a:off x="5307013" y="6299200"/>
            <a:ext cx="2376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000">
                <a:solidFill>
                  <a:srgbClr val="FFFFFF"/>
                </a:solidFill>
              </a:rPr>
              <a:t>Goldfrank’s Toxicologic Emergencies 9th edition, 2011, p. 1050</a:t>
            </a:r>
          </a:p>
        </p:txBody>
      </p:sp>
      <p:pic>
        <p:nvPicPr>
          <p:cNvPr id="297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088" y="4344988"/>
            <a:ext cx="29813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8" name="ZoneTexte 4"/>
          <p:cNvSpPr txBox="1">
            <a:spLocks noChangeArrowheads="1"/>
          </p:cNvSpPr>
          <p:nvPr/>
        </p:nvSpPr>
        <p:spPr bwMode="auto">
          <a:xfrm>
            <a:off x="5018088" y="2924175"/>
            <a:ext cx="3154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a:t>NaHCO</a:t>
            </a:r>
            <a:r>
              <a:rPr lang="fr-CA" altLang="fr-FR" baseline="-25000"/>
              <a:t>3</a:t>
            </a:r>
            <a:r>
              <a:rPr lang="fr-CA" altLang="fr-FR"/>
              <a:t> 1-2 mmol/kg IV en 1-2 minutes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C: circulation</a:t>
            </a:r>
          </a:p>
          <a:p>
            <a:pPr lvl="1" eaLnBrk="1" hangingPunct="1">
              <a:lnSpc>
                <a:spcPct val="90000"/>
              </a:lnSpc>
            </a:pPr>
            <a:r>
              <a:rPr lang="fr-CA" altLang="fr-FR" smtClean="0">
                <a:ea typeface="ＭＳ Ｐゴシック" pitchFamily="34" charset="-128"/>
              </a:rPr>
              <a:t>Blocage des canaux sodiques</a:t>
            </a:r>
          </a:p>
          <a:p>
            <a:pPr lvl="2" eaLnBrk="1" hangingPunct="1">
              <a:lnSpc>
                <a:spcPct val="90000"/>
              </a:lnSpc>
            </a:pPr>
            <a:r>
              <a:rPr lang="fr-CA" altLang="fr-FR" smtClean="0">
                <a:ea typeface="ＭＳ Ｐゴシック" pitchFamily="34" charset="-128"/>
              </a:rPr>
              <a:t>NaHCO</a:t>
            </a:r>
            <a:r>
              <a:rPr lang="fr-CA" altLang="fr-FR" baseline="-25000" smtClean="0">
                <a:ea typeface="ＭＳ Ｐゴシック" pitchFamily="34" charset="-128"/>
              </a:rPr>
              <a:t>3</a:t>
            </a:r>
            <a:r>
              <a:rPr lang="fr-CA" altLang="fr-FR" smtClean="0">
                <a:ea typeface="ＭＳ Ｐゴシック" pitchFamily="34" charset="-128"/>
              </a:rPr>
              <a:t> en bolus ad réduction du QRS &lt;100 ms, correction des arythmies ou stabilisation de la TA</a:t>
            </a:r>
          </a:p>
          <a:p>
            <a:pPr lvl="2" eaLnBrk="1" hangingPunct="1">
              <a:lnSpc>
                <a:spcPct val="90000"/>
              </a:lnSpc>
            </a:pPr>
            <a:r>
              <a:rPr lang="fr-CA" altLang="fr-FR" smtClean="0">
                <a:ea typeface="ＭＳ Ｐゴシック" pitchFamily="34" charset="-128"/>
              </a:rPr>
              <a:t>Attention</a:t>
            </a:r>
          </a:p>
          <a:p>
            <a:pPr lvl="3" eaLnBrk="1" hangingPunct="1">
              <a:lnSpc>
                <a:spcPct val="90000"/>
              </a:lnSpc>
            </a:pPr>
            <a:r>
              <a:rPr lang="fr-CA" altLang="fr-FR" smtClean="0">
                <a:ea typeface="ＭＳ Ｐゴシック" pitchFamily="34" charset="-128"/>
              </a:rPr>
              <a:t>Natrémie</a:t>
            </a:r>
          </a:p>
          <a:p>
            <a:pPr lvl="3" eaLnBrk="1" hangingPunct="1">
              <a:lnSpc>
                <a:spcPct val="90000"/>
              </a:lnSpc>
            </a:pPr>
            <a:r>
              <a:rPr lang="fr-CA" altLang="fr-FR" smtClean="0">
                <a:ea typeface="ＭＳ Ｐゴシック" pitchFamily="34" charset="-128"/>
              </a:rPr>
              <a:t>Surcharge volémique</a:t>
            </a:r>
          </a:p>
          <a:p>
            <a:pPr lvl="3" eaLnBrk="1" hangingPunct="1">
              <a:lnSpc>
                <a:spcPct val="90000"/>
              </a:lnSpc>
            </a:pPr>
            <a:r>
              <a:rPr lang="fr-CA" altLang="fr-FR" smtClean="0">
                <a:ea typeface="ＭＳ Ｐゴシック" pitchFamily="34" charset="-128"/>
              </a:rPr>
              <a:t>Alcalémie délétère; viser pH 7,45-7,55</a:t>
            </a:r>
          </a:p>
          <a:p>
            <a:pPr lvl="2" eaLnBrk="1" hangingPunct="1">
              <a:lnSpc>
                <a:spcPct val="90000"/>
              </a:lnSpc>
            </a:pPr>
            <a:r>
              <a:rPr lang="fr-CA" altLang="fr-FR" smtClean="0">
                <a:ea typeface="ＭＳ Ｐゴシック" pitchFamily="34" charset="-128"/>
              </a:rPr>
              <a:t>Si aucun changement</a:t>
            </a:r>
          </a:p>
          <a:p>
            <a:pPr lvl="3" eaLnBrk="1" hangingPunct="1">
              <a:lnSpc>
                <a:spcPct val="90000"/>
              </a:lnSpc>
            </a:pPr>
            <a:r>
              <a:rPr lang="fr-CA" altLang="fr-FR" smtClean="0">
                <a:ea typeface="ＭＳ Ｐゴシック" pitchFamily="34" charset="-128"/>
              </a:rPr>
              <a:t>Comparer aux anciens ECG (chronique ?)</a:t>
            </a:r>
          </a:p>
          <a:p>
            <a:pPr lvl="3" eaLnBrk="1" hangingPunct="1">
              <a:lnSpc>
                <a:spcPct val="90000"/>
              </a:lnSpc>
            </a:pPr>
            <a:r>
              <a:rPr lang="fr-CA" altLang="fr-FR" smtClean="0">
                <a:ea typeface="ＭＳ Ｐゴシック" pitchFamily="34" charset="-128"/>
              </a:rPr>
              <a:t>ECG sériés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Blocage des canaux potassiques</a:t>
            </a:r>
          </a:p>
          <a:p>
            <a:pPr lvl="2" eaLnBrk="1" hangingPunct="1"/>
            <a:r>
              <a:rPr lang="fr-CA" altLang="fr-FR" smtClean="0">
                <a:ea typeface="ＭＳ Ｐゴシック" pitchFamily="34" charset="-128"/>
              </a:rPr>
              <a:t>Impact sur la repolarisation</a:t>
            </a:r>
          </a:p>
          <a:p>
            <a:pPr lvl="2" eaLnBrk="1" hangingPunct="1"/>
            <a:r>
              <a:rPr lang="fr-CA" altLang="fr-FR" smtClean="0">
                <a:ea typeface="ＭＳ Ｐゴシック" pitchFamily="34" charset="-128"/>
              </a:rPr>
              <a:t>Augmentation de l’intervalle QT</a:t>
            </a:r>
          </a:p>
          <a:p>
            <a:pPr lvl="2" eaLnBrk="1" hangingPunct="1"/>
            <a:r>
              <a:rPr lang="fr-CA" altLang="fr-FR" smtClean="0">
                <a:ea typeface="ＭＳ Ｐゴシック" pitchFamily="34" charset="-128"/>
              </a:rPr>
              <a:t>Risque de torsades de pointe</a:t>
            </a:r>
          </a:p>
          <a:p>
            <a:pPr lvl="2" eaLnBrk="1" hangingPunct="1"/>
            <a:r>
              <a:rPr lang="fr-CA" altLang="fr-FR" smtClean="0">
                <a:ea typeface="ＭＳ Ｐゴシック" pitchFamily="34" charset="-128"/>
              </a:rPr>
              <a:t>Il faut prendre en compte l’intervalle QT de même que la fréquence cardiaque</a:t>
            </a:r>
          </a:p>
          <a:p>
            <a:pPr lvl="3" eaLnBrk="1" hangingPunct="1"/>
            <a:r>
              <a:rPr lang="fr-CA" altLang="fr-FR" smtClean="0">
                <a:ea typeface="ＭＳ Ｐゴシック" pitchFamily="34" charset="-128"/>
              </a:rPr>
              <a:t>Controverse dans la façon optimale de calculer un QT</a:t>
            </a:r>
            <a:r>
              <a:rPr lang="fr-CA" altLang="fr-FR" baseline="-25000" smtClean="0">
                <a:ea typeface="ＭＳ Ｐゴシック" pitchFamily="34" charset="-128"/>
              </a:rPr>
              <a:t>C</a:t>
            </a:r>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Blocage des canaux potassiques</a:t>
            </a:r>
          </a:p>
          <a:p>
            <a:pPr lvl="2" eaLnBrk="1" hangingPunct="1"/>
            <a:r>
              <a:rPr lang="fr-CA" altLang="fr-FR" smtClean="0">
                <a:ea typeface="ＭＳ Ｐゴシック" pitchFamily="34" charset="-128"/>
              </a:rPr>
              <a:t>Que faire avec un QT prolongé en toxico?</a:t>
            </a:r>
          </a:p>
          <a:p>
            <a:pPr lvl="3" eaLnBrk="1" hangingPunct="1"/>
            <a:r>
              <a:rPr lang="fr-CA" altLang="fr-FR" smtClean="0">
                <a:ea typeface="ＭＳ Ｐゴシック" pitchFamily="34" charset="-128"/>
              </a:rPr>
              <a:t>Monitoring cardiaque et ECG sériés</a:t>
            </a:r>
          </a:p>
          <a:p>
            <a:pPr lvl="3" eaLnBrk="1" hangingPunct="1"/>
            <a:r>
              <a:rPr lang="fr-CA" altLang="fr-FR" smtClean="0">
                <a:ea typeface="ＭＳ Ｐゴシック" pitchFamily="34" charset="-128"/>
              </a:rPr>
              <a:t>MgSO</a:t>
            </a:r>
            <a:r>
              <a:rPr lang="fr-CA" altLang="fr-FR" baseline="-25000" smtClean="0">
                <a:ea typeface="ＭＳ Ｐゴシック" pitchFamily="34" charset="-128"/>
              </a:rPr>
              <a:t>4</a:t>
            </a:r>
            <a:r>
              <a:rPr lang="fr-CA" altLang="fr-FR" smtClean="0">
                <a:ea typeface="ＭＳ Ｐゴシック" pitchFamily="34" charset="-128"/>
              </a:rPr>
              <a:t>?</a:t>
            </a:r>
          </a:p>
          <a:p>
            <a:pPr lvl="4" eaLnBrk="1" hangingPunct="1"/>
            <a:r>
              <a:rPr lang="fr-CA" altLang="fr-FR" smtClean="0">
                <a:ea typeface="ＭＳ Ｐゴシック" pitchFamily="34" charset="-128"/>
              </a:rPr>
              <a:t>Administration prophylactique?</a:t>
            </a:r>
          </a:p>
          <a:p>
            <a:pPr lvl="4" eaLnBrk="1" hangingPunct="1"/>
            <a:r>
              <a:rPr lang="fr-CA" altLang="fr-FR" smtClean="0">
                <a:ea typeface="ＭＳ Ｐゴシック" pitchFamily="34" charset="-128"/>
              </a:rPr>
              <a:t>MgSO</a:t>
            </a:r>
            <a:r>
              <a:rPr lang="fr-CA" altLang="fr-FR" baseline="-25000" smtClean="0">
                <a:ea typeface="ＭＳ Ｐゴシック" pitchFamily="34" charset="-128"/>
              </a:rPr>
              <a:t>4</a:t>
            </a:r>
            <a:r>
              <a:rPr lang="fr-CA" altLang="fr-FR" smtClean="0">
                <a:ea typeface="ＭＳ Ｐゴシック" pitchFamily="34" charset="-128"/>
              </a:rPr>
              <a:t> diminue l’occurrence des dépolarisations ventriculaires précoces entraînant la torsade</a:t>
            </a:r>
          </a:p>
          <a:p>
            <a:pPr lvl="4" eaLnBrk="1" hangingPunct="1"/>
            <a:r>
              <a:rPr lang="fr-CA" altLang="fr-FR" smtClean="0">
                <a:ea typeface="ＭＳ Ｐゴシック" pitchFamily="34" charset="-128"/>
              </a:rPr>
              <a:t>Il ne diminue pas le QT!</a:t>
            </a:r>
          </a:p>
          <a:p>
            <a:pPr lvl="3" eaLnBrk="1" hangingPunct="1"/>
            <a:r>
              <a:rPr lang="fr-CA" altLang="fr-FR" smtClean="0">
                <a:ea typeface="ＭＳ Ｐゴシック" pitchFamily="34" charset="-128"/>
              </a:rPr>
              <a:t>Si torsades, clairement indiqué +/- overdrive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C: circulation</a:t>
            </a:r>
          </a:p>
          <a:p>
            <a:pPr lvl="1" eaLnBrk="1" hangingPunct="1">
              <a:lnSpc>
                <a:spcPct val="90000"/>
              </a:lnSpc>
            </a:pPr>
            <a:r>
              <a:rPr lang="fr-CA" altLang="fr-FR" smtClean="0">
                <a:ea typeface="ＭＳ Ｐゴシック" pitchFamily="34" charset="-128"/>
              </a:rPr>
              <a:t>Blocage de la pompe Na-K-ATPase</a:t>
            </a:r>
          </a:p>
          <a:p>
            <a:pPr lvl="2" eaLnBrk="1" hangingPunct="1">
              <a:lnSpc>
                <a:spcPct val="90000"/>
              </a:lnSpc>
            </a:pPr>
            <a:r>
              <a:rPr lang="fr-CA" altLang="fr-FR" smtClean="0">
                <a:ea typeface="ＭＳ Ｐゴシック" pitchFamily="34" charset="-128"/>
              </a:rPr>
              <a:t>Digitale</a:t>
            </a:r>
          </a:p>
          <a:p>
            <a:pPr lvl="2" eaLnBrk="1" hangingPunct="1">
              <a:lnSpc>
                <a:spcPct val="90000"/>
              </a:lnSpc>
            </a:pPr>
            <a:r>
              <a:rPr lang="fr-CA" altLang="fr-FR" smtClean="0">
                <a:ea typeface="ＭＳ Ｐゴシック" pitchFamily="34" charset="-128"/>
              </a:rPr>
              <a:t>Effets concrets:</a:t>
            </a:r>
          </a:p>
          <a:p>
            <a:pPr lvl="3" eaLnBrk="1" hangingPunct="1">
              <a:lnSpc>
                <a:spcPct val="90000"/>
              </a:lnSpc>
            </a:pPr>
            <a:r>
              <a:rPr lang="fr-CA" altLang="fr-FR" smtClean="0">
                <a:ea typeface="ＭＳ Ｐゴシック" pitchFamily="34" charset="-128"/>
              </a:rPr>
              <a:t>Diminution de la conduction</a:t>
            </a:r>
          </a:p>
          <a:p>
            <a:pPr lvl="3" eaLnBrk="1" hangingPunct="1">
              <a:lnSpc>
                <a:spcPct val="90000"/>
              </a:lnSpc>
            </a:pPr>
            <a:r>
              <a:rPr lang="fr-CA" altLang="fr-FR" smtClean="0">
                <a:ea typeface="ＭＳ Ｐゴシック" pitchFamily="34" charset="-128"/>
              </a:rPr>
              <a:t>Augmentation de l’automaticité</a:t>
            </a:r>
          </a:p>
          <a:p>
            <a:pPr lvl="2" eaLnBrk="1" hangingPunct="1">
              <a:lnSpc>
                <a:spcPct val="90000"/>
              </a:lnSpc>
            </a:pPr>
            <a:r>
              <a:rPr lang="fr-CA" altLang="fr-FR" smtClean="0">
                <a:ea typeface="ＭＳ Ｐゴシック" pitchFamily="34" charset="-128"/>
              </a:rPr>
              <a:t>Signes électriques</a:t>
            </a:r>
          </a:p>
          <a:p>
            <a:pPr lvl="3" eaLnBrk="1" hangingPunct="1">
              <a:lnSpc>
                <a:spcPct val="90000"/>
              </a:lnSpc>
            </a:pPr>
            <a:r>
              <a:rPr lang="fr-CA" altLang="fr-FR" smtClean="0">
                <a:ea typeface="ＭＳ Ｐゴシック" pitchFamily="34" charset="-128"/>
              </a:rPr>
              <a:t>Ectopie (ESV)</a:t>
            </a:r>
          </a:p>
          <a:p>
            <a:pPr lvl="3" eaLnBrk="1" hangingPunct="1">
              <a:lnSpc>
                <a:spcPct val="90000"/>
              </a:lnSpc>
            </a:pPr>
            <a:r>
              <a:rPr lang="fr-CA" altLang="fr-FR" smtClean="0">
                <a:ea typeface="ＭＳ Ｐゴシック" pitchFamily="34" charset="-128"/>
              </a:rPr>
              <a:t>FA/flutter avec bloc AV</a:t>
            </a:r>
          </a:p>
          <a:p>
            <a:pPr lvl="3" eaLnBrk="1" hangingPunct="1">
              <a:lnSpc>
                <a:spcPct val="90000"/>
              </a:lnSpc>
            </a:pPr>
            <a:r>
              <a:rPr lang="fr-CA" altLang="fr-FR" smtClean="0">
                <a:ea typeface="ＭＳ Ｐゴシック" pitchFamily="34" charset="-128"/>
              </a:rPr>
              <a:t>TV / TV bidirectionnelle</a:t>
            </a:r>
          </a:p>
          <a:p>
            <a:pPr lvl="3" eaLnBrk="1" hangingPunct="1">
              <a:lnSpc>
                <a:spcPct val="90000"/>
              </a:lnSpc>
            </a:pPr>
            <a:r>
              <a:rPr lang="fr-CA" altLang="fr-FR" smtClean="0">
                <a:ea typeface="ＭＳ Ｐゴシック" pitchFamily="34" charset="-128"/>
              </a:rPr>
              <a:t>Blocs de degrés divers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Blocage de la pompe Na-K-ATPase</a:t>
            </a:r>
          </a:p>
          <a:p>
            <a:pPr lvl="2" eaLnBrk="1" hangingPunct="1"/>
            <a:r>
              <a:rPr lang="fr-CA" altLang="fr-FR" smtClean="0">
                <a:ea typeface="ＭＳ Ｐゴシック" pitchFamily="34" charset="-128"/>
              </a:rPr>
              <a:t>Indications anticorps antidigitaliques (digifab)</a:t>
            </a:r>
          </a:p>
          <a:p>
            <a:pPr lvl="3" eaLnBrk="1" hangingPunct="1"/>
            <a:r>
              <a:rPr lang="fr-CA" altLang="fr-FR" smtClean="0">
                <a:ea typeface="ＭＳ Ｐゴシック" pitchFamily="34" charset="-128"/>
              </a:rPr>
              <a:t>Bradyarythmie progressive symptomatique</a:t>
            </a:r>
          </a:p>
          <a:p>
            <a:pPr lvl="3" eaLnBrk="1" hangingPunct="1"/>
            <a:r>
              <a:rPr lang="fr-CA" altLang="fr-FR" smtClean="0">
                <a:ea typeface="ＭＳ Ｐゴシック" pitchFamily="34" charset="-128"/>
              </a:rPr>
              <a:t>Bloc AV 2</a:t>
            </a:r>
            <a:r>
              <a:rPr lang="fr-CA" altLang="fr-FR" baseline="30000" smtClean="0">
                <a:ea typeface="ＭＳ Ｐゴシック" pitchFamily="34" charset="-128"/>
              </a:rPr>
              <a:t>e</a:t>
            </a:r>
            <a:r>
              <a:rPr lang="fr-CA" altLang="fr-FR" smtClean="0">
                <a:ea typeface="ＭＳ Ｐゴシック" pitchFamily="34" charset="-128"/>
              </a:rPr>
              <a:t>-3</a:t>
            </a:r>
            <a:r>
              <a:rPr lang="fr-CA" altLang="fr-FR" baseline="30000" smtClean="0">
                <a:ea typeface="ＭＳ Ｐゴシック" pitchFamily="34" charset="-128"/>
              </a:rPr>
              <a:t>e</a:t>
            </a:r>
            <a:r>
              <a:rPr lang="fr-CA" altLang="fr-FR" smtClean="0">
                <a:ea typeface="ＭＳ Ｐゴシック" pitchFamily="34" charset="-128"/>
              </a:rPr>
              <a:t> degré résistant à l’atropine</a:t>
            </a:r>
          </a:p>
          <a:p>
            <a:pPr lvl="3" eaLnBrk="1" hangingPunct="1"/>
            <a:r>
              <a:rPr lang="fr-CA" altLang="fr-FR" smtClean="0">
                <a:ea typeface="ＭＳ Ｐゴシック" pitchFamily="34" charset="-128"/>
              </a:rPr>
              <a:t>TV/FV</a:t>
            </a:r>
          </a:p>
          <a:p>
            <a:pPr lvl="3" eaLnBrk="1" hangingPunct="1"/>
            <a:r>
              <a:rPr lang="fr-CA" altLang="fr-FR" smtClean="0">
                <a:ea typeface="ＭＳ Ｐゴシック" pitchFamily="34" charset="-128"/>
              </a:rPr>
              <a:t>Digoxinémie &gt; 6,5 nmol/L </a:t>
            </a:r>
            <a:r>
              <a:rPr lang="fr-CA" altLang="fr-FR" u="sng" smtClean="0">
                <a:ea typeface="ＭＳ Ｐゴシック" pitchFamily="34" charset="-128"/>
              </a:rPr>
              <a:t>&gt;</a:t>
            </a:r>
            <a:r>
              <a:rPr lang="fr-CA" altLang="fr-FR" smtClean="0">
                <a:ea typeface="ＭＳ Ｐゴシック" pitchFamily="34" charset="-128"/>
              </a:rPr>
              <a:t> 6h après dernière dose</a:t>
            </a:r>
          </a:p>
          <a:p>
            <a:pPr lvl="3" eaLnBrk="1" hangingPunct="1"/>
            <a:r>
              <a:rPr lang="fr-CA" altLang="fr-FR" smtClean="0">
                <a:ea typeface="ＭＳ Ｐゴシック" pitchFamily="34" charset="-128"/>
              </a:rPr>
              <a:t>Kaliémie </a:t>
            </a:r>
            <a:r>
              <a:rPr lang="fr-CA" altLang="fr-FR" u="sng" smtClean="0">
                <a:ea typeface="ＭＳ Ｐゴシック" pitchFamily="34" charset="-128"/>
              </a:rPr>
              <a:t>&gt;</a:t>
            </a:r>
            <a:r>
              <a:rPr lang="fr-CA" altLang="fr-FR" smtClean="0">
                <a:ea typeface="ＭＳ Ｐゴシック" pitchFamily="34" charset="-128"/>
              </a:rPr>
              <a:t> 5 mmol/L (en intoxication aiguë)</a:t>
            </a:r>
          </a:p>
          <a:p>
            <a:pPr lvl="3" eaLnBrk="1" hangingPunct="1"/>
            <a:r>
              <a:rPr lang="fr-CA" altLang="fr-FR" smtClean="0">
                <a:ea typeface="ＭＳ Ｐゴシック" pitchFamily="34" charset="-128"/>
              </a:rPr>
              <a:t>Ingestion </a:t>
            </a:r>
            <a:r>
              <a:rPr lang="fr-CA" altLang="fr-FR" u="sng" smtClean="0">
                <a:ea typeface="ＭＳ Ｐゴシック" pitchFamily="34" charset="-128"/>
              </a:rPr>
              <a:t>&gt;</a:t>
            </a:r>
            <a:r>
              <a:rPr lang="fr-CA" altLang="fr-FR" smtClean="0">
                <a:ea typeface="ＭＳ Ｐゴシック" pitchFamily="34" charset="-128"/>
              </a:rPr>
              <a:t> 0,3 mg/kg digitale par un enfant</a:t>
            </a:r>
          </a:p>
          <a:p>
            <a:pPr lvl="3" eaLnBrk="1" hangingPunct="1"/>
            <a:r>
              <a:rPr lang="fr-CA" altLang="fr-FR" smtClean="0">
                <a:ea typeface="ＭＳ Ｐゴシック" pitchFamily="34" charset="-128"/>
              </a:rPr>
              <a:t>Ingestion </a:t>
            </a:r>
            <a:r>
              <a:rPr lang="fr-CA" altLang="fr-FR" u="sng" smtClean="0">
                <a:ea typeface="ＭＳ Ｐゴシック" pitchFamily="34" charset="-128"/>
              </a:rPr>
              <a:t>&gt;</a:t>
            </a:r>
            <a:r>
              <a:rPr lang="fr-CA" altLang="fr-FR" smtClean="0">
                <a:ea typeface="ＭＳ Ｐゴシック" pitchFamily="34" charset="-128"/>
              </a:rPr>
              <a:t> 10 mg par un adulte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lnSpc>
                <a:spcPct val="80000"/>
              </a:lnSpc>
            </a:pPr>
            <a:r>
              <a:rPr lang="fr-CA" altLang="fr-FR" sz="2800" smtClean="0">
                <a:ea typeface="ＭＳ Ｐゴシック" pitchFamily="34" charset="-128"/>
              </a:rPr>
              <a:t>C: circulation</a:t>
            </a:r>
          </a:p>
          <a:p>
            <a:pPr lvl="1" eaLnBrk="1" hangingPunct="1">
              <a:lnSpc>
                <a:spcPct val="80000"/>
              </a:lnSpc>
            </a:pPr>
            <a:r>
              <a:rPr lang="fr-CA" altLang="fr-FR" sz="2400" smtClean="0">
                <a:ea typeface="ＭＳ Ｐゴシック" pitchFamily="34" charset="-128"/>
              </a:rPr>
              <a:t>Blocage des canaux calciques et des récepteurs </a:t>
            </a:r>
            <a:r>
              <a:rPr lang="fr-CA" altLang="fr-FR" sz="2400" smtClean="0">
                <a:latin typeface="Symbol" pitchFamily="18" charset="2"/>
                <a:ea typeface="ＭＳ Ｐゴシック" pitchFamily="34" charset="-128"/>
              </a:rPr>
              <a:t>b</a:t>
            </a:r>
            <a:endParaRPr lang="fr-CA" altLang="fr-FR" sz="2400" smtClean="0">
              <a:ea typeface="ＭＳ Ｐゴシック" pitchFamily="34" charset="-128"/>
            </a:endParaRPr>
          </a:p>
          <a:p>
            <a:pPr lvl="2" eaLnBrk="1" hangingPunct="1">
              <a:lnSpc>
                <a:spcPct val="80000"/>
              </a:lnSpc>
            </a:pPr>
            <a:r>
              <a:rPr lang="fr-CA" altLang="fr-FR" sz="2200" smtClean="0">
                <a:ea typeface="ＭＳ Ｐゴシック" pitchFamily="34" charset="-128"/>
              </a:rPr>
              <a:t>Caractéristiques principales:</a:t>
            </a:r>
          </a:p>
          <a:p>
            <a:pPr lvl="3" eaLnBrk="1" hangingPunct="1">
              <a:lnSpc>
                <a:spcPct val="80000"/>
              </a:lnSpc>
            </a:pPr>
            <a:r>
              <a:rPr lang="fr-CA" altLang="fr-FR" sz="1900" smtClean="0">
                <a:ea typeface="ＭＳ Ｐゴシック" pitchFamily="34" charset="-128"/>
              </a:rPr>
              <a:t>Bradycardie (blocs AV) et hypotension</a:t>
            </a:r>
          </a:p>
          <a:p>
            <a:pPr lvl="2" eaLnBrk="1" hangingPunct="1">
              <a:lnSpc>
                <a:spcPct val="80000"/>
              </a:lnSpc>
            </a:pPr>
            <a:r>
              <a:rPr lang="fr-CA" altLang="fr-FR" sz="2200" smtClean="0">
                <a:ea typeface="ＭＳ Ｐゴシック" pitchFamily="34" charset="-128"/>
              </a:rPr>
              <a:t>Caractéristiques distinctives cliniquement</a:t>
            </a:r>
          </a:p>
          <a:p>
            <a:pPr lvl="3" eaLnBrk="1" hangingPunct="1">
              <a:lnSpc>
                <a:spcPct val="80000"/>
              </a:lnSpc>
            </a:pPr>
            <a:r>
              <a:rPr lang="fr-CA" altLang="fr-FR" sz="1900" smtClean="0">
                <a:ea typeface="ＭＳ Ｐゴシック" pitchFamily="34" charset="-128"/>
              </a:rPr>
              <a:t>Bloqueurs calciques: hyperglycémie et état de conscience préservé</a:t>
            </a:r>
          </a:p>
          <a:p>
            <a:pPr lvl="3" eaLnBrk="1" hangingPunct="1">
              <a:lnSpc>
                <a:spcPct val="80000"/>
              </a:lnSpc>
            </a:pPr>
            <a:r>
              <a:rPr lang="fr-CA" altLang="fr-FR" sz="1900" smtClean="0">
                <a:latin typeface="Symbol" pitchFamily="18" charset="2"/>
                <a:ea typeface="ＭＳ Ｐゴシック" pitchFamily="34" charset="-128"/>
              </a:rPr>
              <a:t>b</a:t>
            </a:r>
            <a:r>
              <a:rPr lang="fr-CA" altLang="fr-FR" sz="1900" smtClean="0">
                <a:ea typeface="ＭＳ Ｐゴシック" pitchFamily="34" charset="-128"/>
              </a:rPr>
              <a:t>-bloqueurs: altération état de conscience et hypoglycémie</a:t>
            </a:r>
          </a:p>
          <a:p>
            <a:pPr lvl="2" eaLnBrk="1" hangingPunct="1">
              <a:lnSpc>
                <a:spcPct val="80000"/>
              </a:lnSpc>
            </a:pPr>
            <a:r>
              <a:rPr lang="fr-CA" altLang="fr-FR" sz="2200" smtClean="0">
                <a:ea typeface="ＭＳ Ｐゴシック" pitchFamily="34" charset="-128"/>
              </a:rPr>
              <a:t>NB Bloqueurs calciques de type dihydropyridine principalement vasodilatateurs sans effet majeur sur la conduction</a:t>
            </a:r>
          </a:p>
          <a:p>
            <a:pPr lvl="3" eaLnBrk="1" hangingPunct="1">
              <a:lnSpc>
                <a:spcPct val="80000"/>
              </a:lnSpc>
            </a:pPr>
            <a:r>
              <a:rPr lang="fr-CA" altLang="fr-FR" sz="1900" smtClean="0">
                <a:ea typeface="ＭＳ Ｐゴシック" pitchFamily="34" charset="-128"/>
              </a:rPr>
              <a:t>Hypotension avec tachycardie réflexe possible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Objectifs</a:t>
            </a:r>
          </a:p>
        </p:txBody>
      </p:sp>
      <p:sp>
        <p:nvSpPr>
          <p:cNvPr id="18434" name="Espace réservé du contenu 2"/>
          <p:cNvSpPr>
            <a:spLocks noGrp="1"/>
          </p:cNvSpPr>
          <p:nvPr>
            <p:ph idx="1"/>
          </p:nvPr>
        </p:nvSpPr>
        <p:spPr/>
        <p:txBody>
          <a:bodyPr/>
          <a:lstStyle/>
          <a:p>
            <a:pPr eaLnBrk="1" hangingPunct="1"/>
            <a:r>
              <a:rPr lang="fr-CA" altLang="fr-FR" smtClean="0">
                <a:ea typeface="ＭＳ Ｐゴシック" pitchFamily="34" charset="-128"/>
              </a:rPr>
              <a:t>Discuter des éléments spécifiques de réanimation dans un contexte d’intoxication</a:t>
            </a:r>
          </a:p>
          <a:p>
            <a:pPr eaLnBrk="1" hangingPunct="1"/>
            <a:r>
              <a:rPr lang="fr-CA" altLang="fr-FR" smtClean="0">
                <a:ea typeface="ＭＳ Ｐゴシック" pitchFamily="34" charset="-128"/>
              </a:rPr>
              <a:t>Discuter de l’importance de procéder à une évaluation du risque rigoureuse une fois les gestes de réanimation effectués</a:t>
            </a:r>
          </a:p>
          <a:p>
            <a:pPr eaLnBrk="1" hangingPunct="1"/>
            <a:r>
              <a:rPr lang="fr-CA" altLang="fr-FR" smtClean="0">
                <a:ea typeface="ＭＳ Ｐゴシック" pitchFamily="34" charset="-128"/>
              </a:rPr>
              <a:t>Remettre en perspective l’utilisation de la décontamination et des antidotes en toxicologie</a:t>
            </a:r>
          </a:p>
          <a:p>
            <a:pPr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Situations ciblées</a:t>
            </a:r>
          </a:p>
          <a:p>
            <a:pPr lvl="2" eaLnBrk="1" hangingPunct="1"/>
            <a:r>
              <a:rPr lang="fr-CA" altLang="fr-FR" smtClean="0">
                <a:ea typeface="ＭＳ Ｐゴシック" pitchFamily="34" charset="-128"/>
              </a:rPr>
              <a:t>Patient hypertendu et tachycarde</a:t>
            </a:r>
          </a:p>
          <a:p>
            <a:pPr lvl="3" eaLnBrk="1" hangingPunct="1"/>
            <a:r>
              <a:rPr lang="fr-CA" altLang="fr-FR" smtClean="0">
                <a:ea typeface="ＭＳ Ｐゴシック" pitchFamily="34" charset="-128"/>
              </a:rPr>
              <a:t>1</a:t>
            </a:r>
            <a:r>
              <a:rPr lang="fr-CA" altLang="fr-FR" baseline="30000" smtClean="0">
                <a:ea typeface="ＭＳ Ｐゴシック" pitchFamily="34" charset="-128"/>
              </a:rPr>
              <a:t>ère</a:t>
            </a:r>
            <a:r>
              <a:rPr lang="fr-CA" altLang="fr-FR" smtClean="0">
                <a:ea typeface="ＭＳ Ｐゴシック" pitchFamily="34" charset="-128"/>
              </a:rPr>
              <a:t> ligne: sédation ++</a:t>
            </a:r>
          </a:p>
          <a:p>
            <a:pPr lvl="3" eaLnBrk="1" hangingPunct="1"/>
            <a:r>
              <a:rPr lang="fr-CA" altLang="fr-FR" smtClean="0">
                <a:ea typeface="ＭＳ Ｐゴシック" pitchFamily="34" charset="-128"/>
              </a:rPr>
              <a:t>Éviter </a:t>
            </a:r>
            <a:r>
              <a:rPr lang="fr-CA" altLang="fr-FR" smtClean="0">
                <a:latin typeface="Symbol" pitchFamily="18" charset="2"/>
                <a:ea typeface="ＭＳ Ｐゴシック" pitchFamily="34" charset="-128"/>
              </a:rPr>
              <a:t>b</a:t>
            </a:r>
            <a:r>
              <a:rPr lang="fr-CA" altLang="fr-FR" smtClean="0">
                <a:ea typeface="ＭＳ Ｐゴシック" pitchFamily="34" charset="-128"/>
              </a:rPr>
              <a:t>-bloqueurs!</a:t>
            </a:r>
          </a:p>
          <a:p>
            <a:pPr lvl="3" eaLnBrk="1" hangingPunct="1"/>
            <a:r>
              <a:rPr lang="fr-CA" altLang="fr-FR" smtClean="0">
                <a:ea typeface="ＭＳ Ｐゴシック" pitchFamily="34" charset="-128"/>
              </a:rPr>
              <a:t>Phentolamine si HTA problématique persiste malgré sédation adéquate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Situations ciblées (suite)</a:t>
            </a:r>
          </a:p>
          <a:p>
            <a:pPr lvl="2" eaLnBrk="1" hangingPunct="1"/>
            <a:r>
              <a:rPr lang="fr-CA" altLang="fr-FR" smtClean="0">
                <a:ea typeface="ＭＳ Ｐゴシック" pitchFamily="34" charset="-128"/>
              </a:rPr>
              <a:t>Patient intoxiqué en choc</a:t>
            </a:r>
          </a:p>
          <a:p>
            <a:pPr lvl="3" eaLnBrk="1" hangingPunct="1"/>
            <a:r>
              <a:rPr lang="fr-CA" altLang="fr-FR" smtClean="0">
                <a:ea typeface="ＭＳ Ｐゴシック" pitchFamily="34" charset="-128"/>
              </a:rPr>
              <a:t>1</a:t>
            </a:r>
            <a:r>
              <a:rPr lang="fr-CA" altLang="fr-FR" baseline="30000" smtClean="0">
                <a:ea typeface="ＭＳ Ｐゴシック" pitchFamily="34" charset="-128"/>
              </a:rPr>
              <a:t>ère</a:t>
            </a:r>
            <a:r>
              <a:rPr lang="fr-CA" altLang="fr-FR" smtClean="0">
                <a:ea typeface="ＭＳ Ｐゴシック" pitchFamily="34" charset="-128"/>
              </a:rPr>
              <a:t> ligne = réplétion volémique</a:t>
            </a:r>
          </a:p>
          <a:p>
            <a:pPr lvl="3" eaLnBrk="1" hangingPunct="1"/>
            <a:r>
              <a:rPr lang="fr-CA" altLang="fr-FR" smtClean="0">
                <a:ea typeface="ＭＳ Ｐゴシック" pitchFamily="34" charset="-128"/>
              </a:rPr>
              <a:t>Si bradycardie associée: tenter atropine</a:t>
            </a:r>
          </a:p>
          <a:p>
            <a:pPr lvl="3" eaLnBrk="1" hangingPunct="1"/>
            <a:r>
              <a:rPr lang="fr-CA" altLang="fr-FR" smtClean="0">
                <a:ea typeface="ＭＳ Ｐゴシック" pitchFamily="34" charset="-128"/>
              </a:rPr>
              <a:t>2</a:t>
            </a:r>
            <a:r>
              <a:rPr lang="fr-CA" altLang="fr-FR" baseline="30000" smtClean="0">
                <a:ea typeface="ＭＳ Ｐゴシック" pitchFamily="34" charset="-128"/>
              </a:rPr>
              <a:t>ème</a:t>
            </a:r>
            <a:r>
              <a:rPr lang="fr-CA" altLang="fr-FR" smtClean="0">
                <a:ea typeface="ＭＳ Ｐゴシック" pitchFamily="34" charset="-128"/>
              </a:rPr>
              <a:t> ligne dépendra du tableau clinique</a:t>
            </a:r>
          </a:p>
          <a:p>
            <a:pPr lvl="4" eaLnBrk="1" hangingPunct="1"/>
            <a:r>
              <a:rPr lang="fr-CA" altLang="fr-FR" smtClean="0">
                <a:ea typeface="ＭＳ Ｐゴシック" pitchFamily="34" charset="-128"/>
              </a:rPr>
              <a:t>Vasopresseurs / agents inotropes</a:t>
            </a:r>
          </a:p>
          <a:p>
            <a:pPr lvl="4" eaLnBrk="1" hangingPunct="1"/>
            <a:r>
              <a:rPr lang="fr-CA" altLang="fr-FR" smtClean="0">
                <a:ea typeface="ＭＳ Ｐゴシック" pitchFamily="34" charset="-128"/>
              </a:rPr>
              <a:t>Bicarbonate de sodium</a:t>
            </a:r>
          </a:p>
          <a:p>
            <a:pPr lvl="4" eaLnBrk="1" hangingPunct="1"/>
            <a:r>
              <a:rPr lang="fr-CA" altLang="fr-FR" smtClean="0">
                <a:ea typeface="ＭＳ Ｐゴシック" pitchFamily="34" charset="-128"/>
              </a:rPr>
              <a:t>Calcium et/ou glucagon</a:t>
            </a:r>
          </a:p>
          <a:p>
            <a:pPr lvl="4" eaLnBrk="1" hangingPunct="1"/>
            <a:r>
              <a:rPr lang="fr-CA" altLang="fr-FR" smtClean="0">
                <a:ea typeface="ＭＳ Ｐゴシック" pitchFamily="34" charset="-128"/>
              </a:rPr>
              <a:t>Insuline hautes doses / euglycémie</a:t>
            </a:r>
          </a:p>
          <a:p>
            <a:pPr lvl="4" eaLnBrk="1" hangingPunct="1"/>
            <a:r>
              <a:rPr lang="fr-CA" altLang="fr-FR" smtClean="0">
                <a:ea typeface="ＭＳ Ｐゴシック" pitchFamily="34" charset="-128"/>
              </a:rPr>
              <a:t>Digifab</a:t>
            </a:r>
          </a:p>
          <a:p>
            <a:pPr lvl="4" eaLnBrk="1" hangingPunct="1"/>
            <a:r>
              <a:rPr lang="fr-CA" altLang="fr-FR" smtClean="0">
                <a:ea typeface="ＭＳ Ｐゴシック" pitchFamily="34" charset="-128"/>
              </a:rPr>
              <a:t>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 circulation</a:t>
            </a:r>
          </a:p>
          <a:p>
            <a:pPr lvl="1" eaLnBrk="1" hangingPunct="1"/>
            <a:r>
              <a:rPr lang="fr-CA" altLang="fr-FR" smtClean="0">
                <a:ea typeface="ＭＳ Ｐゴシック" pitchFamily="34" charset="-128"/>
              </a:rPr>
              <a:t>Situations ciblées (suite)</a:t>
            </a:r>
          </a:p>
          <a:p>
            <a:pPr lvl="2" eaLnBrk="1" hangingPunct="1"/>
            <a:r>
              <a:rPr lang="fr-CA" altLang="fr-FR" smtClean="0">
                <a:ea typeface="ＭＳ Ｐゴシック" pitchFamily="34" charset="-128"/>
              </a:rPr>
              <a:t>FV/TV subite en inhalant des hydrocarbures</a:t>
            </a:r>
          </a:p>
          <a:p>
            <a:pPr lvl="3" eaLnBrk="1" hangingPunct="1"/>
            <a:r>
              <a:rPr lang="fr-CA" altLang="fr-FR" smtClean="0">
                <a:ea typeface="ＭＳ Ｐゴシック" pitchFamily="34" charset="-128"/>
              </a:rPr>
              <a:t>« sniffing sudden death syndrome »</a:t>
            </a:r>
          </a:p>
          <a:p>
            <a:pPr lvl="3" eaLnBrk="1" hangingPunct="1"/>
            <a:r>
              <a:rPr lang="fr-CA" altLang="fr-FR" smtClean="0">
                <a:ea typeface="ＭＳ Ｐゴシック" pitchFamily="34" charset="-128"/>
              </a:rPr>
              <a:t>Hydrocarbures (surtout halogénés) sensibilisent le myocarde aux catécholamines</a:t>
            </a:r>
          </a:p>
          <a:p>
            <a:pPr lvl="3" eaLnBrk="1" hangingPunct="1"/>
            <a:r>
              <a:rPr lang="fr-CA" altLang="fr-FR" smtClean="0">
                <a:ea typeface="ＭＳ Ｐゴシック" pitchFamily="34" charset="-128"/>
              </a:rPr>
              <a:t>RCR + défibrillation</a:t>
            </a:r>
          </a:p>
          <a:p>
            <a:pPr lvl="3" eaLnBrk="1" hangingPunct="1"/>
            <a:r>
              <a:rPr lang="fr-CA" altLang="fr-FR" smtClean="0">
                <a:ea typeface="ＭＳ Ｐゴシック" pitchFamily="34" charset="-128"/>
              </a:rPr>
              <a:t>Éviter l’épinéphrine! </a:t>
            </a:r>
          </a:p>
          <a:p>
            <a:pPr lvl="3" eaLnBrk="1" hangingPunct="1"/>
            <a:r>
              <a:rPr lang="fr-CA" altLang="fr-FR" smtClean="0">
                <a:ea typeface="ＭＳ Ｐゴシック" pitchFamily="34" charset="-128"/>
              </a:rPr>
              <a:t>Administration de </a:t>
            </a:r>
            <a:r>
              <a:rPr lang="fr-CA" altLang="fr-FR" smtClean="0">
                <a:latin typeface="Symbol" pitchFamily="18" charset="2"/>
                <a:ea typeface="ＭＳ Ｐゴシック" pitchFamily="34" charset="-128"/>
              </a:rPr>
              <a:t>b</a:t>
            </a:r>
            <a:r>
              <a:rPr lang="fr-CA" altLang="fr-FR" smtClean="0">
                <a:ea typeface="ＭＳ Ｐゴシック" pitchFamily="34" charset="-128"/>
              </a:rPr>
              <a:t>-bloqueurs IV</a:t>
            </a:r>
          </a:p>
          <a:p>
            <a:pPr lvl="3"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z="2800" smtClean="0">
                <a:ea typeface="ＭＳ Ｐゴシック" pitchFamily="34" charset="-128"/>
              </a:rPr>
              <a:t>Contrôle des convulsions</a:t>
            </a:r>
          </a:p>
          <a:p>
            <a:pPr lvl="1" eaLnBrk="1" hangingPunct="1"/>
            <a:r>
              <a:rPr lang="fr-CA" altLang="fr-FR" sz="2400" smtClean="0">
                <a:ea typeface="ＭＳ Ｐゴシック" pitchFamily="34" charset="-128"/>
              </a:rPr>
              <a:t>Convulsions dans contexte d’intoxication ou de sevrage sont généralisées</a:t>
            </a:r>
          </a:p>
          <a:p>
            <a:pPr lvl="2" eaLnBrk="1" hangingPunct="1"/>
            <a:r>
              <a:rPr lang="fr-CA" altLang="fr-FR" sz="2200" smtClean="0">
                <a:ea typeface="ＭＳ Ｐゴシック" pitchFamily="34" charset="-128"/>
              </a:rPr>
              <a:t>Pousser investigation plus loin et chercher autre chose si convulsions focales</a:t>
            </a:r>
          </a:p>
          <a:p>
            <a:pPr lvl="1" eaLnBrk="1" hangingPunct="1"/>
            <a:r>
              <a:rPr lang="fr-CA" altLang="fr-FR" sz="2400" smtClean="0">
                <a:ea typeface="ＭＳ Ｐゴシック" pitchFamily="34" charset="-128"/>
              </a:rPr>
              <a:t>Mécanismes</a:t>
            </a:r>
          </a:p>
          <a:p>
            <a:pPr lvl="2" eaLnBrk="1" hangingPunct="1"/>
            <a:r>
              <a:rPr lang="fr-CA" altLang="fr-FR" sz="2200" smtClean="0">
                <a:ea typeface="ＭＳ Ｐゴシック" pitchFamily="34" charset="-128"/>
              </a:rPr>
              <a:t>Altération de l’inhibition (antagonisme GABA, adénosine)</a:t>
            </a:r>
          </a:p>
          <a:p>
            <a:pPr lvl="2" eaLnBrk="1" hangingPunct="1"/>
            <a:r>
              <a:rPr lang="fr-CA" altLang="fr-FR" sz="2200" smtClean="0">
                <a:ea typeface="ＭＳ Ｐゴシック" pitchFamily="34" charset="-128"/>
              </a:rPr>
              <a:t>Augmentation de l’excitation (NMDA, etc.)</a:t>
            </a:r>
          </a:p>
          <a:p>
            <a:pPr lvl="2" eaLnBrk="1" hangingPunct="1"/>
            <a:r>
              <a:rPr lang="fr-CA" altLang="fr-FR" sz="2200" smtClean="0">
                <a:ea typeface="ＭＳ Ｐゴシック" pitchFamily="34" charset="-128"/>
              </a:rPr>
              <a:t>Altération de la conduction (blocage canaux Na) </a:t>
            </a:r>
          </a:p>
          <a:p>
            <a:pPr lvl="2" eaLnBrk="1" hangingPunct="1"/>
            <a:r>
              <a:rPr lang="fr-CA" altLang="fr-FR" sz="2200" smtClean="0">
                <a:ea typeface="ＭＳ Ｐゴシック" pitchFamily="34" charset="-128"/>
              </a:rPr>
              <a:t>Insuffisance métabolique (déficit glucose, O</a:t>
            </a:r>
            <a:r>
              <a:rPr lang="fr-CA" altLang="fr-FR" sz="2200" baseline="-25000" smtClean="0">
                <a:ea typeface="ＭＳ Ｐゴシック" pitchFamily="34" charset="-128"/>
              </a:rPr>
              <a:t>2</a:t>
            </a:r>
            <a:r>
              <a:rPr lang="fr-CA" altLang="fr-FR" sz="2200" smtClean="0">
                <a:ea typeface="ＭＳ Ｐゴシック"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81922" name="Espace réservé du contenu 2"/>
          <p:cNvSpPr>
            <a:spLocks noGrp="1"/>
          </p:cNvSpPr>
          <p:nvPr>
            <p:ph sz="half" idx="1"/>
          </p:nvPr>
        </p:nvSpPr>
        <p:spPr/>
        <p:txBody>
          <a:bodyPr/>
          <a:lstStyle/>
          <a:p>
            <a:pPr eaLnBrk="1" hangingPunct="1">
              <a:lnSpc>
                <a:spcPct val="80000"/>
              </a:lnSpc>
            </a:pPr>
            <a:r>
              <a:rPr lang="fr-CA" altLang="fr-FR" sz="2400" smtClean="0">
                <a:ea typeface="ＭＳ Ｐゴシック" pitchFamily="34" charset="-128"/>
              </a:rPr>
              <a:t>Amphétamines</a:t>
            </a:r>
          </a:p>
          <a:p>
            <a:pPr eaLnBrk="1" hangingPunct="1">
              <a:lnSpc>
                <a:spcPct val="80000"/>
              </a:lnSpc>
            </a:pPr>
            <a:r>
              <a:rPr lang="fr-CA" altLang="fr-FR" sz="2400" smtClean="0">
                <a:ea typeface="ＭＳ Ｐゴシック" pitchFamily="34" charset="-128"/>
              </a:rPr>
              <a:t>Anticholinergiques</a:t>
            </a:r>
          </a:p>
          <a:p>
            <a:pPr eaLnBrk="1" hangingPunct="1">
              <a:lnSpc>
                <a:spcPct val="80000"/>
              </a:lnSpc>
            </a:pPr>
            <a:r>
              <a:rPr lang="fr-CA" altLang="fr-FR" sz="2400" smtClean="0">
                <a:ea typeface="ＭＳ Ｐゴシック" pitchFamily="34" charset="-128"/>
              </a:rPr>
              <a:t>Antidépresseurs tricycliques</a:t>
            </a:r>
          </a:p>
          <a:p>
            <a:pPr eaLnBrk="1" hangingPunct="1">
              <a:lnSpc>
                <a:spcPct val="80000"/>
              </a:lnSpc>
            </a:pPr>
            <a:r>
              <a:rPr lang="fr-CA" altLang="fr-FR" sz="2400" smtClean="0">
                <a:ea typeface="ＭＳ Ｐゴシック" pitchFamily="34" charset="-128"/>
              </a:rPr>
              <a:t>Antihistaminiques</a:t>
            </a:r>
          </a:p>
          <a:p>
            <a:pPr eaLnBrk="1" hangingPunct="1">
              <a:lnSpc>
                <a:spcPct val="80000"/>
              </a:lnSpc>
            </a:pPr>
            <a:r>
              <a:rPr lang="fr-CA" altLang="fr-FR" sz="2400" smtClean="0">
                <a:ea typeface="ＭＳ Ｐゴシック" pitchFamily="34" charset="-128"/>
              </a:rPr>
              <a:t>Bupropion</a:t>
            </a:r>
          </a:p>
          <a:p>
            <a:pPr eaLnBrk="1" hangingPunct="1">
              <a:lnSpc>
                <a:spcPct val="80000"/>
              </a:lnSpc>
            </a:pPr>
            <a:r>
              <a:rPr lang="fr-CA" altLang="fr-FR" sz="2400" smtClean="0">
                <a:ea typeface="ＭＳ Ｐゴシック" pitchFamily="34" charset="-128"/>
              </a:rPr>
              <a:t>Camphre</a:t>
            </a:r>
          </a:p>
          <a:p>
            <a:pPr eaLnBrk="1" hangingPunct="1">
              <a:lnSpc>
                <a:spcPct val="80000"/>
              </a:lnSpc>
            </a:pPr>
            <a:r>
              <a:rPr lang="fr-CA" altLang="fr-FR" sz="2400" smtClean="0">
                <a:ea typeface="ＭＳ Ｐゴシック" pitchFamily="34" charset="-128"/>
              </a:rPr>
              <a:t>Carbamazepine</a:t>
            </a:r>
          </a:p>
          <a:p>
            <a:pPr eaLnBrk="1" hangingPunct="1">
              <a:lnSpc>
                <a:spcPct val="80000"/>
              </a:lnSpc>
            </a:pPr>
            <a:r>
              <a:rPr lang="fr-CA" altLang="fr-FR" sz="2400" smtClean="0">
                <a:ea typeface="ＭＳ Ｐゴシック" pitchFamily="34" charset="-128"/>
              </a:rPr>
              <a:t>Cocaïne</a:t>
            </a:r>
          </a:p>
          <a:p>
            <a:pPr eaLnBrk="1" hangingPunct="1">
              <a:lnSpc>
                <a:spcPct val="80000"/>
              </a:lnSpc>
            </a:pPr>
            <a:r>
              <a:rPr lang="fr-CA" altLang="fr-FR" sz="2400" smtClean="0">
                <a:ea typeface="ＭＳ Ｐゴシック" pitchFamily="34" charset="-128"/>
              </a:rPr>
              <a:t>Cyanure</a:t>
            </a:r>
          </a:p>
          <a:p>
            <a:pPr eaLnBrk="1" hangingPunct="1">
              <a:lnSpc>
                <a:spcPct val="80000"/>
              </a:lnSpc>
            </a:pPr>
            <a:r>
              <a:rPr lang="fr-CA" altLang="fr-FR" sz="2400" smtClean="0">
                <a:ea typeface="ＭＳ Ｐゴシック" pitchFamily="34" charset="-128"/>
              </a:rPr>
              <a:t>Gyromitre</a:t>
            </a:r>
          </a:p>
          <a:p>
            <a:pPr eaLnBrk="1" hangingPunct="1">
              <a:lnSpc>
                <a:spcPct val="80000"/>
              </a:lnSpc>
            </a:pPr>
            <a:r>
              <a:rPr lang="fr-CA" altLang="fr-FR" sz="2400" smtClean="0">
                <a:ea typeface="ＭＳ Ｐゴシック" pitchFamily="34" charset="-128"/>
              </a:rPr>
              <a:t>Hypoglycémiants</a:t>
            </a:r>
          </a:p>
          <a:p>
            <a:pPr eaLnBrk="1" hangingPunct="1">
              <a:lnSpc>
                <a:spcPct val="80000"/>
              </a:lnSpc>
            </a:pPr>
            <a:endParaRPr lang="fr-CA" altLang="fr-FR" sz="2400" smtClean="0">
              <a:ea typeface="ＭＳ Ｐゴシック" pitchFamily="34" charset="-128"/>
            </a:endParaRPr>
          </a:p>
          <a:p>
            <a:pPr eaLnBrk="1" hangingPunct="1">
              <a:lnSpc>
                <a:spcPct val="80000"/>
              </a:lnSpc>
              <a:buFont typeface="Wingdings 2" pitchFamily="18" charset="2"/>
              <a:buNone/>
            </a:pPr>
            <a:endParaRPr lang="fr-CA" altLang="fr-FR" sz="2400" smtClean="0">
              <a:ea typeface="ＭＳ Ｐゴシック" pitchFamily="34" charset="-128"/>
            </a:endParaRPr>
          </a:p>
          <a:p>
            <a:pPr eaLnBrk="1" hangingPunct="1">
              <a:lnSpc>
                <a:spcPct val="80000"/>
              </a:lnSpc>
            </a:pPr>
            <a:endParaRPr lang="fr-CA" altLang="fr-FR" sz="2400" smtClean="0">
              <a:ea typeface="ＭＳ Ｐゴシック" pitchFamily="34" charset="-128"/>
            </a:endParaRPr>
          </a:p>
        </p:txBody>
      </p:sp>
      <p:sp>
        <p:nvSpPr>
          <p:cNvPr id="81923" name="Espace réservé du contenu 3"/>
          <p:cNvSpPr>
            <a:spLocks noGrp="1"/>
          </p:cNvSpPr>
          <p:nvPr>
            <p:ph sz="half" idx="2"/>
          </p:nvPr>
        </p:nvSpPr>
        <p:spPr/>
        <p:txBody>
          <a:bodyPr/>
          <a:lstStyle/>
          <a:p>
            <a:pPr eaLnBrk="1" hangingPunct="1">
              <a:lnSpc>
                <a:spcPct val="80000"/>
              </a:lnSpc>
            </a:pPr>
            <a:r>
              <a:rPr lang="fr-CA" altLang="fr-FR" sz="2400" smtClean="0">
                <a:ea typeface="ＭＳ Ｐゴシック" pitchFamily="34" charset="-128"/>
              </a:rPr>
              <a:t>INH</a:t>
            </a:r>
          </a:p>
          <a:p>
            <a:pPr eaLnBrk="1" hangingPunct="1">
              <a:lnSpc>
                <a:spcPct val="80000"/>
              </a:lnSpc>
            </a:pPr>
            <a:r>
              <a:rPr lang="fr-CA" altLang="fr-FR" sz="2400" smtClean="0">
                <a:ea typeface="ＭＳ Ｐゴシック" pitchFamily="34" charset="-128"/>
              </a:rPr>
              <a:t>Insuline</a:t>
            </a:r>
          </a:p>
          <a:p>
            <a:pPr eaLnBrk="1" hangingPunct="1">
              <a:lnSpc>
                <a:spcPct val="80000"/>
              </a:lnSpc>
            </a:pPr>
            <a:r>
              <a:rPr lang="fr-CA" altLang="fr-FR" sz="2400" smtClean="0">
                <a:ea typeface="ＭＳ Ｐゴシック" pitchFamily="34" charset="-128"/>
              </a:rPr>
              <a:t>Lidocaïne</a:t>
            </a:r>
          </a:p>
          <a:p>
            <a:pPr eaLnBrk="1" hangingPunct="1">
              <a:lnSpc>
                <a:spcPct val="80000"/>
              </a:lnSpc>
            </a:pPr>
            <a:r>
              <a:rPr lang="fr-CA" altLang="fr-FR" sz="2400" smtClean="0">
                <a:ea typeface="ＭＳ Ｐゴシック" pitchFamily="34" charset="-128"/>
              </a:rPr>
              <a:t>Monoxyde de carbone</a:t>
            </a:r>
          </a:p>
          <a:p>
            <a:pPr eaLnBrk="1" hangingPunct="1">
              <a:lnSpc>
                <a:spcPct val="80000"/>
              </a:lnSpc>
            </a:pPr>
            <a:r>
              <a:rPr lang="fr-CA" altLang="fr-FR" sz="2400" smtClean="0">
                <a:ea typeface="ＭＳ Ｐゴシック" pitchFamily="34" charset="-128"/>
              </a:rPr>
              <a:t>Organophosphorés</a:t>
            </a:r>
          </a:p>
          <a:p>
            <a:pPr eaLnBrk="1" hangingPunct="1">
              <a:lnSpc>
                <a:spcPct val="80000"/>
              </a:lnSpc>
            </a:pPr>
            <a:r>
              <a:rPr lang="fr-CA" altLang="fr-FR" sz="2400" smtClean="0">
                <a:ea typeface="ＭＳ Ｐゴシック" pitchFamily="34" charset="-128"/>
              </a:rPr>
              <a:t>Phénytoïne</a:t>
            </a:r>
          </a:p>
          <a:p>
            <a:pPr eaLnBrk="1" hangingPunct="1">
              <a:lnSpc>
                <a:spcPct val="80000"/>
              </a:lnSpc>
            </a:pPr>
            <a:r>
              <a:rPr lang="fr-CA" altLang="fr-FR" sz="2400" smtClean="0">
                <a:ea typeface="ＭＳ Ｐゴシック" pitchFamily="34" charset="-128"/>
              </a:rPr>
              <a:t>Sevrage éthanol</a:t>
            </a:r>
          </a:p>
          <a:p>
            <a:pPr eaLnBrk="1" hangingPunct="1">
              <a:lnSpc>
                <a:spcPct val="80000"/>
              </a:lnSpc>
            </a:pPr>
            <a:r>
              <a:rPr lang="fr-CA" altLang="fr-FR" sz="2400" smtClean="0">
                <a:ea typeface="ＭＳ Ｐゴシック" pitchFamily="34" charset="-128"/>
              </a:rPr>
              <a:t>Sevrage sédatifs-hypnotiques</a:t>
            </a:r>
          </a:p>
          <a:p>
            <a:pPr eaLnBrk="1" hangingPunct="1">
              <a:lnSpc>
                <a:spcPct val="80000"/>
              </a:lnSpc>
            </a:pPr>
            <a:r>
              <a:rPr lang="fr-CA" altLang="fr-FR" sz="2400" smtClean="0">
                <a:ea typeface="ＭＳ Ｐゴシック" pitchFamily="34" charset="-128"/>
              </a:rPr>
              <a:t>Théophylline</a:t>
            </a:r>
          </a:p>
          <a:p>
            <a:pPr eaLnBrk="1" hangingPunct="1">
              <a:lnSpc>
                <a:spcPct val="80000"/>
              </a:lnSpc>
            </a:pPr>
            <a:r>
              <a:rPr lang="fr-CA" altLang="fr-FR" sz="2400" smtClean="0">
                <a:ea typeface="ＭＳ Ｐゴシック" pitchFamily="34" charset="-128"/>
              </a:rPr>
              <a:t>Tramadol</a:t>
            </a:r>
          </a:p>
          <a:p>
            <a:pPr eaLnBrk="1" hangingPunct="1">
              <a:lnSpc>
                <a:spcPct val="80000"/>
              </a:lnSpc>
            </a:pPr>
            <a:r>
              <a:rPr lang="fr-CA" altLang="fr-FR" sz="2400" smtClean="0">
                <a:ea typeface="ＭＳ Ｐゴシック" pitchFamily="34" charset="-128"/>
              </a:rPr>
              <a:t>Venlafaxine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Contrôle des convulsions</a:t>
            </a:r>
          </a:p>
          <a:p>
            <a:pPr lvl="1" eaLnBrk="1" hangingPunct="1"/>
            <a:r>
              <a:rPr lang="fr-CA" altLang="fr-FR" smtClean="0">
                <a:ea typeface="ＭＳ Ｐゴシック" pitchFamily="34" charset="-128"/>
              </a:rPr>
              <a:t>Prise en charge</a:t>
            </a:r>
          </a:p>
          <a:p>
            <a:pPr lvl="2" eaLnBrk="1" hangingPunct="1"/>
            <a:r>
              <a:rPr lang="fr-CA" altLang="fr-FR" smtClean="0">
                <a:ea typeface="ＭＳ Ｐゴシック" pitchFamily="34" charset="-128"/>
              </a:rPr>
              <a:t>Benzodiazépines en 1</a:t>
            </a:r>
            <a:r>
              <a:rPr lang="fr-CA" altLang="fr-FR" baseline="30000" smtClean="0">
                <a:ea typeface="ＭＳ Ｐゴシック" pitchFamily="34" charset="-128"/>
              </a:rPr>
              <a:t>ère</a:t>
            </a:r>
            <a:r>
              <a:rPr lang="fr-CA" altLang="fr-FR" smtClean="0">
                <a:ea typeface="ＭＳ Ｐゴシック" pitchFamily="34" charset="-128"/>
              </a:rPr>
              <a:t> ligne</a:t>
            </a:r>
          </a:p>
          <a:p>
            <a:pPr lvl="2" eaLnBrk="1" hangingPunct="1"/>
            <a:r>
              <a:rPr lang="fr-CA" altLang="fr-FR" smtClean="0">
                <a:ea typeface="ＭＳ Ｐゴシック" pitchFamily="34" charset="-128"/>
              </a:rPr>
              <a:t>Propofol</a:t>
            </a:r>
          </a:p>
          <a:p>
            <a:pPr lvl="2" eaLnBrk="1" hangingPunct="1"/>
            <a:r>
              <a:rPr lang="fr-CA" altLang="fr-FR" smtClean="0">
                <a:ea typeface="ＭＳ Ｐゴシック" pitchFamily="34" charset="-128"/>
              </a:rPr>
              <a:t>Barbituriques</a:t>
            </a:r>
          </a:p>
          <a:p>
            <a:pPr lvl="2" eaLnBrk="1" hangingPunct="1"/>
            <a:r>
              <a:rPr lang="fr-CA" altLang="fr-FR" smtClean="0">
                <a:ea typeface="ＭＳ Ｐゴシック" pitchFamily="34" charset="-128"/>
              </a:rPr>
              <a:t>Pyridoxine</a:t>
            </a:r>
          </a:p>
          <a:p>
            <a:pPr lvl="3" eaLnBrk="1" hangingPunct="1"/>
            <a:r>
              <a:rPr lang="fr-CA" altLang="fr-FR" smtClean="0">
                <a:ea typeface="ＭＳ Ｐゴシック" pitchFamily="34" charset="-128"/>
              </a:rPr>
              <a:t>INH, gyromitre et autres hydrazines</a:t>
            </a:r>
          </a:p>
          <a:p>
            <a:pPr lvl="3" eaLnBrk="1" hangingPunct="1"/>
            <a:endParaRPr lang="fr-CA" altLang="fr-FR" smtClean="0">
              <a:ea typeface="ＭＳ Ｐゴシック" pitchFamily="34" charset="-128"/>
            </a:endParaRPr>
          </a:p>
          <a:p>
            <a:pPr lvl="2" eaLnBrk="1" hangingPunct="1"/>
            <a:r>
              <a:rPr lang="fr-CA" altLang="fr-FR" smtClean="0">
                <a:ea typeface="ＭＳ Ｐゴシック" pitchFamily="34" charset="-128"/>
              </a:rPr>
              <a:t>La phénytoïne n’a pas sa place dans le traitement des convulsions toxiques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lnSpc>
                <a:spcPct val="80000"/>
              </a:lnSpc>
            </a:pPr>
            <a:r>
              <a:rPr lang="fr-CA" altLang="fr-FR" sz="2800" smtClean="0">
                <a:ea typeface="ＭＳ Ｐゴシック" pitchFamily="34" charset="-128"/>
              </a:rPr>
              <a:t>Hyperthermie</a:t>
            </a:r>
          </a:p>
          <a:p>
            <a:pPr lvl="1" eaLnBrk="1" hangingPunct="1">
              <a:lnSpc>
                <a:spcPct val="80000"/>
              </a:lnSpc>
            </a:pPr>
            <a:r>
              <a:rPr lang="fr-CA" altLang="fr-FR" sz="2400" smtClean="0">
                <a:ea typeface="ＭＳ Ｐゴシック" pitchFamily="34" charset="-128"/>
              </a:rPr>
              <a:t>D’abord la rechercher</a:t>
            </a:r>
          </a:p>
          <a:p>
            <a:pPr lvl="1" eaLnBrk="1" hangingPunct="1">
              <a:lnSpc>
                <a:spcPct val="80000"/>
              </a:lnSpc>
            </a:pPr>
            <a:r>
              <a:rPr lang="fr-CA" altLang="fr-FR" sz="2400" smtClean="0">
                <a:ea typeface="ＭＳ Ｐゴシック" pitchFamily="34" charset="-128"/>
              </a:rPr>
              <a:t>Souvent associée à agitation importante</a:t>
            </a:r>
          </a:p>
          <a:p>
            <a:pPr lvl="2" eaLnBrk="1" hangingPunct="1">
              <a:lnSpc>
                <a:spcPct val="80000"/>
              </a:lnSpc>
            </a:pPr>
            <a:r>
              <a:rPr lang="fr-CA" altLang="fr-FR" sz="2200" smtClean="0">
                <a:ea typeface="ＭＳ Ｐゴシック" pitchFamily="34" charset="-128"/>
              </a:rPr>
              <a:t>Marqueur de mortalité dans les intoxications à la cocaïne</a:t>
            </a:r>
          </a:p>
          <a:p>
            <a:pPr lvl="1" eaLnBrk="1" hangingPunct="1">
              <a:lnSpc>
                <a:spcPct val="80000"/>
              </a:lnSpc>
            </a:pPr>
            <a:r>
              <a:rPr lang="fr-CA" altLang="fr-FR" sz="2400" smtClean="0">
                <a:ea typeface="ＭＳ Ｐゴシック" pitchFamily="34" charset="-128"/>
              </a:rPr>
              <a:t>Conditions à considérer</a:t>
            </a:r>
          </a:p>
          <a:p>
            <a:pPr lvl="2" eaLnBrk="1" hangingPunct="1">
              <a:lnSpc>
                <a:spcPct val="80000"/>
              </a:lnSpc>
            </a:pPr>
            <a:r>
              <a:rPr lang="fr-CA" altLang="fr-FR" sz="2200" smtClean="0">
                <a:ea typeface="ＭＳ Ｐゴシック" pitchFamily="34" charset="-128"/>
              </a:rPr>
              <a:t>Sympathomimétiques/PCP</a:t>
            </a:r>
          </a:p>
          <a:p>
            <a:pPr lvl="2" eaLnBrk="1" hangingPunct="1">
              <a:lnSpc>
                <a:spcPct val="80000"/>
              </a:lnSpc>
            </a:pPr>
            <a:r>
              <a:rPr lang="fr-CA" altLang="fr-FR" sz="2200" smtClean="0">
                <a:ea typeface="ＭＳ Ｐゴシック" pitchFamily="34" charset="-128"/>
              </a:rPr>
              <a:t>IMAO</a:t>
            </a:r>
          </a:p>
          <a:p>
            <a:pPr lvl="2" eaLnBrk="1" hangingPunct="1">
              <a:lnSpc>
                <a:spcPct val="80000"/>
              </a:lnSpc>
            </a:pPr>
            <a:r>
              <a:rPr lang="fr-CA" altLang="fr-FR" sz="2200" smtClean="0">
                <a:ea typeface="ＭＳ Ｐゴシック" pitchFamily="34" charset="-128"/>
              </a:rPr>
              <a:t>Anticholinergiques</a:t>
            </a:r>
          </a:p>
          <a:p>
            <a:pPr lvl="2" eaLnBrk="1" hangingPunct="1">
              <a:lnSpc>
                <a:spcPct val="80000"/>
              </a:lnSpc>
            </a:pPr>
            <a:r>
              <a:rPr lang="fr-CA" altLang="fr-FR" sz="2200" smtClean="0">
                <a:ea typeface="ＭＳ Ｐゴシック" pitchFamily="34" charset="-128"/>
              </a:rPr>
              <a:t>Syndrome neuroleptique malin</a:t>
            </a:r>
          </a:p>
          <a:p>
            <a:pPr lvl="2" eaLnBrk="1" hangingPunct="1">
              <a:lnSpc>
                <a:spcPct val="80000"/>
              </a:lnSpc>
            </a:pPr>
            <a:r>
              <a:rPr lang="fr-CA" altLang="fr-FR" sz="2200" smtClean="0">
                <a:ea typeface="ＭＳ Ｐゴシック" pitchFamily="34" charset="-128"/>
              </a:rPr>
              <a:t>Toxicité sérotoninergique</a:t>
            </a:r>
          </a:p>
          <a:p>
            <a:pPr lvl="2" eaLnBrk="1" hangingPunct="1">
              <a:lnSpc>
                <a:spcPct val="80000"/>
              </a:lnSpc>
            </a:pPr>
            <a:r>
              <a:rPr lang="fr-CA" altLang="fr-FR" sz="2200" smtClean="0">
                <a:ea typeface="ＭＳ Ｐゴシック" pitchFamily="34" charset="-128"/>
              </a:rPr>
              <a:t>Hyperthermie maligne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Hyperthermie</a:t>
            </a:r>
          </a:p>
          <a:p>
            <a:pPr lvl="1" eaLnBrk="1" hangingPunct="1"/>
            <a:r>
              <a:rPr lang="fr-CA" altLang="fr-FR" smtClean="0">
                <a:ea typeface="ＭＳ Ｐゴシック" pitchFamily="34" charset="-128"/>
              </a:rPr>
              <a:t>Prise en charge</a:t>
            </a:r>
          </a:p>
          <a:p>
            <a:pPr lvl="2" eaLnBrk="1" hangingPunct="1"/>
            <a:r>
              <a:rPr lang="fr-CA" altLang="fr-FR" smtClean="0">
                <a:ea typeface="ＭＳ Ｐゴシック" pitchFamily="34" charset="-128"/>
              </a:rPr>
              <a:t>Benzodiazépines pour contrôler agitation et réduire l’activité/tonus musculaires</a:t>
            </a:r>
          </a:p>
          <a:p>
            <a:pPr lvl="2" eaLnBrk="1" hangingPunct="1"/>
            <a:r>
              <a:rPr lang="fr-CA" altLang="fr-FR" smtClean="0">
                <a:ea typeface="ＭＳ Ｐゴシック" pitchFamily="34" charset="-128"/>
              </a:rPr>
              <a:t>Refroidissement externe</a:t>
            </a:r>
          </a:p>
          <a:p>
            <a:pPr lvl="2" eaLnBrk="1" hangingPunct="1"/>
            <a:r>
              <a:rPr lang="fr-CA" altLang="fr-FR" smtClean="0">
                <a:ea typeface="ＭＳ Ｐゴシック" pitchFamily="34" charset="-128"/>
              </a:rPr>
              <a:t>Si sévère, considérer intubation et curarisation</a:t>
            </a:r>
          </a:p>
          <a:p>
            <a:pPr lvl="2" eaLnBrk="1" hangingPunct="1"/>
            <a:r>
              <a:rPr lang="fr-CA" altLang="fr-FR" smtClean="0">
                <a:ea typeface="ＭＳ Ｐゴシック" pitchFamily="34" charset="-128"/>
              </a:rPr>
              <a:t>Éviter les agents anticholinergiques pour le contrôle de l’agitation</a:t>
            </a:r>
          </a:p>
          <a:p>
            <a:pPr lvl="3" eaLnBrk="1" hangingPunct="1"/>
            <a:r>
              <a:rPr lang="fr-CA" altLang="fr-FR" smtClean="0">
                <a:ea typeface="ＭＳ Ｐゴシック" pitchFamily="34" charset="-128"/>
              </a:rPr>
              <a:t>Ex: antipsychotiques comme haloperidol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90114" name="Espace réservé du contenu 2"/>
          <p:cNvSpPr>
            <a:spLocks noGrp="1"/>
          </p:cNvSpPr>
          <p:nvPr>
            <p:ph idx="1"/>
          </p:nvPr>
        </p:nvSpPr>
        <p:spPr/>
        <p:txBody>
          <a:bodyPr/>
          <a:lstStyle/>
          <a:p>
            <a:pPr eaLnBrk="1" hangingPunct="1">
              <a:lnSpc>
                <a:spcPct val="80000"/>
              </a:lnSpc>
            </a:pPr>
            <a:r>
              <a:rPr lang="fr-CA" altLang="fr-FR" sz="2600" smtClean="0">
                <a:ea typeface="ＭＳ Ｐゴシック" pitchFamily="34" charset="-128"/>
              </a:rPr>
              <a:t>Antidotes de réanimation</a:t>
            </a:r>
          </a:p>
          <a:p>
            <a:pPr lvl="1" eaLnBrk="1" hangingPunct="1">
              <a:lnSpc>
                <a:spcPct val="80000"/>
              </a:lnSpc>
            </a:pPr>
            <a:r>
              <a:rPr lang="fr-CA" altLang="fr-FR" sz="2200" smtClean="0">
                <a:ea typeface="ＭＳ Ｐゴシック" pitchFamily="34" charset="-128"/>
              </a:rPr>
              <a:t>Peu d’antidotes sont nécessaires pendant la phase de réanimation sauf peut-être</a:t>
            </a:r>
          </a:p>
          <a:p>
            <a:pPr lvl="2" eaLnBrk="1" hangingPunct="1">
              <a:lnSpc>
                <a:spcPct val="80000"/>
              </a:lnSpc>
            </a:pPr>
            <a:r>
              <a:rPr lang="fr-CA" altLang="fr-FR" sz="2000" smtClean="0">
                <a:ea typeface="ＭＳ Ｐゴシック" pitchFamily="34" charset="-128"/>
              </a:rPr>
              <a:t>Atropine</a:t>
            </a:r>
          </a:p>
          <a:p>
            <a:pPr lvl="2" eaLnBrk="1" hangingPunct="1">
              <a:lnSpc>
                <a:spcPct val="80000"/>
              </a:lnSpc>
            </a:pPr>
            <a:r>
              <a:rPr lang="fr-CA" altLang="fr-FR" sz="2000" smtClean="0">
                <a:ea typeface="ＭＳ Ｐゴシック" pitchFamily="34" charset="-128"/>
              </a:rPr>
              <a:t>Benzodiazépines</a:t>
            </a:r>
          </a:p>
          <a:p>
            <a:pPr lvl="2" eaLnBrk="1" hangingPunct="1">
              <a:lnSpc>
                <a:spcPct val="80000"/>
              </a:lnSpc>
            </a:pPr>
            <a:r>
              <a:rPr lang="fr-CA" altLang="fr-FR" sz="2000" smtClean="0">
                <a:ea typeface="ＭＳ Ｐゴシック" pitchFamily="34" charset="-128"/>
              </a:rPr>
              <a:t>Bicarbonate de sodium</a:t>
            </a:r>
          </a:p>
          <a:p>
            <a:pPr lvl="2" eaLnBrk="1" hangingPunct="1">
              <a:lnSpc>
                <a:spcPct val="80000"/>
              </a:lnSpc>
            </a:pPr>
            <a:r>
              <a:rPr lang="fr-CA" altLang="fr-FR" sz="2000" smtClean="0">
                <a:ea typeface="ＭＳ Ｐゴシック" pitchFamily="34" charset="-128"/>
              </a:rPr>
              <a:t>Cyanokit</a:t>
            </a:r>
          </a:p>
          <a:p>
            <a:pPr lvl="2" eaLnBrk="1" hangingPunct="1">
              <a:lnSpc>
                <a:spcPct val="80000"/>
              </a:lnSpc>
            </a:pPr>
            <a:r>
              <a:rPr lang="fr-CA" altLang="fr-FR" sz="2000" smtClean="0">
                <a:ea typeface="ＭＳ Ｐゴシック" pitchFamily="34" charset="-128"/>
              </a:rPr>
              <a:t>Digifab</a:t>
            </a:r>
          </a:p>
          <a:p>
            <a:pPr lvl="2" eaLnBrk="1" hangingPunct="1">
              <a:lnSpc>
                <a:spcPct val="80000"/>
              </a:lnSpc>
            </a:pPr>
            <a:r>
              <a:rPr lang="fr-CA" altLang="fr-FR" sz="2000" smtClean="0">
                <a:ea typeface="ＭＳ Ｐゴシック" pitchFamily="34" charset="-128"/>
              </a:rPr>
              <a:t>Glucagon</a:t>
            </a:r>
          </a:p>
          <a:p>
            <a:pPr lvl="2" eaLnBrk="1" hangingPunct="1">
              <a:lnSpc>
                <a:spcPct val="80000"/>
              </a:lnSpc>
            </a:pPr>
            <a:r>
              <a:rPr lang="fr-CA" altLang="fr-FR" sz="2000" smtClean="0">
                <a:ea typeface="ＭＳ Ｐゴシック" pitchFamily="34" charset="-128"/>
              </a:rPr>
              <a:t>Gluconate de calcium</a:t>
            </a:r>
          </a:p>
          <a:p>
            <a:pPr lvl="2" eaLnBrk="1" hangingPunct="1">
              <a:lnSpc>
                <a:spcPct val="80000"/>
              </a:lnSpc>
            </a:pPr>
            <a:r>
              <a:rPr lang="fr-CA" altLang="fr-FR" sz="2000" smtClean="0">
                <a:ea typeface="ＭＳ Ｐゴシック" pitchFamily="34" charset="-128"/>
              </a:rPr>
              <a:t>Insuline/dextrose</a:t>
            </a:r>
          </a:p>
          <a:p>
            <a:pPr lvl="2" eaLnBrk="1" hangingPunct="1">
              <a:lnSpc>
                <a:spcPct val="80000"/>
              </a:lnSpc>
            </a:pPr>
            <a:r>
              <a:rPr lang="fr-CA" altLang="fr-FR" sz="2000" smtClean="0">
                <a:ea typeface="ＭＳ Ｐゴシック" pitchFamily="34" charset="-128"/>
              </a:rPr>
              <a:t>Intralipids</a:t>
            </a:r>
          </a:p>
          <a:p>
            <a:pPr lvl="2" eaLnBrk="1" hangingPunct="1">
              <a:lnSpc>
                <a:spcPct val="80000"/>
              </a:lnSpc>
            </a:pPr>
            <a:r>
              <a:rPr lang="fr-CA" altLang="fr-FR" sz="2000" smtClean="0">
                <a:ea typeface="ＭＳ Ｐゴシック" pitchFamily="34" charset="-128"/>
              </a:rPr>
              <a:t>Naloxone</a:t>
            </a:r>
          </a:p>
          <a:p>
            <a:pPr lvl="2" eaLnBrk="1" hangingPunct="1">
              <a:lnSpc>
                <a:spcPct val="80000"/>
              </a:lnSpc>
            </a:pPr>
            <a:r>
              <a:rPr lang="fr-CA" altLang="fr-FR" sz="2000" smtClean="0">
                <a:ea typeface="ＭＳ Ｐゴシック" pitchFamily="34" charset="-128"/>
              </a:rPr>
              <a:t>Pyridoxine</a:t>
            </a:r>
          </a:p>
          <a:p>
            <a:pPr lvl="2" eaLnBrk="1" hangingPunct="1">
              <a:lnSpc>
                <a:spcPct val="80000"/>
              </a:lnSpc>
            </a:pPr>
            <a:endParaRPr lang="fr-CA" altLang="fr-FR" sz="2000" smtClean="0">
              <a:ea typeface="ＭＳ Ｐゴシック"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Évaluation du risque en toxicologie </a:t>
            </a:r>
            <a:endParaRPr lang="fr-CA" dirty="0">
              <a:ea typeface="+mj-ea"/>
              <a:cs typeface="+mj-cs"/>
            </a:endParaRPr>
          </a:p>
        </p:txBody>
      </p:sp>
      <p:sp>
        <p:nvSpPr>
          <p:cNvPr id="92162"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Amuse-gueule…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Cas #1</a:t>
            </a:r>
          </a:p>
          <a:p>
            <a:pPr lvl="1" eaLnBrk="1" hangingPunct="1"/>
            <a:r>
              <a:rPr lang="fr-CA" altLang="fr-FR" smtClean="0">
                <a:ea typeface="ＭＳ Ｐゴシック" pitchFamily="34" charset="-128"/>
              </a:rPr>
              <a:t>Homme de 44 ans; dépression</a:t>
            </a:r>
          </a:p>
          <a:p>
            <a:pPr lvl="1" eaLnBrk="1" hangingPunct="1"/>
            <a:r>
              <a:rPr lang="fr-CA" altLang="fr-FR" smtClean="0">
                <a:ea typeface="ＭＳ Ｐゴシック" pitchFamily="34" charset="-128"/>
              </a:rPr>
              <a:t>Venlafaxine XR 187,5 mg die</a:t>
            </a:r>
          </a:p>
          <a:p>
            <a:pPr lvl="1" eaLnBrk="1" hangingPunct="1"/>
            <a:r>
              <a:rPr lang="fr-CA" altLang="fr-FR" smtClean="0">
                <a:ea typeface="ＭＳ Ｐゴシック" pitchFamily="34" charset="-128"/>
              </a:rPr>
              <a:t>Retrouvé inconscient par épouse à son retour du travail</a:t>
            </a:r>
          </a:p>
          <a:p>
            <a:pPr lvl="1" eaLnBrk="1" hangingPunct="1"/>
            <a:r>
              <a:rPr lang="fr-CA" altLang="fr-FR" smtClean="0">
                <a:ea typeface="ＭＳ Ｐゴシック" pitchFamily="34" charset="-128"/>
              </a:rPr>
              <a:t>Aurait pu prendre jusqu’à 7,5g + EtOH</a:t>
            </a:r>
          </a:p>
          <a:p>
            <a:pPr lvl="1" eaLnBrk="1" hangingPunct="1"/>
            <a:r>
              <a:rPr lang="fr-CA" altLang="fr-FR" smtClean="0">
                <a:ea typeface="ＭＳ Ｐゴシック" pitchFamily="34" charset="-128"/>
              </a:rPr>
              <a:t>TA 80/50  FC 147 avec ambulanciers</a:t>
            </a:r>
          </a:p>
          <a:p>
            <a:pPr lvl="1" eaLnBrk="1" hangingPunct="1"/>
            <a:r>
              <a:rPr lang="fr-CA" altLang="fr-FR" smtClean="0">
                <a:ea typeface="ＭＳ Ｐゴシック" pitchFamily="34" charset="-128"/>
              </a:rPr>
              <a:t>Convulsions tonico-cloniques généralisées  5  min. après arrivée à l’urgence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Étape fondamentale</a:t>
            </a:r>
          </a:p>
          <a:p>
            <a:pPr lvl="1" eaLnBrk="1" hangingPunct="1"/>
            <a:r>
              <a:rPr lang="fr-CA" altLang="fr-FR" smtClean="0">
                <a:ea typeface="ＭＳ Ｐゴシック" pitchFamily="34" charset="-128"/>
              </a:rPr>
              <a:t>Peut faire une différence</a:t>
            </a:r>
          </a:p>
          <a:p>
            <a:pPr lvl="1" eaLnBrk="1" hangingPunct="1"/>
            <a:r>
              <a:rPr lang="fr-CA" altLang="fr-FR" smtClean="0">
                <a:ea typeface="ＭＳ Ｐゴシック" pitchFamily="34" charset="-128"/>
              </a:rPr>
              <a:t>Beaucoup d’erreurs de raisonnement ici</a:t>
            </a:r>
          </a:p>
          <a:p>
            <a:pPr eaLnBrk="1" hangingPunct="1"/>
            <a:r>
              <a:rPr lang="fr-CA" altLang="fr-FR" smtClean="0">
                <a:ea typeface="ＭＳ Ｐゴシック" pitchFamily="34" charset="-128"/>
              </a:rPr>
              <a:t>Démarche clinique</a:t>
            </a:r>
          </a:p>
          <a:p>
            <a:pPr lvl="1" eaLnBrk="1" hangingPunct="1"/>
            <a:r>
              <a:rPr lang="fr-CA" altLang="fr-FR" smtClean="0">
                <a:ea typeface="ＭＳ Ｐゴシック" pitchFamily="34" charset="-128"/>
              </a:rPr>
              <a:t>Apprécier le risque posé par une situation donnée chez un patient donné</a:t>
            </a:r>
          </a:p>
          <a:p>
            <a:pPr lvl="1" eaLnBrk="1" hangingPunct="1"/>
            <a:r>
              <a:rPr lang="fr-CA" altLang="fr-FR" smtClean="0">
                <a:ea typeface="ＭＳ Ｐゴシック" pitchFamily="34" charset="-128"/>
              </a:rPr>
              <a:t>Prévoir évolution et complications</a:t>
            </a:r>
          </a:p>
          <a:p>
            <a:pPr lvl="1" eaLnBrk="1" hangingPunct="1"/>
            <a:r>
              <a:rPr lang="fr-CA" altLang="fr-FR" smtClean="0">
                <a:ea typeface="ＭＳ Ｐゴシック" pitchFamily="34" charset="-128"/>
              </a:rPr>
              <a:t>Influence toutes les décisions subséquentes</a:t>
            </a:r>
          </a:p>
          <a:p>
            <a:pPr lvl="1" eaLnBrk="1" hangingPunct="1"/>
            <a:r>
              <a:rPr lang="fr-CA" altLang="fr-FR" smtClean="0">
                <a:ea typeface="ＭＳ Ｐゴシック" pitchFamily="34" charset="-128"/>
              </a:rPr>
              <a:t>À faire dès que possible après stabilisation</a:t>
            </a:r>
          </a:p>
          <a:p>
            <a:pPr lvl="1"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Qu’est ce qu’une intoxication?</a:t>
            </a:r>
          </a:p>
          <a:p>
            <a:pPr lvl="1" eaLnBrk="1" hangingPunct="1"/>
            <a:r>
              <a:rPr lang="fr-CA" altLang="fr-FR" sz="2400" smtClean="0">
                <a:ea typeface="ＭＳ Ｐゴシック" pitchFamily="34" charset="-128"/>
              </a:rPr>
              <a:t>On parle d’</a:t>
            </a:r>
            <a:r>
              <a:rPr lang="fr-CA" altLang="ja-JP" sz="2400" i="1" smtClean="0">
                <a:ea typeface="ＭＳ Ｐゴシック" pitchFamily="34" charset="-128"/>
              </a:rPr>
              <a:t>intoxication</a:t>
            </a:r>
            <a:r>
              <a:rPr lang="fr-CA" altLang="ja-JP" sz="2400" smtClean="0">
                <a:ea typeface="ＭＳ Ｐゴシック" pitchFamily="34" charset="-128"/>
              </a:rPr>
              <a:t> lorsqu</a:t>
            </a:r>
            <a:r>
              <a:rPr lang="fr-CA" altLang="fr-FR" sz="2400" smtClean="0">
                <a:ea typeface="ＭＳ Ｐゴシック" pitchFamily="34" charset="-128"/>
              </a:rPr>
              <a:t>’</a:t>
            </a:r>
            <a:r>
              <a:rPr lang="fr-CA" altLang="ja-JP" sz="2400" smtClean="0">
                <a:ea typeface="ＭＳ Ｐゴシック" pitchFamily="34" charset="-128"/>
              </a:rPr>
              <a:t>une exposition à une substance affecte de façon négative la fonction d</a:t>
            </a:r>
            <a:r>
              <a:rPr lang="fr-CA" altLang="fr-FR" sz="2400" smtClean="0">
                <a:ea typeface="ＭＳ Ｐゴシック" pitchFamily="34" charset="-128"/>
              </a:rPr>
              <a:t>’</a:t>
            </a:r>
            <a:r>
              <a:rPr lang="fr-CA" altLang="ja-JP" sz="2400" smtClean="0">
                <a:ea typeface="ＭＳ Ｐゴシック" pitchFamily="34" charset="-128"/>
              </a:rPr>
              <a:t>un système dans l</a:t>
            </a:r>
            <a:r>
              <a:rPr lang="fr-CA" altLang="fr-FR" sz="2400" smtClean="0">
                <a:ea typeface="ＭＳ Ｐゴシック" pitchFamily="34" charset="-128"/>
              </a:rPr>
              <a:t>’</a:t>
            </a:r>
            <a:r>
              <a:rPr lang="fr-CA" altLang="ja-JP" sz="2400" smtClean="0">
                <a:ea typeface="ＭＳ Ｐゴシック" pitchFamily="34" charset="-128"/>
              </a:rPr>
              <a:t>organisme</a:t>
            </a:r>
          </a:p>
          <a:p>
            <a:pPr lvl="1" eaLnBrk="1" hangingPunct="1"/>
            <a:r>
              <a:rPr lang="fr-CA" altLang="fr-FR" sz="2400" smtClean="0">
                <a:ea typeface="ＭＳ Ｐゴシック" pitchFamily="34" charset="-128"/>
              </a:rPr>
              <a:t>Si une exposition à une substance n’entraîne pas d’effets délétères, on parle alors d’</a:t>
            </a:r>
            <a:r>
              <a:rPr lang="fr-CA" altLang="ja-JP" sz="2400" i="1" smtClean="0">
                <a:ea typeface="ＭＳ Ｐゴシック" pitchFamily="34" charset="-128"/>
              </a:rPr>
              <a:t>exposition non toxique</a:t>
            </a:r>
          </a:p>
          <a:p>
            <a:pPr lvl="1" eaLnBrk="1" hangingPunct="1"/>
            <a:r>
              <a:rPr lang="en-CA" altLang="fr-FR" sz="2400" smtClean="0">
                <a:ea typeface="ＭＳ Ｐゴシック" pitchFamily="34" charset="-128"/>
              </a:rPr>
              <a:t>Risque = Danger x Exposition</a:t>
            </a:r>
          </a:p>
          <a:p>
            <a:pPr lvl="2" eaLnBrk="1" hangingPunct="1"/>
            <a:r>
              <a:rPr lang="en-CA" altLang="fr-FR" sz="2000" smtClean="0">
                <a:ea typeface="ＭＳ Ｐゴシック" pitchFamily="34" charset="-128"/>
              </a:rPr>
              <a:t>Une substance en soi peut être très dangereuse (ex. cyanure) mais le risque encouru par le patient dépendra de l’exposition à cette substance et non simplement du danger inhérent à la substance</a:t>
            </a:r>
            <a:endParaRPr lang="fr-CA" altLang="fr-FR" sz="20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lnSpc>
                <a:spcPct val="80000"/>
              </a:lnSpc>
            </a:pPr>
            <a:r>
              <a:rPr lang="fr-CA" altLang="fr-FR" sz="2800" smtClean="0">
                <a:ea typeface="ＭＳ Ｐゴシック" pitchFamily="34" charset="-128"/>
              </a:rPr>
              <a:t>Plusieurs voies d’absorption:</a:t>
            </a:r>
          </a:p>
          <a:p>
            <a:pPr lvl="1" eaLnBrk="1" hangingPunct="1">
              <a:lnSpc>
                <a:spcPct val="80000"/>
              </a:lnSpc>
            </a:pPr>
            <a:r>
              <a:rPr lang="fr-CA" altLang="fr-FR" sz="2400" smtClean="0">
                <a:ea typeface="ＭＳ Ｐゴシック" pitchFamily="34" charset="-128"/>
              </a:rPr>
              <a:t>Inhalation</a:t>
            </a:r>
          </a:p>
          <a:p>
            <a:pPr lvl="1" eaLnBrk="1" hangingPunct="1">
              <a:lnSpc>
                <a:spcPct val="80000"/>
              </a:lnSpc>
            </a:pPr>
            <a:r>
              <a:rPr lang="fr-CA" altLang="fr-FR" sz="2400" smtClean="0">
                <a:ea typeface="ＭＳ Ｐゴシック" pitchFamily="34" charset="-128"/>
              </a:rPr>
              <a:t>Ingestion</a:t>
            </a:r>
          </a:p>
          <a:p>
            <a:pPr lvl="1" eaLnBrk="1" hangingPunct="1">
              <a:lnSpc>
                <a:spcPct val="80000"/>
              </a:lnSpc>
            </a:pPr>
            <a:r>
              <a:rPr lang="fr-CA" altLang="fr-FR" sz="2400" smtClean="0">
                <a:ea typeface="ＭＳ Ｐゴシック" pitchFamily="34" charset="-128"/>
              </a:rPr>
              <a:t>Absorption cutanée/muqueuses</a:t>
            </a:r>
          </a:p>
          <a:p>
            <a:pPr lvl="1" eaLnBrk="1" hangingPunct="1">
              <a:lnSpc>
                <a:spcPct val="80000"/>
              </a:lnSpc>
            </a:pPr>
            <a:r>
              <a:rPr lang="fr-CA" altLang="fr-FR" sz="2400" smtClean="0">
                <a:ea typeface="ＭＳ Ｐゴシック" pitchFamily="34" charset="-128"/>
              </a:rPr>
              <a:t>Injection</a:t>
            </a:r>
          </a:p>
          <a:p>
            <a:pPr eaLnBrk="1" hangingPunct="1">
              <a:lnSpc>
                <a:spcPct val="80000"/>
              </a:lnSpc>
            </a:pPr>
            <a:r>
              <a:rPr lang="fr-CA" altLang="fr-FR" sz="2800" smtClean="0">
                <a:ea typeface="ＭＳ Ｐゴシック" pitchFamily="34" charset="-128"/>
              </a:rPr>
              <a:t>Plusieurs types d’intoxication</a:t>
            </a:r>
          </a:p>
          <a:p>
            <a:pPr lvl="1" eaLnBrk="1" hangingPunct="1">
              <a:lnSpc>
                <a:spcPct val="80000"/>
              </a:lnSpc>
            </a:pPr>
            <a:r>
              <a:rPr lang="fr-CA" altLang="fr-FR" sz="2400" smtClean="0">
                <a:ea typeface="ＭＳ Ｐゴシック" pitchFamily="34" charset="-128"/>
              </a:rPr>
              <a:t>Occupationnelle</a:t>
            </a:r>
          </a:p>
          <a:p>
            <a:pPr lvl="1" eaLnBrk="1" hangingPunct="1">
              <a:lnSpc>
                <a:spcPct val="80000"/>
              </a:lnSpc>
            </a:pPr>
            <a:r>
              <a:rPr lang="fr-CA" altLang="fr-FR" sz="2400" smtClean="0">
                <a:ea typeface="ＭＳ Ｐゴシック" pitchFamily="34" charset="-128"/>
              </a:rPr>
              <a:t>Environnementale</a:t>
            </a:r>
          </a:p>
          <a:p>
            <a:pPr lvl="1" eaLnBrk="1" hangingPunct="1">
              <a:lnSpc>
                <a:spcPct val="80000"/>
              </a:lnSpc>
            </a:pPr>
            <a:r>
              <a:rPr lang="fr-CA" altLang="fr-FR" sz="2400" smtClean="0">
                <a:ea typeface="ＭＳ Ｐゴシック" pitchFamily="34" charset="-128"/>
              </a:rPr>
              <a:t>Récréative</a:t>
            </a:r>
          </a:p>
          <a:p>
            <a:pPr lvl="1" eaLnBrk="1" hangingPunct="1">
              <a:lnSpc>
                <a:spcPct val="80000"/>
              </a:lnSpc>
            </a:pPr>
            <a:r>
              <a:rPr lang="fr-CA" altLang="fr-FR" sz="2400" smtClean="0">
                <a:ea typeface="ＭＳ Ｐゴシック" pitchFamily="34" charset="-128"/>
              </a:rPr>
              <a:t>Médicale/médicinale (incluant iatrogénique)</a:t>
            </a:r>
          </a:p>
          <a:p>
            <a:pPr lvl="1" eaLnBrk="1" hangingPunct="1">
              <a:lnSpc>
                <a:spcPct val="80000"/>
              </a:lnSpc>
            </a:pPr>
            <a:r>
              <a:rPr lang="fr-CA" altLang="fr-FR" sz="2400" smtClean="0">
                <a:ea typeface="ＭＳ Ｐゴシック" pitchFamily="34" charset="-128"/>
              </a:rPr>
              <a:t>Intentionnelle (intention suicidaire)</a:t>
            </a:r>
            <a:endParaRPr lang="fr-FR" altLang="fr-FR" sz="24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Évaluation du risque: 5 éléments à considérer</a:t>
            </a:r>
          </a:p>
          <a:p>
            <a:pPr marL="962025" lvl="1" indent="-514350" eaLnBrk="1" hangingPunct="1">
              <a:buFont typeface="Franklin Gothic Book" pitchFamily="34" charset="0"/>
              <a:buAutoNum type="arabicParenR"/>
            </a:pPr>
            <a:r>
              <a:rPr lang="fr-CA" altLang="fr-FR" smtClean="0">
                <a:ea typeface="ＭＳ Ｐゴシック" pitchFamily="34" charset="-128"/>
              </a:rPr>
              <a:t>Substance(s) impliquée(s)</a:t>
            </a:r>
          </a:p>
          <a:p>
            <a:pPr marL="962025" lvl="1" indent="-514350" eaLnBrk="1" hangingPunct="1">
              <a:buFont typeface="Franklin Gothic Book" pitchFamily="34" charset="0"/>
              <a:buAutoNum type="arabicParenR"/>
            </a:pPr>
            <a:r>
              <a:rPr lang="fr-CA" altLang="fr-FR" smtClean="0">
                <a:ea typeface="ＭＳ Ｐゴシック" pitchFamily="34" charset="-128"/>
              </a:rPr>
              <a:t>Dose</a:t>
            </a:r>
          </a:p>
          <a:p>
            <a:pPr marL="962025" lvl="1" indent="-514350" eaLnBrk="1" hangingPunct="1">
              <a:buFont typeface="Franklin Gothic Book" pitchFamily="34" charset="0"/>
              <a:buAutoNum type="arabicParenR"/>
            </a:pPr>
            <a:r>
              <a:rPr lang="fr-CA" altLang="fr-FR" smtClean="0">
                <a:ea typeface="ＭＳ Ｐゴシック" pitchFamily="34" charset="-128"/>
              </a:rPr>
              <a:t>Temps écoulé depuis l’exposition</a:t>
            </a:r>
          </a:p>
          <a:p>
            <a:pPr marL="962025" lvl="1" indent="-514350" eaLnBrk="1" hangingPunct="1">
              <a:buFont typeface="Franklin Gothic Book" pitchFamily="34" charset="0"/>
              <a:buAutoNum type="arabicParenR"/>
            </a:pPr>
            <a:r>
              <a:rPr lang="fr-CA" altLang="fr-FR" smtClean="0">
                <a:ea typeface="ＭＳ Ｐゴシック" pitchFamily="34" charset="-128"/>
              </a:rPr>
              <a:t>Effets cliniques et évolution</a:t>
            </a:r>
          </a:p>
          <a:p>
            <a:pPr marL="962025" lvl="1" indent="-514350" eaLnBrk="1" hangingPunct="1">
              <a:buFont typeface="Franklin Gothic Book" pitchFamily="34" charset="0"/>
              <a:buAutoNum type="arabicParenR"/>
            </a:pPr>
            <a:r>
              <a:rPr lang="fr-CA" altLang="fr-FR" smtClean="0">
                <a:ea typeface="ＭＳ Ｐゴシック" pitchFamily="34" charset="-128"/>
              </a:rPr>
              <a:t>Facteurs propres au patient</a:t>
            </a:r>
          </a:p>
          <a:p>
            <a:pPr marL="1519238" lvl="3" indent="-514350" eaLnBrk="1" hangingPunct="1">
              <a:buFont typeface="Wingdings" pitchFamily="2" charset="2"/>
              <a:buChar char="§"/>
            </a:pPr>
            <a:r>
              <a:rPr lang="fr-CA" altLang="fr-FR" smtClean="0">
                <a:ea typeface="ＭＳ Ｐゴシック" pitchFamily="34" charset="-128"/>
              </a:rPr>
              <a:t>Poids</a:t>
            </a:r>
          </a:p>
          <a:p>
            <a:pPr marL="1519238" lvl="3" indent="-514350" eaLnBrk="1" hangingPunct="1">
              <a:buFont typeface="Wingdings" pitchFamily="2" charset="2"/>
              <a:buChar char="§"/>
            </a:pPr>
            <a:r>
              <a:rPr lang="fr-CA" altLang="fr-FR" smtClean="0">
                <a:ea typeface="ＭＳ Ｐゴシック" pitchFamily="34" charset="-128"/>
              </a:rPr>
              <a:t>Antécédents significatifs</a:t>
            </a:r>
          </a:p>
          <a:p>
            <a:pPr marL="1519238" lvl="3" indent="-514350" eaLnBrk="1" hangingPunct="1">
              <a:buFont typeface="Wingdings" pitchFamily="2" charset="2"/>
              <a:buChar char="§"/>
            </a:pPr>
            <a:r>
              <a:rPr lang="fr-CA" altLang="fr-FR" smtClean="0">
                <a:ea typeface="ＭＳ Ｐゴシック" pitchFamily="34" charset="-128"/>
              </a:rPr>
              <a:t>Circonstances (accidentel, récréatif, suicidaire…)</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100354" name="Espace réservé du contenu 2"/>
          <p:cNvSpPr>
            <a:spLocks noGrp="1"/>
          </p:cNvSpPr>
          <p:nvPr>
            <p:ph idx="1"/>
          </p:nvPr>
        </p:nvSpPr>
        <p:spPr/>
        <p:txBody>
          <a:bodyPr/>
          <a:lstStyle/>
          <a:p>
            <a:pPr eaLnBrk="1" hangingPunct="1"/>
            <a:r>
              <a:rPr lang="fr-CA" altLang="fr-FR" smtClean="0">
                <a:ea typeface="ＭＳ Ｐゴシック" pitchFamily="34" charset="-128"/>
              </a:rPr>
              <a:t>Évaluation du risque: 5 éléments à considérer</a:t>
            </a:r>
          </a:p>
          <a:p>
            <a:pPr marL="962025" lvl="1" indent="-514350" eaLnBrk="1" hangingPunct="1">
              <a:buFont typeface="Franklin Gothic Book" pitchFamily="34" charset="0"/>
              <a:buAutoNum type="arabicParenR"/>
            </a:pPr>
            <a:r>
              <a:rPr lang="fr-CA" altLang="fr-FR" smtClean="0">
                <a:ea typeface="ＭＳ Ｐゴシック" pitchFamily="34" charset="-128"/>
              </a:rPr>
              <a:t>Substance(s) impliquée(s)</a:t>
            </a:r>
          </a:p>
          <a:p>
            <a:pPr marL="1244600" lvl="2" indent="-514350" eaLnBrk="1" hangingPunct="1"/>
            <a:r>
              <a:rPr lang="en-CA" altLang="fr-FR" smtClean="0">
                <a:ea typeface="ＭＳ Ｐゴシック" pitchFamily="34" charset="-128"/>
              </a:rPr>
              <a:t>Souvent inconnues</a:t>
            </a:r>
          </a:p>
          <a:p>
            <a:pPr marL="1244600" lvl="2" indent="-514350" eaLnBrk="1" hangingPunct="1"/>
            <a:r>
              <a:rPr lang="en-CA" altLang="fr-FR" smtClean="0">
                <a:ea typeface="ＭＳ Ｐゴシック" pitchFamily="34" charset="-128"/>
              </a:rPr>
              <a:t>Jouer au détective</a:t>
            </a:r>
          </a:p>
          <a:p>
            <a:pPr marL="1517650" lvl="3" indent="-514350" eaLnBrk="1" hangingPunct="1"/>
            <a:r>
              <a:rPr lang="en-CA" altLang="fr-FR" smtClean="0">
                <a:ea typeface="ＭＳ Ｐゴシック" pitchFamily="34" charset="-128"/>
              </a:rPr>
              <a:t>Informations des ambulanciers, de la famille, etc.</a:t>
            </a:r>
          </a:p>
          <a:p>
            <a:pPr marL="1517650" lvl="3" indent="-514350" eaLnBrk="1" hangingPunct="1"/>
            <a:r>
              <a:rPr lang="en-CA" altLang="fr-FR" smtClean="0">
                <a:ea typeface="ＭＳ Ｐゴシック" pitchFamily="34" charset="-128"/>
              </a:rPr>
              <a:t>Dossier antérieur</a:t>
            </a:r>
          </a:p>
          <a:p>
            <a:pPr marL="1517650" lvl="3" indent="-514350" eaLnBrk="1" hangingPunct="1"/>
            <a:r>
              <a:rPr lang="en-CA" altLang="fr-FR" smtClean="0">
                <a:ea typeface="ＭＳ Ｐゴシック" pitchFamily="34" charset="-128"/>
              </a:rPr>
              <a:t>Appeler pharmacie</a:t>
            </a:r>
          </a:p>
          <a:p>
            <a:pPr marL="1517650" lvl="3" indent="-514350" eaLnBrk="1" hangingPunct="1"/>
            <a:r>
              <a:rPr lang="en-CA" altLang="fr-FR" smtClean="0">
                <a:ea typeface="ＭＳ Ｐゴシック" pitchFamily="34" charset="-128"/>
              </a:rPr>
              <a:t>Penser à la médication des autres habitants du lieu et à la médication en vente libre</a:t>
            </a:r>
          </a:p>
          <a:p>
            <a:pPr marL="1517650" lvl="3" indent="-514350" eaLnBrk="1" hangingPunct="1"/>
            <a:r>
              <a:rPr lang="en-CA" altLang="fr-FR" smtClean="0">
                <a:ea typeface="ＭＳ Ｐゴシック" pitchFamily="34" charset="-128"/>
              </a:rPr>
              <a:t>L’évaluation clinique rigoureuse est essentielle</a:t>
            </a:r>
          </a:p>
          <a:p>
            <a:pPr marL="1517650" lvl="3" indent="-514350"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102402" name="Espace réservé du contenu 2"/>
          <p:cNvSpPr>
            <a:spLocks noGrp="1"/>
          </p:cNvSpPr>
          <p:nvPr>
            <p:ph idx="1"/>
          </p:nvPr>
        </p:nvSpPr>
        <p:spPr/>
        <p:txBody>
          <a:bodyPr/>
          <a:lstStyle/>
          <a:p>
            <a:pPr eaLnBrk="1" hangingPunct="1"/>
            <a:r>
              <a:rPr lang="fr-CA" altLang="fr-FR" smtClean="0">
                <a:ea typeface="ＭＳ Ｐゴシック" pitchFamily="34" charset="-128"/>
              </a:rPr>
              <a:t>Évaluation du risque: 5 éléments à considérer</a:t>
            </a:r>
          </a:p>
          <a:p>
            <a:pPr marL="962025" lvl="1" indent="-514350" eaLnBrk="1" hangingPunct="1">
              <a:buFont typeface="Franklin Gothic Book" pitchFamily="34" charset="0"/>
              <a:buAutoNum type="arabicParenR"/>
            </a:pPr>
            <a:r>
              <a:rPr lang="fr-CA" altLang="fr-FR" smtClean="0">
                <a:ea typeface="ＭＳ Ｐゴシック" pitchFamily="34" charset="-128"/>
              </a:rPr>
              <a:t>Substance(s) impliquée(s)</a:t>
            </a:r>
          </a:p>
          <a:p>
            <a:pPr marL="962025" lvl="1" indent="-514350" eaLnBrk="1" hangingPunct="1">
              <a:buFont typeface="Franklin Gothic Book" pitchFamily="34" charset="0"/>
              <a:buAutoNum type="arabicParenR"/>
            </a:pPr>
            <a:r>
              <a:rPr lang="fr-CA" altLang="fr-FR" smtClean="0">
                <a:ea typeface="ＭＳ Ｐゴシック" pitchFamily="34" charset="-128"/>
              </a:rPr>
              <a:t>Dose</a:t>
            </a:r>
          </a:p>
          <a:p>
            <a:pPr marL="1244600" lvl="2" indent="-514350" eaLnBrk="1" hangingPunct="1"/>
            <a:r>
              <a:rPr lang="en-CA" altLang="fr-FR" smtClean="0">
                <a:ea typeface="ＭＳ Ｐゴシック" pitchFamily="34" charset="-128"/>
              </a:rPr>
              <a:t>Faire un décompte des comprimés</a:t>
            </a:r>
          </a:p>
          <a:p>
            <a:pPr marL="1244600" lvl="2" indent="-514350" eaLnBrk="1" hangingPunct="1"/>
            <a:r>
              <a:rPr lang="en-CA" altLang="fr-FR" smtClean="0">
                <a:ea typeface="ＭＳ Ｐゴシック" pitchFamily="34" charset="-128"/>
              </a:rPr>
              <a:t>Vérifier la date d’acquisition</a:t>
            </a:r>
          </a:p>
          <a:p>
            <a:pPr marL="1244600" lvl="2" indent="-514350" eaLnBrk="1" hangingPunct="1"/>
            <a:r>
              <a:rPr lang="en-CA" altLang="fr-FR" smtClean="0">
                <a:ea typeface="ＭＳ Ｐゴシック" pitchFamily="34" charset="-128"/>
              </a:rPr>
              <a:t>Considérer le pire scénario</a:t>
            </a:r>
          </a:p>
          <a:p>
            <a:pPr marL="1244600" lvl="2" indent="-514350" eaLnBrk="1" hangingPunct="1"/>
            <a:r>
              <a:rPr lang="en-CA" altLang="fr-FR" smtClean="0">
                <a:ea typeface="ＭＳ Ｐゴシック" pitchFamily="34" charset="-128"/>
              </a:rPr>
              <a:t>Ramener la dose en mg/kg ou en ml/kg</a:t>
            </a:r>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algn="ctr" eaLnBrk="1" hangingPunct="1">
              <a:buFont typeface="Wingdings 2" pitchFamily="18" charset="2"/>
              <a:buNone/>
            </a:pPr>
            <a:endParaRPr lang="fr-CA" altLang="fr-FR" smtClean="0">
              <a:ea typeface="ＭＳ Ｐゴシック" pitchFamily="34" charset="-128"/>
            </a:endParaRPr>
          </a:p>
          <a:p>
            <a:pPr algn="ctr" eaLnBrk="1" hangingPunct="1">
              <a:buFont typeface="Wingdings 2" pitchFamily="18" charset="2"/>
              <a:buNone/>
            </a:pPr>
            <a:endParaRPr lang="fr-CA" altLang="fr-FR" smtClean="0">
              <a:ea typeface="ＭＳ Ｐゴシック" pitchFamily="34" charset="-128"/>
            </a:endParaRPr>
          </a:p>
          <a:p>
            <a:pPr algn="ctr" eaLnBrk="1" hangingPunct="1">
              <a:buFont typeface="Wingdings 2" pitchFamily="18" charset="2"/>
              <a:buNone/>
            </a:pPr>
            <a:r>
              <a:rPr lang="fr-CA" altLang="fr-FR" smtClean="0">
                <a:ea typeface="ＭＳ Ｐゴシック" pitchFamily="34" charset="-128"/>
              </a:rPr>
              <a:t>Le grand principe en toxicologie:</a:t>
            </a:r>
          </a:p>
          <a:p>
            <a:pPr algn="ctr" eaLnBrk="1" hangingPunct="1">
              <a:buFont typeface="Wingdings 2" pitchFamily="18" charset="2"/>
              <a:buNone/>
            </a:pPr>
            <a:endParaRPr lang="fr-CA" altLang="fr-FR" smtClean="0">
              <a:ea typeface="ＭＳ Ｐゴシック" pitchFamily="34" charset="-128"/>
            </a:endParaRPr>
          </a:p>
          <a:p>
            <a:pPr algn="ctr" eaLnBrk="1" hangingPunct="1">
              <a:buFont typeface="Wingdings 2" pitchFamily="18" charset="2"/>
              <a:buNone/>
            </a:pPr>
            <a:r>
              <a:rPr lang="fr-CA" altLang="fr-FR" smtClean="0">
                <a:ea typeface="ＭＳ Ｐゴシック" pitchFamily="34" charset="-128"/>
              </a:rPr>
              <a:t>« </a:t>
            </a:r>
            <a:r>
              <a:rPr lang="fr-CA" altLang="fr-FR" b="1" i="1" smtClean="0">
                <a:ea typeface="ＭＳ Ｐゴシック" pitchFamily="34" charset="-128"/>
              </a:rPr>
              <a:t>C’est la dose qui fait le poison</a:t>
            </a:r>
            <a:r>
              <a:rPr lang="fr-CA" altLang="fr-FR" smtClean="0">
                <a:ea typeface="ＭＳ Ｐゴシック" pitchFamily="34" charset="-128"/>
              </a:rPr>
              <a:t> »</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 C’est la dose qui fait le poison »</a:t>
            </a:r>
          </a:p>
          <a:p>
            <a:pPr lvl="1" eaLnBrk="1" hangingPunct="1"/>
            <a:r>
              <a:rPr lang="fr-CA" altLang="fr-FR" smtClean="0">
                <a:ea typeface="ＭＳ Ｐゴシック" pitchFamily="34" charset="-128"/>
              </a:rPr>
              <a:t>Quelle que soit la substance impliquée, c’est la dose qui déterminera la toxicité</a:t>
            </a:r>
          </a:p>
          <a:p>
            <a:pPr lvl="1" eaLnBrk="1" hangingPunct="1"/>
            <a:r>
              <a:rPr lang="fr-CA" altLang="fr-FR" smtClean="0">
                <a:ea typeface="ＭＳ Ｐゴシック" pitchFamily="34" charset="-128"/>
              </a:rPr>
              <a:t>Virtuellement toute substance peut être toxique dépendamment de la quantité</a:t>
            </a:r>
          </a:p>
          <a:p>
            <a:pPr lvl="1" eaLnBrk="1" hangingPunct="1"/>
            <a:r>
              <a:rPr lang="fr-CA" altLang="fr-FR" smtClean="0">
                <a:ea typeface="ＭＳ Ｐゴシック" pitchFamily="34" charset="-128"/>
              </a:rPr>
              <a:t>Exemple le plus frappant: l’eau</a:t>
            </a:r>
          </a:p>
          <a:p>
            <a:pPr lvl="2" eaLnBrk="1" hangingPunct="1"/>
            <a:r>
              <a:rPr lang="fr-CA" altLang="fr-FR" smtClean="0">
                <a:ea typeface="ＭＳ Ｐゴシック" pitchFamily="34" charset="-128"/>
              </a:rPr>
              <a:t>Boire 2-3 litres d’eau: pas de problème</a:t>
            </a:r>
          </a:p>
          <a:p>
            <a:pPr lvl="2" eaLnBrk="1" hangingPunct="1"/>
            <a:r>
              <a:rPr lang="fr-CA" altLang="fr-FR" smtClean="0">
                <a:ea typeface="ＭＳ Ｐゴシック" pitchFamily="34" charset="-128"/>
              </a:rPr>
              <a:t>Boire 20 litres d’eau: reins n’arrivent plus à gérer cette quantité </a:t>
            </a:r>
            <a:r>
              <a:rPr lang="fr-CA" altLang="fr-FR" smtClean="0">
                <a:ea typeface="ＭＳ Ｐゴシック" pitchFamily="34" charset="-128"/>
                <a:sym typeface="Symbol" pitchFamily="18" charset="2"/>
              </a:rPr>
              <a:t> hyponatrémie</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Différences pharmacologiques entre la situation thérapeutique et l’intoxication:</a:t>
            </a:r>
          </a:p>
          <a:p>
            <a:pPr lvl="1" eaLnBrk="1" hangingPunct="1"/>
            <a:r>
              <a:rPr lang="fr-CA" altLang="fr-FR" smtClean="0">
                <a:ea typeface="ＭＳ Ｐゴシック" pitchFamily="34" charset="-128"/>
              </a:rPr>
              <a:t>Normalement (pharmacocinétique)</a:t>
            </a:r>
          </a:p>
          <a:p>
            <a:pPr lvl="2" eaLnBrk="1" hangingPunct="1"/>
            <a:r>
              <a:rPr lang="fr-CA" altLang="fr-FR" smtClean="0">
                <a:ea typeface="ＭＳ Ｐゴシック" pitchFamily="34" charset="-128"/>
              </a:rPr>
              <a:t>Absorption</a:t>
            </a:r>
          </a:p>
          <a:p>
            <a:pPr lvl="2" eaLnBrk="1" hangingPunct="1"/>
            <a:r>
              <a:rPr lang="fr-CA" altLang="fr-FR" smtClean="0">
                <a:ea typeface="ＭＳ Ｐゴシック" pitchFamily="34" charset="-128"/>
              </a:rPr>
              <a:t>Distribution</a:t>
            </a:r>
          </a:p>
          <a:p>
            <a:pPr lvl="2" eaLnBrk="1" hangingPunct="1"/>
            <a:r>
              <a:rPr lang="fr-CA" altLang="fr-FR" smtClean="0">
                <a:ea typeface="ＭＳ Ｐゴシック" pitchFamily="34" charset="-128"/>
              </a:rPr>
              <a:t>Métabolisme</a:t>
            </a:r>
          </a:p>
          <a:p>
            <a:pPr lvl="2" eaLnBrk="1" hangingPunct="1"/>
            <a:r>
              <a:rPr lang="fr-CA" altLang="fr-FR" smtClean="0">
                <a:ea typeface="ＭＳ Ｐゴシック" pitchFamily="34" charset="-128"/>
              </a:rPr>
              <a:t>Élimination</a:t>
            </a:r>
          </a:p>
          <a:p>
            <a:pPr lvl="1" eaLnBrk="1" hangingPunct="1"/>
            <a:r>
              <a:rPr lang="fr-CA" altLang="fr-FR" smtClean="0">
                <a:ea typeface="ＭＳ Ｐゴシック" pitchFamily="34" charset="-128"/>
              </a:rPr>
              <a:t>En intoxication (toxicocinétique)</a:t>
            </a:r>
          </a:p>
          <a:p>
            <a:pPr lvl="2" eaLnBrk="1" hangingPunct="1"/>
            <a:r>
              <a:rPr lang="fr-CA" altLang="fr-FR" smtClean="0">
                <a:ea typeface="ＭＳ Ｐゴシック" pitchFamily="34" charset="-128"/>
              </a:rPr>
              <a:t>Les règles changent et l’effet est plus difficile à prédire</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En situation d’intoxication</a:t>
            </a:r>
          </a:p>
          <a:p>
            <a:pPr lvl="1" eaLnBrk="1" hangingPunct="1"/>
            <a:r>
              <a:rPr lang="fr-CA" altLang="fr-FR" smtClean="0">
                <a:ea typeface="ＭＳ Ｐゴシック" pitchFamily="34" charset="-128"/>
              </a:rPr>
              <a:t>Absorption peut être affectée par:</a:t>
            </a:r>
          </a:p>
          <a:p>
            <a:pPr lvl="2" eaLnBrk="1" hangingPunct="1"/>
            <a:r>
              <a:rPr lang="fr-CA" altLang="fr-FR" smtClean="0">
                <a:ea typeface="ＭＳ Ｐゴシック" pitchFamily="34" charset="-128"/>
              </a:rPr>
              <a:t>Prise d’autres substances qui jouent sur le péristaltisme</a:t>
            </a:r>
          </a:p>
          <a:p>
            <a:pPr lvl="2" eaLnBrk="1" hangingPunct="1"/>
            <a:r>
              <a:rPr lang="fr-CA" altLang="fr-FR" smtClean="0">
                <a:ea typeface="ＭＳ Ｐゴシック" pitchFamily="34" charset="-128"/>
              </a:rPr>
              <a:t>Hémodynamie (mauvaise perfusion de l’intestin)</a:t>
            </a:r>
          </a:p>
          <a:p>
            <a:pPr lvl="2" eaLnBrk="1" hangingPunct="1"/>
            <a:r>
              <a:rPr lang="fr-CA" altLang="fr-FR" smtClean="0">
                <a:ea typeface="ＭＳ Ｐゴシック" pitchFamily="34" charset="-128"/>
              </a:rPr>
              <a:t>Formation de bezoars </a:t>
            </a:r>
          </a:p>
          <a:p>
            <a:pPr lvl="2" eaLnBrk="1" hangingPunct="1"/>
            <a:r>
              <a:rPr lang="fr-CA" altLang="fr-FR" smtClean="0">
                <a:ea typeface="ＭＳ Ｐゴシック" pitchFamily="34" charset="-128"/>
              </a:rPr>
              <a:t>Vomissements</a:t>
            </a:r>
          </a:p>
          <a:p>
            <a:pPr lvl="2" eaLnBrk="1" hangingPunct="1"/>
            <a:r>
              <a:rPr lang="fr-CA" altLang="fr-FR" smtClean="0">
                <a:ea typeface="ＭＳ Ｐゴシック" pitchFamily="34" charset="-128"/>
              </a:rPr>
              <a:t>Formulation de la substance (formes XR, etc.)</a:t>
            </a:r>
          </a:p>
          <a:p>
            <a:pPr lvl="1"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Amuse-gueule…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Cas #2</a:t>
            </a:r>
          </a:p>
          <a:p>
            <a:pPr lvl="1" eaLnBrk="1" hangingPunct="1"/>
            <a:r>
              <a:rPr lang="fr-CA" altLang="fr-FR" smtClean="0">
                <a:ea typeface="ＭＳ Ｐゴシック" pitchFamily="34" charset="-128"/>
              </a:rPr>
              <a:t>Adolescente de 16 ans</a:t>
            </a:r>
          </a:p>
          <a:p>
            <a:pPr lvl="1" eaLnBrk="1" hangingPunct="1"/>
            <a:r>
              <a:rPr lang="fr-CA" altLang="fr-FR" smtClean="0">
                <a:ea typeface="ＭＳ Ｐゴシック" pitchFamily="34" charset="-128"/>
              </a:rPr>
              <a:t>Amenée par parents car altération de l’état de conscience</a:t>
            </a:r>
          </a:p>
          <a:p>
            <a:pPr lvl="1" eaLnBrk="1" hangingPunct="1"/>
            <a:r>
              <a:rPr lang="fr-CA" altLang="fr-FR" smtClean="0">
                <a:ea typeface="ＭＳ Ｐゴシック" pitchFamily="34" charset="-128"/>
              </a:rPr>
              <a:t>Dit avoir pris il y a 7h qq co ativan à mère et une vingtaine de co Tylenol 500 mg</a:t>
            </a:r>
          </a:p>
          <a:p>
            <a:pPr lvl="1" eaLnBrk="1" hangingPunct="1"/>
            <a:r>
              <a:rPr lang="fr-CA" altLang="fr-FR" smtClean="0">
                <a:ea typeface="ＭＳ Ｐゴシック" pitchFamily="34" charset="-128"/>
              </a:rPr>
              <a:t>Cliniquement ralentie; semble ébrieuse</a:t>
            </a:r>
          </a:p>
          <a:p>
            <a:pPr lvl="1" eaLnBrk="1" hangingPunct="1"/>
            <a:r>
              <a:rPr lang="fr-CA" altLang="fr-FR" smtClean="0">
                <a:ea typeface="ＭＳ Ｐゴシック" pitchFamily="34" charset="-128"/>
              </a:rPr>
              <a:t>Nie toute plainte</a:t>
            </a:r>
          </a:p>
          <a:p>
            <a:pPr lvl="1" eaLnBrk="1" hangingPunct="1"/>
            <a:r>
              <a:rPr lang="fr-CA" altLang="fr-FR" smtClean="0">
                <a:ea typeface="ＭＳ Ｐゴシック" pitchFamily="34" charset="-128"/>
              </a:rPr>
              <a:t>SV normaux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En situation d’intoxication</a:t>
            </a:r>
          </a:p>
          <a:p>
            <a:pPr lvl="1" eaLnBrk="1" hangingPunct="1">
              <a:lnSpc>
                <a:spcPct val="90000"/>
              </a:lnSpc>
            </a:pPr>
            <a:r>
              <a:rPr lang="fr-CA" altLang="fr-FR" smtClean="0">
                <a:ea typeface="ＭＳ Ｐゴシック" pitchFamily="34" charset="-128"/>
              </a:rPr>
              <a:t>Distribution et métabolisme peuvent être affectés par:</a:t>
            </a:r>
          </a:p>
          <a:p>
            <a:pPr lvl="2" eaLnBrk="1" hangingPunct="1">
              <a:lnSpc>
                <a:spcPct val="90000"/>
              </a:lnSpc>
            </a:pPr>
            <a:r>
              <a:rPr lang="fr-CA" altLang="fr-FR" smtClean="0">
                <a:ea typeface="ＭＳ Ｐゴシック" pitchFamily="34" charset="-128"/>
              </a:rPr>
              <a:t>Autres substances impliquées</a:t>
            </a:r>
          </a:p>
          <a:p>
            <a:pPr lvl="2" eaLnBrk="1" hangingPunct="1">
              <a:lnSpc>
                <a:spcPct val="90000"/>
              </a:lnSpc>
            </a:pPr>
            <a:r>
              <a:rPr lang="fr-CA" altLang="fr-FR" smtClean="0">
                <a:ea typeface="ＭＳ Ｐゴシック" pitchFamily="34" charset="-128"/>
              </a:rPr>
              <a:t>Antécédents du patient</a:t>
            </a:r>
          </a:p>
          <a:p>
            <a:pPr lvl="2" eaLnBrk="1" hangingPunct="1">
              <a:lnSpc>
                <a:spcPct val="90000"/>
              </a:lnSpc>
            </a:pPr>
            <a:r>
              <a:rPr lang="fr-CA" altLang="fr-FR" smtClean="0">
                <a:ea typeface="ＭＳ Ｐゴシック" pitchFamily="34" charset="-128"/>
              </a:rPr>
              <a:t>La liaison aux protéines, le pH sanguin, etc.</a:t>
            </a:r>
          </a:p>
          <a:p>
            <a:pPr lvl="1" eaLnBrk="1" hangingPunct="1">
              <a:lnSpc>
                <a:spcPct val="90000"/>
              </a:lnSpc>
            </a:pPr>
            <a:r>
              <a:rPr lang="fr-CA" altLang="fr-FR" smtClean="0">
                <a:ea typeface="ＭＳ Ｐゴシック" pitchFamily="34" charset="-128"/>
              </a:rPr>
              <a:t>Élimination peut être affectée par:</a:t>
            </a:r>
          </a:p>
          <a:p>
            <a:pPr lvl="2" eaLnBrk="1" hangingPunct="1">
              <a:lnSpc>
                <a:spcPct val="90000"/>
              </a:lnSpc>
            </a:pPr>
            <a:r>
              <a:rPr lang="fr-CA" altLang="fr-FR" smtClean="0">
                <a:ea typeface="ＭＳ Ｐゴシック" pitchFamily="34" charset="-128"/>
              </a:rPr>
              <a:t>L’état de base du foie et des reins</a:t>
            </a:r>
          </a:p>
          <a:p>
            <a:pPr lvl="2" eaLnBrk="1" hangingPunct="1">
              <a:lnSpc>
                <a:spcPct val="90000"/>
              </a:lnSpc>
            </a:pPr>
            <a:r>
              <a:rPr lang="fr-CA" altLang="fr-FR" smtClean="0">
                <a:ea typeface="ＭＳ Ｐゴシック" pitchFamily="34" charset="-128"/>
              </a:rPr>
              <a:t>L’impact des toxines sur le foie et les reins</a:t>
            </a:r>
          </a:p>
          <a:p>
            <a:pPr lvl="2" eaLnBrk="1" hangingPunct="1">
              <a:lnSpc>
                <a:spcPct val="90000"/>
              </a:lnSpc>
            </a:pPr>
            <a:r>
              <a:rPr lang="fr-CA" altLang="fr-FR" smtClean="0">
                <a:ea typeface="ＭＳ Ｐゴシック" pitchFamily="34" charset="-128"/>
              </a:rPr>
              <a:t>La saturation des mécanismes d’élimination (demi-vie standard modifiée)</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108546" name="Espace réservé du contenu 2"/>
          <p:cNvSpPr>
            <a:spLocks noGrp="1"/>
          </p:cNvSpPr>
          <p:nvPr>
            <p:ph idx="1"/>
          </p:nvPr>
        </p:nvSpPr>
        <p:spPr/>
        <p:txBody>
          <a:bodyPr/>
          <a:lstStyle/>
          <a:p>
            <a:pPr eaLnBrk="1" hangingPunct="1"/>
            <a:r>
              <a:rPr lang="fr-CA" altLang="fr-FR" smtClean="0">
                <a:ea typeface="ＭＳ Ｐゴシック" pitchFamily="34" charset="-128"/>
              </a:rPr>
              <a:t>Évaluation du risque: 5 éléments à considérer</a:t>
            </a:r>
          </a:p>
          <a:p>
            <a:pPr marL="962025" lvl="1" indent="-514350" eaLnBrk="1" hangingPunct="1">
              <a:buFont typeface="Franklin Gothic Book" pitchFamily="34" charset="0"/>
              <a:buAutoNum type="arabicParenR"/>
            </a:pPr>
            <a:r>
              <a:rPr lang="fr-CA" altLang="fr-FR" smtClean="0">
                <a:ea typeface="ＭＳ Ｐゴシック" pitchFamily="34" charset="-128"/>
              </a:rPr>
              <a:t>Substance(s) impliquée(s)</a:t>
            </a:r>
          </a:p>
          <a:p>
            <a:pPr marL="962025" lvl="1" indent="-514350" eaLnBrk="1" hangingPunct="1">
              <a:buFont typeface="Franklin Gothic Book" pitchFamily="34" charset="0"/>
              <a:buAutoNum type="arabicParenR"/>
            </a:pPr>
            <a:r>
              <a:rPr lang="fr-CA" altLang="fr-FR" smtClean="0">
                <a:ea typeface="ＭＳ Ｐゴシック" pitchFamily="34" charset="-128"/>
              </a:rPr>
              <a:t>Dose</a:t>
            </a:r>
          </a:p>
          <a:p>
            <a:pPr marL="962025" lvl="1" indent="-514350" eaLnBrk="1" hangingPunct="1">
              <a:buFont typeface="Franklin Gothic Book" pitchFamily="34" charset="0"/>
              <a:buAutoNum type="arabicParenR"/>
            </a:pPr>
            <a:r>
              <a:rPr lang="fr-CA" altLang="fr-FR" smtClean="0">
                <a:ea typeface="ＭＳ Ｐゴシック" pitchFamily="34" charset="-128"/>
              </a:rPr>
              <a:t>Temps écoulé depuis l’exposition</a:t>
            </a:r>
          </a:p>
          <a:p>
            <a:pPr marL="1244600" lvl="2" indent="-514350" eaLnBrk="1" hangingPunct="1"/>
            <a:r>
              <a:rPr lang="en-CA" altLang="fr-FR" smtClean="0">
                <a:ea typeface="ＭＳ Ｐゴシック" pitchFamily="34" charset="-128"/>
              </a:rPr>
              <a:t>Permet corrélation avec la clinique et raffinement de l’évaluation du risque</a:t>
            </a:r>
          </a:p>
          <a:p>
            <a:pPr marL="1244600" lvl="2" indent="-514350" eaLnBrk="1" hangingPunct="1"/>
            <a:r>
              <a:rPr lang="en-CA" altLang="fr-FR" smtClean="0">
                <a:ea typeface="ＭＳ Ｐゴシック" pitchFamily="34" charset="-128"/>
              </a:rPr>
              <a:t>Important pour la décontamination et l’administration de certains antidotes (ex. N-acétyl-cystéine pour l’acétaminophène)</a:t>
            </a:r>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109570" name="Espace réservé du contenu 2"/>
          <p:cNvSpPr>
            <a:spLocks noGrp="1"/>
          </p:cNvSpPr>
          <p:nvPr>
            <p:ph idx="1"/>
          </p:nvPr>
        </p:nvSpPr>
        <p:spPr/>
        <p:txBody>
          <a:bodyPr/>
          <a:lstStyle/>
          <a:p>
            <a:pPr eaLnBrk="1" hangingPunct="1"/>
            <a:r>
              <a:rPr lang="fr-CA" altLang="fr-FR" smtClean="0">
                <a:ea typeface="ＭＳ Ｐゴシック" pitchFamily="34" charset="-128"/>
              </a:rPr>
              <a:t>Évaluation du risque: 5 éléments à considérer</a:t>
            </a:r>
          </a:p>
          <a:p>
            <a:pPr marL="962025" lvl="1" indent="-514350" eaLnBrk="1" hangingPunct="1">
              <a:buFont typeface="Franklin Gothic Book" pitchFamily="34" charset="0"/>
              <a:buAutoNum type="arabicParenR"/>
            </a:pPr>
            <a:r>
              <a:rPr lang="fr-CA" altLang="fr-FR" smtClean="0">
                <a:ea typeface="ＭＳ Ｐゴシック" pitchFamily="34" charset="-128"/>
              </a:rPr>
              <a:t>Substance(s) impliquée(s)</a:t>
            </a:r>
          </a:p>
          <a:p>
            <a:pPr marL="962025" lvl="1" indent="-514350" eaLnBrk="1" hangingPunct="1">
              <a:buFont typeface="Franklin Gothic Book" pitchFamily="34" charset="0"/>
              <a:buAutoNum type="arabicParenR"/>
            </a:pPr>
            <a:r>
              <a:rPr lang="fr-CA" altLang="fr-FR" smtClean="0">
                <a:ea typeface="ＭＳ Ｐゴシック" pitchFamily="34" charset="-128"/>
              </a:rPr>
              <a:t>Dose</a:t>
            </a:r>
          </a:p>
          <a:p>
            <a:pPr marL="962025" lvl="1" indent="-514350" eaLnBrk="1" hangingPunct="1">
              <a:buFont typeface="Franklin Gothic Book" pitchFamily="34" charset="0"/>
              <a:buAutoNum type="arabicParenR"/>
            </a:pPr>
            <a:r>
              <a:rPr lang="fr-CA" altLang="fr-FR" smtClean="0">
                <a:ea typeface="ＭＳ Ｐゴシック" pitchFamily="34" charset="-128"/>
              </a:rPr>
              <a:t>Temps écoulé depuis l’exposition</a:t>
            </a:r>
          </a:p>
          <a:p>
            <a:pPr marL="962025" lvl="1" indent="-514350" eaLnBrk="1" hangingPunct="1">
              <a:buFont typeface="Franklin Gothic Book" pitchFamily="34" charset="0"/>
              <a:buAutoNum type="arabicParenR"/>
            </a:pPr>
            <a:r>
              <a:rPr lang="fr-CA" altLang="fr-FR" smtClean="0">
                <a:ea typeface="ＭＳ Ｐゴシック" pitchFamily="34" charset="-128"/>
              </a:rPr>
              <a:t>Effets cliniques et évolution</a:t>
            </a:r>
          </a:p>
          <a:p>
            <a:pPr marL="1244600" lvl="2" indent="-514350" eaLnBrk="1" hangingPunct="1"/>
            <a:r>
              <a:rPr lang="en-CA" altLang="fr-FR" smtClean="0">
                <a:ea typeface="ＭＳ Ｐゴシック" pitchFamily="34" charset="-128"/>
              </a:rPr>
              <a:t>Permet de corréler l’histoire et identifier d’éventuelles discordances</a:t>
            </a:r>
          </a:p>
          <a:p>
            <a:pPr marL="1244600" lvl="2" indent="-514350" eaLnBrk="1" hangingPunct="1"/>
            <a:r>
              <a:rPr lang="en-CA" altLang="fr-FR" smtClean="0">
                <a:ea typeface="ＭＳ Ｐゴシック" pitchFamily="34" charset="-128"/>
              </a:rPr>
              <a:t>Il faut un examen clinique attentif et ciblé</a:t>
            </a:r>
          </a:p>
          <a:p>
            <a:pPr marL="1244600" lvl="2" indent="-514350" eaLnBrk="1" hangingPunct="1"/>
            <a:r>
              <a:rPr lang="en-CA" altLang="fr-FR" smtClean="0">
                <a:ea typeface="ＭＳ Ｐゴシック" pitchFamily="34" charset="-128"/>
              </a:rPr>
              <a:t>Rechercher des toxidromes</a:t>
            </a:r>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en-CA" altLang="fr-FR" smtClean="0">
                <a:ea typeface="ＭＳ Ｐゴシック" pitchFamily="34" charset="-128"/>
              </a:rPr>
              <a:t>Pourquoi un examen ciblé en toxicologie?</a:t>
            </a:r>
          </a:p>
          <a:p>
            <a:pPr lvl="2" indent="-382588" eaLnBrk="1" hangingPunct="1">
              <a:buFont typeface="Wingdings 2" pitchFamily="18" charset="2"/>
              <a:buChar char=""/>
            </a:pPr>
            <a:r>
              <a:rPr lang="en-CA" altLang="fr-FR" smtClean="0">
                <a:ea typeface="ＭＳ Ｐゴシック" pitchFamily="34" charset="-128"/>
              </a:rPr>
              <a:t>Pour augmenter notre sensibilité</a:t>
            </a:r>
          </a:p>
          <a:p>
            <a:pPr lvl="2" indent="-382588" eaLnBrk="1" hangingPunct="1">
              <a:buFont typeface="Wingdings 2" pitchFamily="18" charset="2"/>
              <a:buChar char=""/>
            </a:pPr>
            <a:r>
              <a:rPr lang="en-CA" altLang="fr-FR" smtClean="0">
                <a:ea typeface="ＭＳ Ｐゴシック" pitchFamily="34" charset="-128"/>
              </a:rPr>
              <a:t>Pour rechercher des toxidromes particuliers</a:t>
            </a:r>
          </a:p>
          <a:p>
            <a:pPr lvl="2" indent="-382588" eaLnBrk="1" hangingPunct="1">
              <a:buFont typeface="Wingdings 2" pitchFamily="18" charset="2"/>
              <a:buChar char=""/>
            </a:pPr>
            <a:r>
              <a:rPr lang="en-CA" altLang="fr-FR" smtClean="0">
                <a:ea typeface="ＭＳ Ｐゴシック" pitchFamily="34" charset="-128"/>
              </a:rPr>
              <a:t>Pour aller chercher des éléments permettant de raffiner notre diagnostic différentiel</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lnSpc>
                <a:spcPct val="80000"/>
              </a:lnSpc>
            </a:pPr>
            <a:r>
              <a:rPr lang="fr-CA" altLang="fr-FR" sz="2800" smtClean="0">
                <a:ea typeface="ＭＳ Ｐゴシック" pitchFamily="34" charset="-128"/>
              </a:rPr>
              <a:t>Un toxidrome?  De quoi s’agit-il?</a:t>
            </a:r>
          </a:p>
          <a:p>
            <a:pPr lvl="1" eaLnBrk="1" hangingPunct="1">
              <a:lnSpc>
                <a:spcPct val="80000"/>
              </a:lnSpc>
            </a:pPr>
            <a:r>
              <a:rPr lang="fr-CA" altLang="fr-FR" sz="2400" smtClean="0">
                <a:ea typeface="ＭＳ Ｐゴシック" pitchFamily="34" charset="-128"/>
              </a:rPr>
              <a:t>Ensemble de signes et symptômes suggestifs d’une intoxication à une substance ou à une classe de substance précise</a:t>
            </a:r>
          </a:p>
          <a:p>
            <a:pPr lvl="1" eaLnBrk="1" hangingPunct="1">
              <a:lnSpc>
                <a:spcPct val="80000"/>
              </a:lnSpc>
            </a:pPr>
            <a:r>
              <a:rPr lang="fr-CA" altLang="fr-FR" sz="2400" smtClean="0">
                <a:ea typeface="ＭＳ Ｐゴシック" pitchFamily="34" charset="-128"/>
              </a:rPr>
              <a:t>Avantages</a:t>
            </a:r>
          </a:p>
          <a:p>
            <a:pPr lvl="2" eaLnBrk="1" hangingPunct="1">
              <a:lnSpc>
                <a:spcPct val="80000"/>
              </a:lnSpc>
            </a:pPr>
            <a:r>
              <a:rPr lang="fr-CA" altLang="fr-FR" sz="2200" smtClean="0">
                <a:ea typeface="ＭＳ Ｐゴシック" pitchFamily="34" charset="-128"/>
              </a:rPr>
              <a:t>Permet de confirmer l’histoire</a:t>
            </a:r>
          </a:p>
          <a:p>
            <a:pPr lvl="2" eaLnBrk="1" hangingPunct="1">
              <a:lnSpc>
                <a:spcPct val="80000"/>
              </a:lnSpc>
            </a:pPr>
            <a:r>
              <a:rPr lang="fr-CA" altLang="fr-FR" sz="2200" smtClean="0">
                <a:ea typeface="ＭＳ Ｐゴシック" pitchFamily="34" charset="-128"/>
              </a:rPr>
              <a:t>Permet de déterminer où on se situe dans l’intoxication (asymptomatique? avancée?)</a:t>
            </a:r>
          </a:p>
          <a:p>
            <a:pPr lvl="1" eaLnBrk="1" hangingPunct="1">
              <a:lnSpc>
                <a:spcPct val="80000"/>
              </a:lnSpc>
            </a:pPr>
            <a:r>
              <a:rPr lang="fr-CA" altLang="fr-FR" sz="2400" smtClean="0">
                <a:ea typeface="ＭＳ Ｐゴシック" pitchFamily="34" charset="-128"/>
              </a:rPr>
              <a:t>Désavantages</a:t>
            </a:r>
          </a:p>
          <a:p>
            <a:pPr lvl="2" eaLnBrk="1" hangingPunct="1">
              <a:lnSpc>
                <a:spcPct val="80000"/>
              </a:lnSpc>
            </a:pPr>
            <a:r>
              <a:rPr lang="fr-CA" altLang="fr-FR" sz="2200" smtClean="0">
                <a:ea typeface="ＭＳ Ｐゴシック" pitchFamily="34" charset="-128"/>
              </a:rPr>
              <a:t>Certains toxidromes sont typiques, d’autres trop généraux</a:t>
            </a:r>
          </a:p>
          <a:p>
            <a:pPr lvl="2" eaLnBrk="1" hangingPunct="1">
              <a:lnSpc>
                <a:spcPct val="80000"/>
              </a:lnSpc>
            </a:pPr>
            <a:r>
              <a:rPr lang="fr-CA" altLang="fr-FR" sz="2200" smtClean="0">
                <a:ea typeface="ＭＳ Ｐゴシック" pitchFamily="34" charset="-128"/>
              </a:rPr>
              <a:t>Si plus d’une substance impliquée, peut être brouillé</a:t>
            </a:r>
            <a:endParaRPr lang="fr-FR" altLang="fr-FR" sz="22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112642" name="Espace réservé du contenu 2"/>
          <p:cNvSpPr>
            <a:spLocks noGrp="1"/>
          </p:cNvSpPr>
          <p:nvPr>
            <p:ph idx="1"/>
          </p:nvPr>
        </p:nvSpPr>
        <p:spPr/>
        <p:txBody>
          <a:bodyPr/>
          <a:lstStyle/>
          <a:p>
            <a:pPr eaLnBrk="1" hangingPunct="1">
              <a:lnSpc>
                <a:spcPct val="90000"/>
              </a:lnSpc>
            </a:pPr>
            <a:r>
              <a:rPr lang="en-CA" altLang="fr-FR" smtClean="0">
                <a:ea typeface="ＭＳ Ｐゴシック" pitchFamily="34" charset="-128"/>
              </a:rPr>
              <a:t>Examen physique en toxicologie</a:t>
            </a:r>
          </a:p>
          <a:p>
            <a:pPr lvl="2" indent="-382588" eaLnBrk="1" hangingPunct="1">
              <a:lnSpc>
                <a:spcPct val="90000"/>
              </a:lnSpc>
              <a:buFont typeface="Wingdings 2" pitchFamily="18" charset="2"/>
              <a:buChar char=""/>
            </a:pPr>
            <a:r>
              <a:rPr lang="en-CA" altLang="fr-FR" smtClean="0">
                <a:ea typeface="ＭＳ Ｐゴシック" pitchFamily="34" charset="-128"/>
              </a:rPr>
              <a:t>Signes vitaux complets (incluant température rectale et glycémie capillaire)</a:t>
            </a:r>
          </a:p>
          <a:p>
            <a:pPr lvl="2" indent="-382588" eaLnBrk="1" hangingPunct="1">
              <a:lnSpc>
                <a:spcPct val="90000"/>
              </a:lnSpc>
              <a:buFont typeface="Wingdings 2" pitchFamily="18" charset="2"/>
              <a:buChar char=""/>
            </a:pPr>
            <a:r>
              <a:rPr lang="en-CA" altLang="fr-FR" smtClean="0">
                <a:ea typeface="ＭＳ Ｐゴシック" pitchFamily="34" charset="-128"/>
              </a:rPr>
              <a:t>État de conscience</a:t>
            </a:r>
          </a:p>
          <a:p>
            <a:pPr lvl="2" indent="-382588" eaLnBrk="1" hangingPunct="1">
              <a:lnSpc>
                <a:spcPct val="90000"/>
              </a:lnSpc>
              <a:buFont typeface="Wingdings 2" pitchFamily="18" charset="2"/>
              <a:buChar char=""/>
            </a:pPr>
            <a:r>
              <a:rPr lang="en-CA" altLang="fr-FR" smtClean="0">
                <a:ea typeface="ＭＳ Ｐゴシック" pitchFamily="34" charset="-128"/>
              </a:rPr>
              <a:t>Pupilles</a:t>
            </a:r>
          </a:p>
          <a:p>
            <a:pPr lvl="2" indent="-382588" eaLnBrk="1" hangingPunct="1">
              <a:lnSpc>
                <a:spcPct val="90000"/>
              </a:lnSpc>
              <a:buFont typeface="Wingdings 2" pitchFamily="18" charset="2"/>
              <a:buChar char=""/>
            </a:pPr>
            <a:r>
              <a:rPr lang="en-CA" altLang="fr-FR" smtClean="0">
                <a:ea typeface="ＭＳ Ｐゴシック" pitchFamily="34" charset="-128"/>
              </a:rPr>
              <a:t>Peau (diaphorèse? vérifier les aisselles!)</a:t>
            </a:r>
          </a:p>
          <a:p>
            <a:pPr lvl="2" indent="-382588" eaLnBrk="1" hangingPunct="1">
              <a:lnSpc>
                <a:spcPct val="90000"/>
              </a:lnSpc>
              <a:buFont typeface="Wingdings 2" pitchFamily="18" charset="2"/>
              <a:buChar char=""/>
            </a:pPr>
            <a:r>
              <a:rPr lang="en-CA" altLang="fr-FR" smtClean="0">
                <a:ea typeface="ＭＳ Ｐゴシック" pitchFamily="34" charset="-128"/>
              </a:rPr>
              <a:t>Bruits intestinaux/globe vésical</a:t>
            </a:r>
          </a:p>
          <a:p>
            <a:pPr lvl="2" indent="-382588" eaLnBrk="1" hangingPunct="1">
              <a:lnSpc>
                <a:spcPct val="90000"/>
              </a:lnSpc>
              <a:buFont typeface="Wingdings 2" pitchFamily="18" charset="2"/>
              <a:buChar char=""/>
            </a:pPr>
            <a:r>
              <a:rPr lang="en-CA" altLang="fr-FR" smtClean="0">
                <a:ea typeface="ＭＳ Ｐゴシック" pitchFamily="34" charset="-128"/>
              </a:rPr>
              <a:t>Examen neurologique incluant le tonus musculaire et les réflexes</a:t>
            </a:r>
          </a:p>
          <a:p>
            <a:pPr lvl="2" indent="-382588" eaLnBrk="1" hangingPunct="1">
              <a:lnSpc>
                <a:spcPct val="90000"/>
              </a:lnSpc>
              <a:buFont typeface="Wingdings 2" pitchFamily="18" charset="2"/>
              <a:buChar char=""/>
            </a:pPr>
            <a:r>
              <a:rPr lang="en-CA" altLang="fr-FR" smtClean="0">
                <a:ea typeface="ＭＳ Ｐゴシック" pitchFamily="34" charset="-128"/>
              </a:rPr>
              <a:t>Examen musculosquelettique et recherche de signes de trauma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lnSpc>
                <a:spcPct val="80000"/>
              </a:lnSpc>
            </a:pPr>
            <a:r>
              <a:rPr lang="fr-CA" altLang="fr-FR" sz="2600" smtClean="0">
                <a:ea typeface="ＭＳ Ｐゴシック" pitchFamily="34" charset="-128"/>
              </a:rPr>
              <a:t>Exemples de toxidromes</a:t>
            </a:r>
          </a:p>
          <a:p>
            <a:pPr lvl="1" eaLnBrk="1" hangingPunct="1">
              <a:lnSpc>
                <a:spcPct val="80000"/>
              </a:lnSpc>
            </a:pPr>
            <a:r>
              <a:rPr lang="fr-CA" altLang="fr-FR" sz="2200" smtClean="0">
                <a:ea typeface="ＭＳ Ｐゴシック" pitchFamily="34" charset="-128"/>
              </a:rPr>
              <a:t>Opioïdes (ex. héroïne)</a:t>
            </a:r>
          </a:p>
          <a:p>
            <a:pPr lvl="2" eaLnBrk="1" hangingPunct="1">
              <a:lnSpc>
                <a:spcPct val="80000"/>
              </a:lnSpc>
            </a:pPr>
            <a:r>
              <a:rPr lang="fr-CA" altLang="fr-FR" sz="2000" smtClean="0">
                <a:ea typeface="ＭＳ Ｐゴシック" pitchFamily="34" charset="-128"/>
              </a:rPr>
              <a:t>Diminution de l’état de conscience</a:t>
            </a:r>
          </a:p>
          <a:p>
            <a:pPr lvl="2" eaLnBrk="1" hangingPunct="1">
              <a:lnSpc>
                <a:spcPct val="80000"/>
              </a:lnSpc>
            </a:pPr>
            <a:r>
              <a:rPr lang="fr-CA" altLang="fr-FR" sz="2000" smtClean="0">
                <a:ea typeface="ＭＳ Ｐゴシック" pitchFamily="34" charset="-128"/>
              </a:rPr>
              <a:t>Myosis</a:t>
            </a:r>
          </a:p>
          <a:p>
            <a:pPr lvl="2" eaLnBrk="1" hangingPunct="1">
              <a:lnSpc>
                <a:spcPct val="80000"/>
              </a:lnSpc>
            </a:pPr>
            <a:r>
              <a:rPr lang="fr-CA" altLang="fr-FR" sz="2000" smtClean="0">
                <a:ea typeface="ＭＳ Ｐゴシック" pitchFamily="34" charset="-128"/>
              </a:rPr>
              <a:t>Hypoventilation/bradypnée</a:t>
            </a:r>
          </a:p>
          <a:p>
            <a:pPr lvl="1" eaLnBrk="1" hangingPunct="1">
              <a:lnSpc>
                <a:spcPct val="80000"/>
              </a:lnSpc>
            </a:pPr>
            <a:r>
              <a:rPr lang="fr-CA" altLang="fr-FR" sz="2200" smtClean="0">
                <a:ea typeface="ＭＳ Ｐゴシック" pitchFamily="34" charset="-128"/>
              </a:rPr>
              <a:t>Anticholinergiques (ex. diphenhydramine)</a:t>
            </a:r>
          </a:p>
          <a:p>
            <a:pPr lvl="2" eaLnBrk="1" hangingPunct="1">
              <a:lnSpc>
                <a:spcPct val="80000"/>
              </a:lnSpc>
            </a:pPr>
            <a:r>
              <a:rPr lang="fr-CA" altLang="fr-FR" sz="2000" smtClean="0">
                <a:ea typeface="ＭＳ Ｐゴシック" pitchFamily="34" charset="-128"/>
              </a:rPr>
              <a:t>Agitation/délirium/hallucinations</a:t>
            </a:r>
          </a:p>
          <a:p>
            <a:pPr lvl="2" eaLnBrk="1" hangingPunct="1">
              <a:lnSpc>
                <a:spcPct val="80000"/>
              </a:lnSpc>
            </a:pPr>
            <a:r>
              <a:rPr lang="fr-CA" altLang="fr-FR" sz="2000" smtClean="0">
                <a:ea typeface="ＭＳ Ｐゴシック" pitchFamily="34" charset="-128"/>
              </a:rPr>
              <a:t>Hyperthermie</a:t>
            </a:r>
          </a:p>
          <a:p>
            <a:pPr lvl="2" eaLnBrk="1" hangingPunct="1">
              <a:lnSpc>
                <a:spcPct val="80000"/>
              </a:lnSpc>
            </a:pPr>
            <a:r>
              <a:rPr lang="fr-CA" altLang="fr-FR" sz="2000" smtClean="0">
                <a:ea typeface="ＭＳ Ｐゴシック" pitchFamily="34" charset="-128"/>
              </a:rPr>
              <a:t>Tachycardie, hypertension, mydriase, peau sèche</a:t>
            </a:r>
          </a:p>
          <a:p>
            <a:pPr lvl="2" eaLnBrk="1" hangingPunct="1">
              <a:lnSpc>
                <a:spcPct val="80000"/>
              </a:lnSpc>
            </a:pPr>
            <a:r>
              <a:rPr lang="fr-CA" altLang="fr-FR" sz="2000" smtClean="0">
                <a:ea typeface="ＭＳ Ｐゴシック" pitchFamily="34" charset="-128"/>
              </a:rPr>
              <a:t>Rétention urinaire, iléus</a:t>
            </a:r>
          </a:p>
          <a:p>
            <a:pPr lvl="1" eaLnBrk="1" hangingPunct="1">
              <a:lnSpc>
                <a:spcPct val="80000"/>
              </a:lnSpc>
            </a:pPr>
            <a:r>
              <a:rPr lang="fr-CA" altLang="fr-FR" sz="2200" smtClean="0">
                <a:ea typeface="ＭＳ Ｐゴシック" pitchFamily="34" charset="-128"/>
              </a:rPr>
              <a:t>Sympathomimétiques (ex. cocaïne)</a:t>
            </a:r>
          </a:p>
          <a:p>
            <a:pPr lvl="2" eaLnBrk="1" hangingPunct="1">
              <a:lnSpc>
                <a:spcPct val="80000"/>
              </a:lnSpc>
            </a:pPr>
            <a:r>
              <a:rPr lang="fr-CA" altLang="fr-FR" sz="2000" smtClean="0">
                <a:ea typeface="ＭＳ Ｐゴシック" pitchFamily="34" charset="-128"/>
              </a:rPr>
              <a:t>Agitation</a:t>
            </a:r>
          </a:p>
          <a:p>
            <a:pPr lvl="2" eaLnBrk="1" hangingPunct="1">
              <a:lnSpc>
                <a:spcPct val="80000"/>
              </a:lnSpc>
            </a:pPr>
            <a:r>
              <a:rPr lang="fr-CA" altLang="fr-FR" sz="2000" smtClean="0">
                <a:ea typeface="ＭＳ Ｐゴシック" pitchFamily="34" charset="-128"/>
              </a:rPr>
              <a:t>Hyperthermie</a:t>
            </a:r>
          </a:p>
          <a:p>
            <a:pPr lvl="2" eaLnBrk="1" hangingPunct="1">
              <a:lnSpc>
                <a:spcPct val="80000"/>
              </a:lnSpc>
            </a:pPr>
            <a:r>
              <a:rPr lang="fr-CA" altLang="fr-FR" sz="2000" smtClean="0">
                <a:ea typeface="ＭＳ Ｐゴシック" pitchFamily="34" charset="-128"/>
              </a:rPr>
              <a:t>Tachycardie, hypertension, mydriase, diaphorèse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3" name="Espace réservé du contenu 2"/>
          <p:cNvSpPr>
            <a:spLocks noGrp="1"/>
          </p:cNvSpPr>
          <p:nvPr>
            <p:ph idx="1"/>
          </p:nvPr>
        </p:nvSpPr>
        <p:spPr>
          <a:xfrm>
            <a:off x="457200" y="1600200"/>
            <a:ext cx="7467600" cy="5043488"/>
          </a:xfrm>
        </p:spPr>
        <p:txBody>
          <a:bodyPr/>
          <a:lstStyle/>
          <a:p>
            <a:pPr eaLnBrk="1" hangingPunct="1">
              <a:lnSpc>
                <a:spcPct val="80000"/>
              </a:lnSpc>
            </a:pPr>
            <a:r>
              <a:rPr lang="fr-CA" altLang="fr-FR" sz="2600" smtClean="0">
                <a:ea typeface="ＭＳ Ｐゴシック" pitchFamily="34" charset="-128"/>
              </a:rPr>
              <a:t>Exemples de toxidromes (suite)</a:t>
            </a:r>
          </a:p>
          <a:p>
            <a:pPr lvl="1" eaLnBrk="1" hangingPunct="1">
              <a:lnSpc>
                <a:spcPct val="80000"/>
              </a:lnSpc>
            </a:pPr>
            <a:r>
              <a:rPr lang="fr-CA" altLang="fr-FR" sz="2200" smtClean="0">
                <a:ea typeface="ＭＳ Ｐゴシック" pitchFamily="34" charset="-128"/>
              </a:rPr>
              <a:t>Éthanol/sédatifs</a:t>
            </a:r>
          </a:p>
          <a:p>
            <a:pPr lvl="2" eaLnBrk="1" hangingPunct="1">
              <a:lnSpc>
                <a:spcPct val="80000"/>
              </a:lnSpc>
            </a:pPr>
            <a:r>
              <a:rPr lang="fr-CA" altLang="fr-FR" sz="2000" smtClean="0">
                <a:ea typeface="ＭＳ Ｐゴシック" pitchFamily="34" charset="-128"/>
              </a:rPr>
              <a:t>Diminution de l’état de conscience</a:t>
            </a:r>
          </a:p>
          <a:p>
            <a:pPr lvl="2" eaLnBrk="1" hangingPunct="1">
              <a:lnSpc>
                <a:spcPct val="80000"/>
              </a:lnSpc>
            </a:pPr>
            <a:r>
              <a:rPr lang="fr-CA" altLang="fr-FR" sz="2000" smtClean="0">
                <a:ea typeface="ＭＳ Ｐゴシック" pitchFamily="34" charset="-128"/>
              </a:rPr>
              <a:t>Dysarthrie</a:t>
            </a:r>
          </a:p>
          <a:p>
            <a:pPr lvl="2" eaLnBrk="1" hangingPunct="1">
              <a:lnSpc>
                <a:spcPct val="80000"/>
              </a:lnSpc>
            </a:pPr>
            <a:r>
              <a:rPr lang="fr-CA" altLang="fr-FR" sz="2000" smtClean="0">
                <a:ea typeface="ＭＳ Ｐゴシック" pitchFamily="34" charset="-128"/>
              </a:rPr>
              <a:t>Ralentissement psychomoteur/hyporéflexie</a:t>
            </a:r>
          </a:p>
          <a:p>
            <a:pPr lvl="1" eaLnBrk="1" hangingPunct="1">
              <a:lnSpc>
                <a:spcPct val="80000"/>
              </a:lnSpc>
            </a:pPr>
            <a:r>
              <a:rPr lang="fr-CA" altLang="fr-FR" sz="2200" smtClean="0">
                <a:ea typeface="ＭＳ Ｐゴシック" pitchFamily="34" charset="-128"/>
              </a:rPr>
              <a:t>Salicylates (aspirin)</a:t>
            </a:r>
          </a:p>
          <a:p>
            <a:pPr lvl="2" eaLnBrk="1" hangingPunct="1">
              <a:lnSpc>
                <a:spcPct val="80000"/>
              </a:lnSpc>
            </a:pPr>
            <a:r>
              <a:rPr lang="fr-CA" altLang="fr-FR" sz="2000" smtClean="0">
                <a:ea typeface="ＭＳ Ｐゴシック" pitchFamily="34" charset="-128"/>
              </a:rPr>
              <a:t>Tinnitus</a:t>
            </a:r>
          </a:p>
          <a:p>
            <a:pPr lvl="2" eaLnBrk="1" hangingPunct="1">
              <a:lnSpc>
                <a:spcPct val="80000"/>
              </a:lnSpc>
            </a:pPr>
            <a:r>
              <a:rPr lang="fr-CA" altLang="fr-FR" sz="2000" smtClean="0">
                <a:ea typeface="ＭＳ Ｐゴシック" pitchFamily="34" charset="-128"/>
              </a:rPr>
              <a:t>Hyperventilation (souvent hyperpnée&gt;tachypnée)</a:t>
            </a:r>
          </a:p>
          <a:p>
            <a:pPr lvl="2" eaLnBrk="1" hangingPunct="1">
              <a:lnSpc>
                <a:spcPct val="80000"/>
              </a:lnSpc>
            </a:pPr>
            <a:r>
              <a:rPr lang="fr-CA" altLang="fr-FR" sz="2000" smtClean="0">
                <a:ea typeface="ＭＳ Ｐゴシック" pitchFamily="34" charset="-128"/>
              </a:rPr>
              <a:t>Hyperthermie</a:t>
            </a:r>
          </a:p>
          <a:p>
            <a:pPr lvl="2" eaLnBrk="1" hangingPunct="1">
              <a:lnSpc>
                <a:spcPct val="80000"/>
              </a:lnSpc>
            </a:pPr>
            <a:r>
              <a:rPr lang="fr-CA" altLang="fr-FR" sz="2000" smtClean="0">
                <a:ea typeface="ＭＳ Ｐゴシック" pitchFamily="34" charset="-128"/>
              </a:rPr>
              <a:t>Tachycardie</a:t>
            </a:r>
          </a:p>
          <a:p>
            <a:pPr lvl="1" eaLnBrk="1" hangingPunct="1">
              <a:lnSpc>
                <a:spcPct val="80000"/>
              </a:lnSpc>
            </a:pPr>
            <a:r>
              <a:rPr lang="fr-CA" altLang="fr-FR" sz="2200" smtClean="0">
                <a:ea typeface="ＭＳ Ｐゴシック" pitchFamily="34" charset="-128"/>
              </a:rPr>
              <a:t>Cholinergiques (pesticides)</a:t>
            </a:r>
          </a:p>
          <a:p>
            <a:pPr lvl="2" eaLnBrk="1" hangingPunct="1">
              <a:lnSpc>
                <a:spcPct val="80000"/>
              </a:lnSpc>
            </a:pPr>
            <a:r>
              <a:rPr lang="fr-CA" altLang="fr-FR" sz="2000" smtClean="0">
                <a:ea typeface="ＭＳ Ｐゴシック" pitchFamily="34" charset="-128"/>
              </a:rPr>
              <a:t>Myosis</a:t>
            </a:r>
          </a:p>
          <a:p>
            <a:pPr lvl="2" eaLnBrk="1" hangingPunct="1">
              <a:lnSpc>
                <a:spcPct val="80000"/>
              </a:lnSpc>
            </a:pPr>
            <a:r>
              <a:rPr lang="fr-CA" altLang="fr-FR" sz="2000" smtClean="0">
                <a:ea typeface="ＭＳ Ｐゴシック" pitchFamily="34" charset="-128"/>
              </a:rPr>
              <a:t>Abondance de sécrétions (salive, bronchorrhée, vomissements, diarrhée, diurèse)</a:t>
            </a:r>
          </a:p>
          <a:p>
            <a:pPr lvl="2" eaLnBrk="1" hangingPunct="1">
              <a:lnSpc>
                <a:spcPct val="80000"/>
              </a:lnSpc>
            </a:pPr>
            <a:r>
              <a:rPr lang="fr-CA" altLang="fr-FR" sz="2000" smtClean="0">
                <a:ea typeface="ＭＳ Ｐゴシック" pitchFamily="34" charset="-128"/>
              </a:rPr>
              <a:t>Bradycardie</a:t>
            </a:r>
          </a:p>
          <a:p>
            <a:pPr lvl="2" eaLnBrk="1" hangingPunct="1">
              <a:lnSpc>
                <a:spcPct val="80000"/>
              </a:lnSpc>
            </a:pPr>
            <a:r>
              <a:rPr lang="fr-CA" altLang="fr-FR" sz="2000" smtClean="0">
                <a:ea typeface="ＭＳ Ｐゴシック" pitchFamily="34" charset="-128"/>
              </a:rPr>
              <a:t>Paralysie progressive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Évaluation du risque</a:t>
            </a:r>
          </a:p>
        </p:txBody>
      </p:sp>
      <p:sp>
        <p:nvSpPr>
          <p:cNvPr id="115714" name="Espace réservé du contenu 2"/>
          <p:cNvSpPr>
            <a:spLocks noGrp="1"/>
          </p:cNvSpPr>
          <p:nvPr>
            <p:ph idx="1"/>
          </p:nvPr>
        </p:nvSpPr>
        <p:spPr/>
        <p:txBody>
          <a:bodyPr/>
          <a:lstStyle/>
          <a:p>
            <a:pPr eaLnBrk="1" hangingPunct="1"/>
            <a:r>
              <a:rPr lang="fr-CA" altLang="fr-FR" smtClean="0">
                <a:ea typeface="ＭＳ Ｐゴシック" pitchFamily="34" charset="-128"/>
              </a:rPr>
              <a:t>Évaluation du risque: 5 éléments à considérer</a:t>
            </a:r>
          </a:p>
          <a:p>
            <a:pPr marL="962025" lvl="1" indent="-514350" eaLnBrk="1" hangingPunct="1">
              <a:buFont typeface="Franklin Gothic Book" pitchFamily="34" charset="0"/>
              <a:buAutoNum type="arabicParenR"/>
            </a:pPr>
            <a:r>
              <a:rPr lang="fr-CA" altLang="fr-FR" smtClean="0">
                <a:ea typeface="ＭＳ Ｐゴシック" pitchFamily="34" charset="-128"/>
              </a:rPr>
              <a:t>Substance(s) impliquée(s)</a:t>
            </a:r>
          </a:p>
          <a:p>
            <a:pPr marL="962025" lvl="1" indent="-514350" eaLnBrk="1" hangingPunct="1">
              <a:buFont typeface="Franklin Gothic Book" pitchFamily="34" charset="0"/>
              <a:buAutoNum type="arabicParenR"/>
            </a:pPr>
            <a:r>
              <a:rPr lang="fr-CA" altLang="fr-FR" smtClean="0">
                <a:ea typeface="ＭＳ Ｐゴシック" pitchFamily="34" charset="-128"/>
              </a:rPr>
              <a:t>Dose</a:t>
            </a:r>
          </a:p>
          <a:p>
            <a:pPr marL="962025" lvl="1" indent="-514350" eaLnBrk="1" hangingPunct="1">
              <a:buFont typeface="Franklin Gothic Book" pitchFamily="34" charset="0"/>
              <a:buAutoNum type="arabicParenR"/>
            </a:pPr>
            <a:r>
              <a:rPr lang="fr-CA" altLang="fr-FR" smtClean="0">
                <a:ea typeface="ＭＳ Ｐゴシック" pitchFamily="34" charset="-128"/>
              </a:rPr>
              <a:t>Temps écoulé depuis l’exposition</a:t>
            </a:r>
          </a:p>
          <a:p>
            <a:pPr marL="962025" lvl="1" indent="-514350" eaLnBrk="1" hangingPunct="1">
              <a:buFont typeface="Franklin Gothic Book" pitchFamily="34" charset="0"/>
              <a:buAutoNum type="arabicParenR"/>
            </a:pPr>
            <a:r>
              <a:rPr lang="fr-CA" altLang="fr-FR" smtClean="0">
                <a:ea typeface="ＭＳ Ｐゴシック" pitchFamily="34" charset="-128"/>
              </a:rPr>
              <a:t>Effets cliniques et évolution</a:t>
            </a:r>
          </a:p>
          <a:p>
            <a:pPr marL="962025" lvl="1" indent="-514350" eaLnBrk="1" hangingPunct="1">
              <a:buFont typeface="Franklin Gothic Book" pitchFamily="34" charset="0"/>
              <a:buAutoNum type="arabicParenR"/>
            </a:pPr>
            <a:r>
              <a:rPr lang="fr-CA" altLang="fr-FR" smtClean="0">
                <a:ea typeface="ＭＳ Ｐゴシック" pitchFamily="34" charset="-128"/>
              </a:rPr>
              <a:t>Facteurs propres au patient</a:t>
            </a:r>
          </a:p>
          <a:p>
            <a:pPr marL="1519238" lvl="3" indent="-514350" eaLnBrk="1" hangingPunct="1">
              <a:buFont typeface="Wingdings" pitchFamily="2" charset="2"/>
              <a:buChar char="§"/>
            </a:pPr>
            <a:r>
              <a:rPr lang="fr-CA" altLang="fr-FR" smtClean="0">
                <a:ea typeface="ＭＳ Ｐゴシック" pitchFamily="34" charset="-128"/>
              </a:rPr>
              <a:t>Poids</a:t>
            </a:r>
          </a:p>
          <a:p>
            <a:pPr marL="1519238" lvl="3" indent="-514350" eaLnBrk="1" hangingPunct="1">
              <a:buFont typeface="Wingdings" pitchFamily="2" charset="2"/>
              <a:buChar char="§"/>
            </a:pPr>
            <a:r>
              <a:rPr lang="fr-CA" altLang="fr-FR" smtClean="0">
                <a:ea typeface="ＭＳ Ｐゴシック" pitchFamily="34" charset="-128"/>
              </a:rPr>
              <a:t>Antécédents significatifs</a:t>
            </a:r>
          </a:p>
          <a:p>
            <a:pPr marL="1519238" lvl="3" indent="-514350" eaLnBrk="1" hangingPunct="1">
              <a:buFont typeface="Wingdings" pitchFamily="2" charset="2"/>
              <a:buChar char="§"/>
            </a:pPr>
            <a:r>
              <a:rPr lang="fr-CA" altLang="fr-FR" smtClean="0">
                <a:ea typeface="ＭＳ Ｐゴシック" pitchFamily="34" charset="-128"/>
              </a:rPr>
              <a:t>Circonstances (accidentel, récréatif, suicidaire…)</a:t>
            </a:r>
            <a:endParaRPr lang="fr-FR"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Intoxication = processus dynamique</a:t>
            </a:r>
          </a:p>
          <a:p>
            <a:pPr lvl="1" eaLnBrk="1" hangingPunct="1"/>
            <a:r>
              <a:rPr lang="fr-CA" altLang="fr-FR" smtClean="0">
                <a:ea typeface="ＭＳ Ｐゴシック" pitchFamily="34" charset="-128"/>
              </a:rPr>
              <a:t>Évolution permet de répéter évaluation du risque</a:t>
            </a:r>
          </a:p>
          <a:p>
            <a:pPr lvl="1" eaLnBrk="1" hangingPunct="1"/>
            <a:r>
              <a:rPr lang="fr-CA" altLang="fr-FR" smtClean="0">
                <a:ea typeface="ＭＳ Ｐゴシック" pitchFamily="34" charset="-128"/>
              </a:rPr>
              <a:t>Confronter état clinique à </a:t>
            </a:r>
          </a:p>
          <a:p>
            <a:pPr lvl="2" eaLnBrk="1" hangingPunct="1"/>
            <a:r>
              <a:rPr lang="fr-CA" altLang="fr-FR" smtClean="0">
                <a:ea typeface="ＭＳ Ｐゴシック" pitchFamily="34" charset="-128"/>
              </a:rPr>
              <a:t>Substance(s)</a:t>
            </a:r>
          </a:p>
          <a:p>
            <a:pPr lvl="2" eaLnBrk="1" hangingPunct="1"/>
            <a:r>
              <a:rPr lang="fr-CA" altLang="fr-FR" smtClean="0">
                <a:ea typeface="ＭＳ Ｐゴシック" pitchFamily="34" charset="-128"/>
              </a:rPr>
              <a:t>Dose(s)</a:t>
            </a:r>
          </a:p>
          <a:p>
            <a:pPr lvl="2" eaLnBrk="1" hangingPunct="1"/>
            <a:r>
              <a:rPr lang="fr-CA" altLang="fr-FR" smtClean="0">
                <a:ea typeface="ＭＳ Ｐゴシック" pitchFamily="34" charset="-128"/>
              </a:rPr>
              <a:t>Temps d’ingestion</a:t>
            </a:r>
          </a:p>
          <a:p>
            <a:pPr lvl="1" eaLnBrk="1" hangingPunct="1"/>
            <a:r>
              <a:rPr lang="fr-CA" altLang="fr-FR" smtClean="0">
                <a:ea typeface="ＭＳ Ｐゴシック" pitchFamily="34" charset="-128"/>
              </a:rPr>
              <a:t>Si discordance, </a:t>
            </a:r>
            <a:r>
              <a:rPr lang="fr-CA" altLang="fr-FR" u="sng" smtClean="0">
                <a:ea typeface="ＭＳ Ｐゴシック" pitchFamily="34" charset="-128"/>
              </a:rPr>
              <a:t>répéter le processus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Amuse-gueule…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Cas #3</a:t>
            </a:r>
          </a:p>
          <a:p>
            <a:pPr lvl="1" eaLnBrk="1" hangingPunct="1"/>
            <a:r>
              <a:rPr lang="fr-CA" altLang="fr-FR" smtClean="0">
                <a:ea typeface="ＭＳ Ｐゴシック" pitchFamily="34" charset="-128"/>
              </a:rPr>
              <a:t>Homme de 27 ans; vit avec parents</a:t>
            </a:r>
          </a:p>
          <a:p>
            <a:pPr lvl="1" eaLnBrk="1" hangingPunct="1"/>
            <a:r>
              <a:rPr lang="fr-CA" altLang="fr-FR" smtClean="0">
                <a:ea typeface="ＭＳ Ｐゴシック" pitchFamily="34" charset="-128"/>
              </a:rPr>
              <a:t>Fièvre méditerranéenne familiale sous colchicine 1,2 mg BID</a:t>
            </a:r>
          </a:p>
          <a:p>
            <a:pPr lvl="1" eaLnBrk="1" hangingPunct="1"/>
            <a:r>
              <a:rPr lang="fr-CA" altLang="fr-FR" smtClean="0">
                <a:ea typeface="ＭＳ Ｐゴシック" pitchFamily="34" charset="-128"/>
              </a:rPr>
              <a:t>Dispute avec parents</a:t>
            </a:r>
          </a:p>
          <a:p>
            <a:pPr lvl="1" eaLnBrk="1" hangingPunct="1"/>
            <a:r>
              <a:rPr lang="fr-CA" altLang="fr-FR" smtClean="0">
                <a:ea typeface="ＭＳ Ｐゴシック" pitchFamily="34" charset="-128"/>
              </a:rPr>
              <a:t>Ingère doses 25 jours de ses Rx (60 mg) dans un geste impulsif</a:t>
            </a:r>
          </a:p>
          <a:p>
            <a:pPr lvl="1" eaLnBrk="1" hangingPunct="1"/>
            <a:r>
              <a:rPr lang="fr-CA" altLang="fr-FR" smtClean="0">
                <a:ea typeface="ＭＳ Ｐゴシック" pitchFamily="34" charset="-128"/>
              </a:rPr>
              <a:t>Arrive à l’urgence 40 min. post ingestion</a:t>
            </a:r>
          </a:p>
          <a:p>
            <a:pPr lvl="1" eaLnBrk="1" hangingPunct="1"/>
            <a:r>
              <a:rPr lang="fr-CA" altLang="fr-FR" smtClean="0">
                <a:ea typeface="ＭＳ Ｐゴシック" pitchFamily="34" charset="-128"/>
              </a:rPr>
              <a:t>Complètement asymptomatique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lnSpc>
                <a:spcPct val="90000"/>
              </a:lnSpc>
            </a:pPr>
            <a:r>
              <a:rPr lang="fr-CA" altLang="fr-FR" sz="2800" smtClean="0">
                <a:ea typeface="ＭＳ Ｐゴシック" pitchFamily="34" charset="-128"/>
              </a:rPr>
              <a:t>Avantages</a:t>
            </a:r>
          </a:p>
          <a:p>
            <a:pPr lvl="1" eaLnBrk="1" hangingPunct="1">
              <a:lnSpc>
                <a:spcPct val="90000"/>
              </a:lnSpc>
            </a:pPr>
            <a:r>
              <a:rPr lang="fr-CA" altLang="fr-FR" sz="2400" smtClean="0">
                <a:ea typeface="ＭＳ Ｐゴシック" pitchFamily="34" charset="-128"/>
              </a:rPr>
              <a:t>Prévoir l’évolution</a:t>
            </a:r>
          </a:p>
          <a:p>
            <a:pPr lvl="2" eaLnBrk="1" hangingPunct="1">
              <a:lnSpc>
                <a:spcPct val="90000"/>
              </a:lnSpc>
            </a:pPr>
            <a:r>
              <a:rPr lang="fr-CA" altLang="fr-FR" sz="2200" smtClean="0">
                <a:ea typeface="ＭＳ Ｐゴシック" pitchFamily="34" charset="-128"/>
              </a:rPr>
              <a:t>Influence décisions de surveillance, de décontamination et de traitement</a:t>
            </a:r>
          </a:p>
          <a:p>
            <a:pPr lvl="2" eaLnBrk="1" hangingPunct="1">
              <a:lnSpc>
                <a:spcPct val="90000"/>
              </a:lnSpc>
            </a:pPr>
            <a:r>
              <a:rPr lang="fr-CA" altLang="fr-FR" sz="2200" smtClean="0">
                <a:ea typeface="ＭＳ Ｐゴシック" pitchFamily="34" charset="-128"/>
              </a:rPr>
              <a:t>Décisions en fonction du caractère dynamique</a:t>
            </a:r>
          </a:p>
          <a:p>
            <a:pPr lvl="3" eaLnBrk="1" hangingPunct="1">
              <a:lnSpc>
                <a:spcPct val="90000"/>
              </a:lnSpc>
            </a:pPr>
            <a:r>
              <a:rPr lang="fr-CA" altLang="fr-FR" sz="1900" smtClean="0">
                <a:ea typeface="ＭＳ Ｐゴシック" pitchFamily="34" charset="-128"/>
              </a:rPr>
              <a:t>Ex. observation après intox citalopram vs TCA</a:t>
            </a:r>
          </a:p>
          <a:p>
            <a:pPr lvl="1" eaLnBrk="1" hangingPunct="1">
              <a:lnSpc>
                <a:spcPct val="90000"/>
              </a:lnSpc>
            </a:pPr>
            <a:r>
              <a:rPr lang="fr-CA" altLang="fr-FR" sz="2400" smtClean="0">
                <a:ea typeface="ＭＳ Ｐゴシック" pitchFamily="34" charset="-128"/>
              </a:rPr>
              <a:t>Se préparer pour des complications possibles/probables</a:t>
            </a:r>
          </a:p>
          <a:p>
            <a:pPr lvl="1" eaLnBrk="1" hangingPunct="1">
              <a:lnSpc>
                <a:spcPct val="90000"/>
              </a:lnSpc>
            </a:pPr>
            <a:r>
              <a:rPr lang="fr-CA" altLang="fr-FR" sz="2400" smtClean="0">
                <a:ea typeface="ＭＳ Ｐゴシック" pitchFamily="34" charset="-128"/>
              </a:rPr>
              <a:t>Identifier intoxications non significatives</a:t>
            </a:r>
          </a:p>
          <a:p>
            <a:pPr lvl="1" eaLnBrk="1" hangingPunct="1">
              <a:lnSpc>
                <a:spcPct val="90000"/>
              </a:lnSpc>
            </a:pPr>
            <a:r>
              <a:rPr lang="fr-CA" altLang="fr-FR" sz="2400" smtClean="0">
                <a:ea typeface="ＭＳ Ｐゴシック" pitchFamily="34" charset="-128"/>
              </a:rPr>
              <a:t>Mettre en place mesures complémentaires pour accélérer congé</a:t>
            </a:r>
          </a:p>
          <a:p>
            <a:pPr lvl="2" eaLnBrk="1" hangingPunct="1">
              <a:lnSpc>
                <a:spcPct val="90000"/>
              </a:lnSpc>
            </a:pPr>
            <a:r>
              <a:rPr lang="fr-CA" altLang="fr-FR" sz="2200" smtClean="0">
                <a:ea typeface="ＭＳ Ｐゴシック" pitchFamily="34" charset="-128"/>
              </a:rPr>
              <a:t>Évaluation psychiatrie, service social,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Évaluation du risque</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Évaluation du risque adéquate implique analyse des données avec exactitude</a:t>
            </a:r>
          </a:p>
          <a:p>
            <a:pPr eaLnBrk="1" hangingPunct="1"/>
            <a:r>
              <a:rPr lang="fr-CA" altLang="fr-FR" smtClean="0">
                <a:ea typeface="ＭＳ Ｐゴシック" pitchFamily="34" charset="-128"/>
              </a:rPr>
              <a:t>Centre antipoison est un allié </a:t>
            </a:r>
          </a:p>
          <a:p>
            <a:pPr lvl="1" eaLnBrk="1" hangingPunct="1"/>
            <a:r>
              <a:rPr lang="fr-CA" altLang="fr-FR" smtClean="0">
                <a:ea typeface="ＭＳ Ｐゴシック" pitchFamily="34" charset="-128"/>
              </a:rPr>
              <a:t>Données spécifiques pour substances</a:t>
            </a:r>
          </a:p>
          <a:p>
            <a:pPr lvl="1" eaLnBrk="1" hangingPunct="1"/>
            <a:r>
              <a:rPr lang="fr-CA" altLang="fr-FR" smtClean="0">
                <a:ea typeface="ＭＳ Ｐゴシック" pitchFamily="34" charset="-128"/>
              </a:rPr>
              <a:t>Assistance dans l’analyse de la situation</a:t>
            </a:r>
          </a:p>
          <a:p>
            <a:pPr eaLnBrk="1" hangingPunct="1"/>
            <a:r>
              <a:rPr lang="fr-CA" altLang="fr-FR" smtClean="0">
                <a:ea typeface="ＭＳ Ｐゴシック" pitchFamily="34" charset="-128"/>
              </a:rPr>
              <a:t>Rôle du clinicien</a:t>
            </a:r>
          </a:p>
          <a:p>
            <a:pPr lvl="1" eaLnBrk="1" hangingPunct="1"/>
            <a:r>
              <a:rPr lang="fr-CA" altLang="fr-FR" smtClean="0">
                <a:ea typeface="ＭＳ Ｐゴシック" pitchFamily="34" charset="-128"/>
              </a:rPr>
              <a:t>Faire la démarche clinique permettant une évaluation du risque raffinée</a:t>
            </a:r>
          </a:p>
          <a:p>
            <a:pPr lvl="1" eaLnBrk="1" hangingPunct="1"/>
            <a:r>
              <a:rPr lang="fr-CA" altLang="fr-FR" smtClean="0">
                <a:ea typeface="ＭＳ Ｐゴシック" pitchFamily="34" charset="-128"/>
              </a:rPr>
              <a:t>Suivre évolution de près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5445125"/>
            <a:ext cx="2038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Investigation</a:t>
            </a:r>
            <a:endParaRPr lang="fr-CA" dirty="0">
              <a:ea typeface="+mj-ea"/>
              <a:cs typeface="+mj-cs"/>
            </a:endParaRPr>
          </a:p>
        </p:txBody>
      </p:sp>
      <p:sp>
        <p:nvSpPr>
          <p:cNvPr id="122882"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Investigation</a:t>
            </a:r>
          </a:p>
        </p:txBody>
      </p:sp>
      <p:sp>
        <p:nvSpPr>
          <p:cNvPr id="3" name="Espace réservé du contenu 2"/>
          <p:cNvSpPr>
            <a:spLocks noGrp="1"/>
          </p:cNvSpPr>
          <p:nvPr>
            <p:ph idx="1"/>
          </p:nvPr>
        </p:nvSpPr>
        <p:spPr/>
        <p:txBody>
          <a:bodyPr/>
          <a:lstStyle/>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Pour complémenter l’évaluation clinique et non la remplacer…</a:t>
            </a:r>
          </a:p>
          <a:p>
            <a:pPr eaLnBrk="1" hangingPunct="1"/>
            <a:endParaRPr lang="fr-CA" altLang="fr-FR" smtClean="0">
              <a:ea typeface="ＭＳ Ｐゴシック" pitchFamily="34" charset="-128"/>
            </a:endParaRPr>
          </a:p>
          <a:p>
            <a:pPr eaLnBrk="1" hangingPunct="1"/>
            <a:r>
              <a:rPr lang="fr-CA" altLang="fr-FR" smtClean="0">
                <a:ea typeface="ＭＳ Ｐゴシック" pitchFamily="34" charset="-128"/>
              </a:rPr>
              <a:t>Sera fortement influencée par l’évaluation du risque faite au départ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Investigation</a:t>
            </a:r>
          </a:p>
        </p:txBody>
      </p:sp>
      <p:sp>
        <p:nvSpPr>
          <p:cNvPr id="3" name="Espace réservé du contenu 2"/>
          <p:cNvSpPr>
            <a:spLocks noGrp="1"/>
          </p:cNvSpPr>
          <p:nvPr>
            <p:ph idx="1"/>
          </p:nvPr>
        </p:nvSpPr>
        <p:spPr/>
        <p:txBody>
          <a:bodyPr/>
          <a:lstStyle/>
          <a:p>
            <a:pPr eaLnBrk="1" hangingPunct="1">
              <a:lnSpc>
                <a:spcPct val="80000"/>
              </a:lnSpc>
            </a:pPr>
            <a:r>
              <a:rPr lang="fr-CA" altLang="fr-FR" sz="2800" smtClean="0">
                <a:ea typeface="ＭＳ Ｐゴシック" pitchFamily="34" charset="-128"/>
              </a:rPr>
              <a:t>Examens paracliniques</a:t>
            </a:r>
          </a:p>
          <a:p>
            <a:pPr lvl="1" eaLnBrk="1" hangingPunct="1">
              <a:lnSpc>
                <a:spcPct val="80000"/>
              </a:lnSpc>
            </a:pPr>
            <a:r>
              <a:rPr lang="fr-CA" altLang="fr-FR" sz="2400" smtClean="0">
                <a:ea typeface="ＭＳ Ｐゴシック" pitchFamily="34" charset="-128"/>
              </a:rPr>
              <a:t>Glycémie capillaire</a:t>
            </a:r>
          </a:p>
          <a:p>
            <a:pPr lvl="2" eaLnBrk="1" hangingPunct="1">
              <a:lnSpc>
                <a:spcPct val="80000"/>
              </a:lnSpc>
            </a:pPr>
            <a:r>
              <a:rPr lang="fr-CA" altLang="fr-FR" sz="2200" smtClean="0">
                <a:ea typeface="ＭＳ Ｐゴシック" pitchFamily="34" charset="-128"/>
              </a:rPr>
              <a:t>Essentielle, surtout si altération de l’état de conscience</a:t>
            </a:r>
          </a:p>
          <a:p>
            <a:pPr lvl="2" eaLnBrk="1" hangingPunct="1">
              <a:lnSpc>
                <a:spcPct val="80000"/>
              </a:lnSpc>
            </a:pPr>
            <a:r>
              <a:rPr lang="fr-CA" altLang="fr-FR" sz="2200" smtClean="0">
                <a:ea typeface="ＭＳ Ｐゴシック" pitchFamily="34" charset="-128"/>
              </a:rPr>
              <a:t>Devrait faire partie des signes vitaux initiaux</a:t>
            </a:r>
          </a:p>
          <a:p>
            <a:pPr lvl="1" eaLnBrk="1" hangingPunct="1">
              <a:lnSpc>
                <a:spcPct val="80000"/>
              </a:lnSpc>
            </a:pPr>
            <a:r>
              <a:rPr lang="fr-CA" altLang="fr-FR" sz="2400" smtClean="0">
                <a:ea typeface="ＭＳ Ｐゴシック" pitchFamily="34" charset="-128"/>
              </a:rPr>
              <a:t>ECG</a:t>
            </a:r>
          </a:p>
          <a:p>
            <a:pPr lvl="2" eaLnBrk="1" hangingPunct="1">
              <a:lnSpc>
                <a:spcPct val="80000"/>
              </a:lnSpc>
            </a:pPr>
            <a:r>
              <a:rPr lang="fr-CA" altLang="fr-FR" sz="2200" smtClean="0">
                <a:ea typeface="ＭＳ Ｐゴシック" pitchFamily="34" charset="-128"/>
              </a:rPr>
              <a:t>Plusieurs toxines ont un impact sur la conduction cardiaque</a:t>
            </a:r>
          </a:p>
          <a:p>
            <a:pPr lvl="3" eaLnBrk="1" hangingPunct="1">
              <a:lnSpc>
                <a:spcPct val="80000"/>
              </a:lnSpc>
            </a:pPr>
            <a:r>
              <a:rPr lang="fr-CA" altLang="fr-FR" sz="1900" smtClean="0">
                <a:ea typeface="ＭＳ Ｐゴシック" pitchFamily="34" charset="-128"/>
              </a:rPr>
              <a:t>Patterns à l’ECG permettent de nous orienter vers certaines toxines en particulier</a:t>
            </a:r>
          </a:p>
          <a:p>
            <a:pPr lvl="3" eaLnBrk="1" hangingPunct="1">
              <a:lnSpc>
                <a:spcPct val="80000"/>
              </a:lnSpc>
            </a:pPr>
            <a:r>
              <a:rPr lang="fr-CA" altLang="fr-FR" sz="1900" smtClean="0">
                <a:ea typeface="ＭＳ Ｐゴシック" pitchFamily="34" charset="-128"/>
              </a:rPr>
              <a:t>Vient complémenter notre examen physique</a:t>
            </a:r>
            <a:endParaRPr lang="fr-FR" altLang="fr-FR" sz="1900" smtClean="0">
              <a:ea typeface="ＭＳ Ｐゴシック" pitchFamily="34" charset="-128"/>
            </a:endParaRPr>
          </a:p>
          <a:p>
            <a:pPr lvl="2" eaLnBrk="1" hangingPunct="1">
              <a:lnSpc>
                <a:spcPct val="80000"/>
              </a:lnSpc>
            </a:pPr>
            <a:r>
              <a:rPr lang="fr-CA" altLang="fr-FR" sz="2200" smtClean="0">
                <a:ea typeface="ＭＳ Ｐゴシック" pitchFamily="34" charset="-128"/>
              </a:rPr>
              <a:t>Permet d’objectiver largeur QRS, QTc, présence de blocs, etc.</a:t>
            </a:r>
          </a:p>
          <a:p>
            <a:pPr lvl="2" eaLnBrk="1" hangingPunct="1">
              <a:lnSpc>
                <a:spcPct val="80000"/>
              </a:lnSpc>
            </a:pPr>
            <a:r>
              <a:rPr lang="fr-CA" altLang="fr-FR" sz="2200" smtClean="0">
                <a:ea typeface="ＭＳ Ｐゴシック" pitchFamily="34" charset="-128"/>
              </a:rPr>
              <a:t>Absolument essentiel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Investigation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Examens paracliniques (suite)</a:t>
            </a:r>
          </a:p>
          <a:p>
            <a:pPr lvl="1" eaLnBrk="1" hangingPunct="1"/>
            <a:r>
              <a:rPr lang="fr-CA" altLang="fr-FR" smtClean="0">
                <a:ea typeface="ＭＳ Ｐゴシック" pitchFamily="34" charset="-128"/>
              </a:rPr>
              <a:t>Électrolytes et glycémie</a:t>
            </a:r>
          </a:p>
          <a:p>
            <a:pPr lvl="2" eaLnBrk="1" hangingPunct="1"/>
            <a:r>
              <a:rPr lang="fr-CA" altLang="fr-FR" smtClean="0">
                <a:ea typeface="ＭＳ Ｐゴシック" pitchFamily="34" charset="-128"/>
              </a:rPr>
              <a:t>Na</a:t>
            </a:r>
            <a:r>
              <a:rPr lang="fr-CA" altLang="fr-FR" baseline="30000" smtClean="0">
                <a:ea typeface="ＭＳ Ｐゴシック" pitchFamily="34" charset="-128"/>
              </a:rPr>
              <a:t>+</a:t>
            </a:r>
            <a:r>
              <a:rPr lang="fr-CA" altLang="fr-FR" smtClean="0">
                <a:ea typeface="ＭＳ Ｐゴシック" pitchFamily="34" charset="-128"/>
              </a:rPr>
              <a:t>, K</a:t>
            </a:r>
            <a:r>
              <a:rPr lang="fr-CA" altLang="fr-FR" baseline="30000" smtClean="0">
                <a:ea typeface="ＭＳ Ｐゴシック" pitchFamily="34" charset="-128"/>
              </a:rPr>
              <a:t>+</a:t>
            </a:r>
            <a:r>
              <a:rPr lang="fr-CA" altLang="fr-FR" smtClean="0">
                <a:ea typeface="ＭＳ Ｐゴシック" pitchFamily="34" charset="-128"/>
              </a:rPr>
              <a:t>, Cl</a:t>
            </a:r>
            <a:r>
              <a:rPr lang="fr-CA" altLang="fr-FR" baseline="30000" smtClean="0">
                <a:ea typeface="ＭＳ Ｐゴシック" pitchFamily="34" charset="-128"/>
              </a:rPr>
              <a:t>-</a:t>
            </a:r>
            <a:r>
              <a:rPr lang="fr-CA" altLang="fr-FR" smtClean="0">
                <a:ea typeface="ＭＳ Ｐゴシック" pitchFamily="34" charset="-128"/>
              </a:rPr>
              <a:t>, HCO</a:t>
            </a:r>
            <a:r>
              <a:rPr lang="fr-CA" altLang="fr-FR" baseline="-25000" smtClean="0">
                <a:ea typeface="ＭＳ Ｐゴシック" pitchFamily="34" charset="-128"/>
              </a:rPr>
              <a:t>3</a:t>
            </a:r>
            <a:r>
              <a:rPr lang="fr-CA" altLang="fr-FR" baseline="30000" smtClean="0">
                <a:ea typeface="ＭＳ Ｐゴシック" pitchFamily="34" charset="-128"/>
              </a:rPr>
              <a:t>-</a:t>
            </a:r>
            <a:endParaRPr lang="fr-CA" altLang="fr-FR" smtClean="0">
              <a:ea typeface="ＭＳ Ｐゴシック" pitchFamily="34" charset="-128"/>
            </a:endParaRPr>
          </a:p>
          <a:p>
            <a:pPr lvl="2" eaLnBrk="1" hangingPunct="1"/>
            <a:r>
              <a:rPr lang="fr-CA" altLang="fr-FR" smtClean="0">
                <a:ea typeface="ＭＳ Ｐゴシック" pitchFamily="34" charset="-128"/>
              </a:rPr>
              <a:t>Permettent le dépistage d’une acidose métabolique (bicarbonates abaissés) et le calcul du trou anionique (anion gap)</a:t>
            </a:r>
          </a:p>
          <a:p>
            <a:pPr lvl="2" eaLnBrk="1" hangingPunct="1"/>
            <a:r>
              <a:rPr lang="en-CA" altLang="fr-FR" smtClean="0">
                <a:ea typeface="ＭＳ Ｐゴシック" pitchFamily="34" charset="-128"/>
              </a:rPr>
              <a:t>Trou osmolaire? Surtout utile si positif</a:t>
            </a:r>
            <a:endParaRPr lang="fr-CA" altLang="fr-FR" smtClean="0">
              <a:ea typeface="ＭＳ Ｐゴシック" pitchFamily="34" charset="-128"/>
            </a:endParaRPr>
          </a:p>
          <a:p>
            <a:pPr lvl="1" eaLnBrk="1" hangingPunct="1"/>
            <a:r>
              <a:rPr lang="fr-CA" altLang="fr-FR" smtClean="0">
                <a:ea typeface="ＭＳ Ｐゴシック" pitchFamily="34" charset="-128"/>
              </a:rPr>
              <a:t>Gaz sanguins (artériel ou veineux)</a:t>
            </a:r>
          </a:p>
          <a:p>
            <a:pPr lvl="2" eaLnBrk="1" hangingPunct="1"/>
            <a:r>
              <a:rPr lang="fr-CA" altLang="fr-FR" smtClean="0">
                <a:ea typeface="ＭＳ Ｐゴシック" pitchFamily="34" charset="-128"/>
              </a:rPr>
              <a:t>Permet de déterminer le pH et donc la présence d’une acidémie</a:t>
            </a:r>
          </a:p>
          <a:p>
            <a:pPr lvl="2" eaLnBrk="1" hangingPunct="1"/>
            <a:r>
              <a:rPr lang="fr-CA" altLang="fr-FR" smtClean="0">
                <a:ea typeface="ＭＳ Ｐゴシック" pitchFamily="34" charset="-128"/>
              </a:rPr>
              <a:t>Permet une évaluation de la pCO</a:t>
            </a:r>
            <a:r>
              <a:rPr lang="fr-CA" altLang="fr-FR" baseline="-25000" smtClean="0">
                <a:ea typeface="ＭＳ Ｐゴシック" pitchFamily="34" charset="-128"/>
              </a:rPr>
              <a:t>2</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Investigation</a:t>
            </a:r>
          </a:p>
        </p:txBody>
      </p:sp>
      <p:sp>
        <p:nvSpPr>
          <p:cNvPr id="3" name="Espace réservé du contenu 2"/>
          <p:cNvSpPr>
            <a:spLocks noGrp="1"/>
          </p:cNvSpPr>
          <p:nvPr>
            <p:ph idx="1"/>
          </p:nvPr>
        </p:nvSpPr>
        <p:spPr/>
        <p:txBody>
          <a:bodyPr/>
          <a:lstStyle/>
          <a:p>
            <a:pPr eaLnBrk="1" hangingPunct="1">
              <a:lnSpc>
                <a:spcPct val="90000"/>
              </a:lnSpc>
            </a:pPr>
            <a:r>
              <a:rPr lang="fr-CA" altLang="fr-FR" sz="2800" smtClean="0">
                <a:ea typeface="ＭＳ Ｐゴシック" pitchFamily="34" charset="-128"/>
              </a:rPr>
              <a:t>Examens paracliniques (suite)</a:t>
            </a:r>
          </a:p>
          <a:p>
            <a:pPr lvl="1" eaLnBrk="1" hangingPunct="1">
              <a:lnSpc>
                <a:spcPct val="90000"/>
              </a:lnSpc>
            </a:pPr>
            <a:r>
              <a:rPr lang="fr-CA" altLang="fr-FR" sz="2400" smtClean="0">
                <a:ea typeface="ＭＳ Ｐゴシック" pitchFamily="34" charset="-128"/>
              </a:rPr>
              <a:t>Dosage de l’acétaminophène</a:t>
            </a:r>
          </a:p>
          <a:p>
            <a:pPr lvl="2" eaLnBrk="1" hangingPunct="1">
              <a:lnSpc>
                <a:spcPct val="90000"/>
              </a:lnSpc>
            </a:pPr>
            <a:r>
              <a:rPr lang="fr-CA" altLang="fr-FR" sz="2200" smtClean="0">
                <a:ea typeface="ＭＳ Ｐゴシック" pitchFamily="34" charset="-128"/>
              </a:rPr>
              <a:t>Essentiel dans toute ingestion volontaire</a:t>
            </a:r>
          </a:p>
          <a:p>
            <a:pPr lvl="2" eaLnBrk="1" hangingPunct="1">
              <a:lnSpc>
                <a:spcPct val="90000"/>
              </a:lnSpc>
            </a:pPr>
            <a:r>
              <a:rPr lang="fr-CA" altLang="fr-FR" sz="2200" smtClean="0">
                <a:ea typeface="ＭＳ Ｐゴシック" pitchFamily="34" charset="-128"/>
              </a:rPr>
              <a:t>Intoxication potentiellement fatale et asymptomatique au début</a:t>
            </a:r>
          </a:p>
          <a:p>
            <a:pPr lvl="2" eaLnBrk="1" hangingPunct="1">
              <a:lnSpc>
                <a:spcPct val="90000"/>
              </a:lnSpc>
            </a:pPr>
            <a:r>
              <a:rPr lang="fr-CA" altLang="fr-FR" sz="2200" smtClean="0">
                <a:ea typeface="ＭＳ Ｐゴシック" pitchFamily="34" charset="-128"/>
              </a:rPr>
              <a:t>Substance disponible +++</a:t>
            </a:r>
          </a:p>
          <a:p>
            <a:pPr lvl="2" eaLnBrk="1" hangingPunct="1">
              <a:lnSpc>
                <a:spcPct val="90000"/>
              </a:lnSpc>
            </a:pPr>
            <a:r>
              <a:rPr lang="fr-CA" altLang="fr-FR" sz="2200" smtClean="0">
                <a:ea typeface="ＭＳ Ｐゴシック" pitchFamily="34" charset="-128"/>
              </a:rPr>
              <a:t>Antidote très efficace disponible mais doit être débuté tôt</a:t>
            </a:r>
          </a:p>
          <a:p>
            <a:pPr lvl="1" eaLnBrk="1" hangingPunct="1">
              <a:lnSpc>
                <a:spcPct val="90000"/>
              </a:lnSpc>
            </a:pPr>
            <a:r>
              <a:rPr lang="fr-CA" altLang="fr-FR" sz="2400" smtClean="0">
                <a:ea typeface="ＭＳ Ｐゴシック" pitchFamily="34" charset="-128"/>
              </a:rPr>
              <a:t>Dosage des salicylates</a:t>
            </a:r>
          </a:p>
          <a:p>
            <a:pPr lvl="2" eaLnBrk="1" hangingPunct="1">
              <a:lnSpc>
                <a:spcPct val="90000"/>
              </a:lnSpc>
            </a:pPr>
            <a:r>
              <a:rPr lang="fr-CA" altLang="fr-FR" sz="2200" smtClean="0">
                <a:ea typeface="ＭＳ Ｐゴシック" pitchFamily="34" charset="-128"/>
              </a:rPr>
              <a:t>Substance disponible ++</a:t>
            </a:r>
          </a:p>
          <a:p>
            <a:pPr lvl="2" eaLnBrk="1" hangingPunct="1">
              <a:lnSpc>
                <a:spcPct val="90000"/>
              </a:lnSpc>
            </a:pPr>
            <a:r>
              <a:rPr lang="fr-CA" altLang="fr-FR" sz="2200" smtClean="0">
                <a:ea typeface="ＭＳ Ｐゴシック" pitchFamily="34" charset="-128"/>
              </a:rPr>
              <a:t>Intoxication potentiellement fatale</a:t>
            </a:r>
          </a:p>
          <a:p>
            <a:pPr lvl="2" eaLnBrk="1" hangingPunct="1">
              <a:lnSpc>
                <a:spcPct val="90000"/>
              </a:lnSpc>
            </a:pPr>
            <a:r>
              <a:rPr lang="fr-CA" altLang="fr-FR" sz="2200" smtClean="0">
                <a:ea typeface="ＭＳ Ｐゴシック" pitchFamily="34" charset="-128"/>
              </a:rPr>
              <a:t>Traitement disponible (alcalinisation, hémodialyse)</a:t>
            </a:r>
            <a:endParaRPr lang="fr-FR" altLang="fr-FR" sz="22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Investigation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Examens paracliniques (suite)</a:t>
            </a:r>
          </a:p>
          <a:p>
            <a:pPr lvl="1" eaLnBrk="1" hangingPunct="1"/>
            <a:r>
              <a:rPr lang="fr-CA" altLang="fr-FR" smtClean="0">
                <a:ea typeface="ＭＳ Ｐゴシック" pitchFamily="34" charset="-128"/>
              </a:rPr>
              <a:t>Dosage de l’éthanol</a:t>
            </a:r>
          </a:p>
          <a:p>
            <a:pPr lvl="2" eaLnBrk="1" hangingPunct="1"/>
            <a:r>
              <a:rPr lang="fr-CA" altLang="fr-FR" smtClean="0">
                <a:ea typeface="ＭＳ Ｐゴシック" pitchFamily="34" charset="-128"/>
              </a:rPr>
              <a:t>Controversé</a:t>
            </a:r>
          </a:p>
          <a:p>
            <a:pPr lvl="2" eaLnBrk="1" hangingPunct="1"/>
            <a:r>
              <a:rPr lang="fr-CA" altLang="fr-FR" smtClean="0">
                <a:ea typeface="ＭＳ Ｐゴシック" pitchFamily="34" charset="-128"/>
              </a:rPr>
              <a:t>Plus un dépistage type positif/négatif</a:t>
            </a:r>
          </a:p>
          <a:p>
            <a:pPr lvl="2" eaLnBrk="1" hangingPunct="1"/>
            <a:r>
              <a:rPr lang="fr-CA" altLang="fr-FR" smtClean="0">
                <a:ea typeface="ＭＳ Ｐゴシック" pitchFamily="34" charset="-128"/>
              </a:rPr>
              <a:t>Chiffre en soi difficile à interpréter</a:t>
            </a:r>
          </a:p>
          <a:p>
            <a:pPr lvl="2" eaLnBrk="1" hangingPunct="1"/>
            <a:r>
              <a:rPr lang="fr-CA" altLang="fr-FR" smtClean="0">
                <a:ea typeface="ＭＳ Ｐゴシック" pitchFamily="34" charset="-128"/>
              </a:rPr>
              <a:t>Prudence avant d’attribuer toute altération de l’état de conscience à l’éthanol…</a:t>
            </a:r>
          </a:p>
          <a:p>
            <a:pPr lvl="1" eaLnBrk="1" hangingPunct="1"/>
            <a:r>
              <a:rPr lang="fr-CA" altLang="fr-FR" smtClean="0">
                <a:latin typeface="Symbol" pitchFamily="18" charset="2"/>
                <a:ea typeface="ＭＳ Ｐゴシック" pitchFamily="34" charset="-128"/>
              </a:rPr>
              <a:t>b</a:t>
            </a:r>
            <a:r>
              <a:rPr lang="fr-CA" altLang="fr-FR" smtClean="0">
                <a:ea typeface="ＭＳ Ｐゴシック" pitchFamily="34" charset="-128"/>
              </a:rPr>
              <a:t>-HCG</a:t>
            </a:r>
          </a:p>
          <a:p>
            <a:pPr lvl="2" eaLnBrk="1" hangingPunct="1"/>
            <a:r>
              <a:rPr lang="fr-CA" altLang="fr-FR" smtClean="0">
                <a:ea typeface="ＭＳ Ｐゴシック" pitchFamily="34" charset="-128"/>
              </a:rPr>
              <a:t>Essentiel chez toute femme en âge de procréer</a:t>
            </a:r>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Investigation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Examens paracliniques (suite)</a:t>
            </a:r>
          </a:p>
          <a:p>
            <a:pPr lvl="1" eaLnBrk="1" hangingPunct="1"/>
            <a:r>
              <a:rPr lang="fr-CA" altLang="fr-FR" sz="2400" smtClean="0">
                <a:ea typeface="ＭＳ Ｐゴシック" pitchFamily="34" charset="-128"/>
              </a:rPr>
              <a:t>Les reste n’est pas essentiel et dépend de la situation et de la substance impliquée</a:t>
            </a:r>
          </a:p>
          <a:p>
            <a:pPr lvl="1" eaLnBrk="1" hangingPunct="1"/>
            <a:r>
              <a:rPr lang="fr-CA" altLang="fr-FR" sz="2400" smtClean="0">
                <a:ea typeface="ＭＳ Ｐゴシック" pitchFamily="34" charset="-128"/>
              </a:rPr>
              <a:t>Autres tests selon la situation</a:t>
            </a:r>
          </a:p>
          <a:p>
            <a:pPr lvl="2" indent="-273050" eaLnBrk="1" hangingPunct="1">
              <a:buFont typeface="Wingdings 2" pitchFamily="18" charset="2"/>
              <a:buChar char=""/>
            </a:pPr>
            <a:r>
              <a:rPr lang="fr-CA" altLang="fr-FR" sz="2000" smtClean="0">
                <a:ea typeface="ＭＳ Ｐゴシック" pitchFamily="34" charset="-128"/>
              </a:rPr>
              <a:t>Raffiner l’évaluation du risque</a:t>
            </a:r>
          </a:p>
          <a:p>
            <a:pPr lvl="2" indent="-273050" eaLnBrk="1" hangingPunct="1">
              <a:buFont typeface="Wingdings 2" pitchFamily="18" charset="2"/>
              <a:buChar char=""/>
            </a:pPr>
            <a:r>
              <a:rPr lang="fr-CA" altLang="fr-FR" sz="2000" smtClean="0">
                <a:ea typeface="ＭＳ Ｐゴシック" pitchFamily="34" charset="-128"/>
              </a:rPr>
              <a:t>Modifier la prise en charge</a:t>
            </a:r>
          </a:p>
          <a:p>
            <a:pPr lvl="2" indent="-273050" eaLnBrk="1" hangingPunct="1">
              <a:buFont typeface="Wingdings 2" pitchFamily="18" charset="2"/>
              <a:buChar char=""/>
            </a:pPr>
            <a:r>
              <a:rPr lang="fr-CA" altLang="fr-FR" sz="2000" smtClean="0">
                <a:ea typeface="ＭＳ Ｐゴシック" pitchFamily="34" charset="-128"/>
              </a:rPr>
              <a:t>Exclure ou confirmer Dx différentiel</a:t>
            </a:r>
          </a:p>
          <a:p>
            <a:pPr lvl="2" indent="-273050" eaLnBrk="1" hangingPunct="1">
              <a:buFont typeface="Wingdings 2" pitchFamily="18" charset="2"/>
              <a:buChar char=""/>
            </a:pPr>
            <a:r>
              <a:rPr lang="fr-CA" altLang="fr-FR" sz="2000" smtClean="0">
                <a:ea typeface="ＭＳ Ｐゴシック" pitchFamily="34" charset="-128"/>
              </a:rPr>
              <a:t>Exclure ou confirmer intoxication spécifique</a:t>
            </a:r>
          </a:p>
          <a:p>
            <a:pPr lvl="2" indent="-273050" eaLnBrk="1" hangingPunct="1">
              <a:buFont typeface="Wingdings 2" pitchFamily="18" charset="2"/>
              <a:buChar char=""/>
            </a:pPr>
            <a:r>
              <a:rPr lang="fr-CA" altLang="fr-FR" sz="2000" smtClean="0">
                <a:ea typeface="ＭＳ Ｐゴシック" pitchFamily="34" charset="-128"/>
              </a:rPr>
              <a:t>Déterminer la présence d’une complication</a:t>
            </a:r>
          </a:p>
          <a:p>
            <a:pPr lvl="2" indent="-273050" eaLnBrk="1" hangingPunct="1">
              <a:buFont typeface="Wingdings 2" pitchFamily="18" charset="2"/>
              <a:buChar char=""/>
            </a:pPr>
            <a:r>
              <a:rPr lang="fr-CA" altLang="fr-FR" sz="2000" smtClean="0">
                <a:ea typeface="ＭＳ Ｐゴシック" pitchFamily="34" charset="-128"/>
              </a:rPr>
              <a:t>Indication d’un antidote ou méthode d’accélération de l’élimination</a:t>
            </a:r>
          </a:p>
          <a:p>
            <a:pPr lvl="2" indent="-273050" eaLnBrk="1" hangingPunct="1">
              <a:buFont typeface="Wingdings 2" pitchFamily="18" charset="2"/>
              <a:buChar char=""/>
            </a:pPr>
            <a:r>
              <a:rPr lang="fr-CA" altLang="fr-FR" sz="2000" smtClean="0">
                <a:ea typeface="ＭＳ Ｐゴシック" pitchFamily="34" charset="-128"/>
              </a:rPr>
              <a:t>Monitorer la réponse au traitement</a:t>
            </a:r>
          </a:p>
          <a:p>
            <a:pPr lvl="1"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Investigation</a:t>
            </a:r>
          </a:p>
        </p:txBody>
      </p:sp>
      <p:sp>
        <p:nvSpPr>
          <p:cNvPr id="132098" name="Espace réservé du contenu 2"/>
          <p:cNvSpPr>
            <a:spLocks noGrp="1"/>
          </p:cNvSpPr>
          <p:nvPr>
            <p:ph idx="1"/>
          </p:nvPr>
        </p:nvSpPr>
        <p:spPr/>
        <p:txBody>
          <a:bodyPr/>
          <a:lstStyle/>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algn="ctr" eaLnBrk="1" hangingPunct="1">
              <a:buFont typeface="Wingdings 2" pitchFamily="18" charset="2"/>
              <a:buNone/>
            </a:pPr>
            <a:r>
              <a:rPr lang="fr-CA" altLang="fr-FR" sz="2000" smtClean="0">
                <a:ea typeface="ＭＳ Ｐゴシック" pitchFamily="34" charset="-128"/>
              </a:rPr>
              <a:t>Clin Tox 2009; 47: 286-291</a:t>
            </a:r>
          </a:p>
        </p:txBody>
      </p:sp>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852738"/>
            <a:ext cx="51339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Plan</a:t>
            </a:r>
          </a:p>
        </p:txBody>
      </p:sp>
      <p:sp>
        <p:nvSpPr>
          <p:cNvPr id="26626" name="Espace réservé du contenu 2"/>
          <p:cNvSpPr>
            <a:spLocks noGrp="1"/>
          </p:cNvSpPr>
          <p:nvPr>
            <p:ph idx="1"/>
          </p:nvPr>
        </p:nvSpPr>
        <p:spPr/>
        <p:txBody>
          <a:bodyPr/>
          <a:lstStyle/>
          <a:p>
            <a:pPr eaLnBrk="1" hangingPunct="1"/>
            <a:r>
              <a:rPr lang="fr-CA" altLang="fr-FR" sz="2800" smtClean="0">
                <a:ea typeface="ＭＳ Ｐゴシック" pitchFamily="34" charset="-128"/>
              </a:rPr>
              <a:t>Réanimation</a:t>
            </a:r>
          </a:p>
          <a:p>
            <a:pPr eaLnBrk="1" hangingPunct="1"/>
            <a:r>
              <a:rPr lang="fr-CA" altLang="fr-FR" sz="2800" smtClean="0">
                <a:ea typeface="ＭＳ Ｐゴシック" pitchFamily="34" charset="-128"/>
              </a:rPr>
              <a:t>Évaluation du risque</a:t>
            </a:r>
          </a:p>
          <a:p>
            <a:pPr eaLnBrk="1" hangingPunct="1"/>
            <a:r>
              <a:rPr lang="fr-CA" altLang="fr-FR" sz="2800" smtClean="0">
                <a:ea typeface="ＭＳ Ｐゴシック" pitchFamily="34" charset="-128"/>
              </a:rPr>
              <a:t>Investigation</a:t>
            </a:r>
          </a:p>
          <a:p>
            <a:pPr eaLnBrk="1" hangingPunct="1"/>
            <a:r>
              <a:rPr lang="fr-CA" altLang="fr-FR" sz="2800" smtClean="0">
                <a:ea typeface="ＭＳ Ｐゴシック" pitchFamily="34" charset="-128"/>
              </a:rPr>
              <a:t>Décontamination gastro-intestinale et accélération de l’élimination</a:t>
            </a:r>
          </a:p>
          <a:p>
            <a:pPr eaLnBrk="1" hangingPunct="1"/>
            <a:r>
              <a:rPr lang="fr-CA" altLang="fr-FR" sz="2800" smtClean="0">
                <a:ea typeface="ＭＳ Ｐゴシック" pitchFamily="34" charset="-128"/>
              </a:rPr>
              <a:t>Traitement de soutien et monitoring</a:t>
            </a:r>
          </a:p>
          <a:p>
            <a:pPr eaLnBrk="1" hangingPunct="1"/>
            <a:r>
              <a:rPr lang="fr-CA" altLang="fr-FR" sz="2800" smtClean="0">
                <a:ea typeface="ＭＳ Ｐゴシック" pitchFamily="34" charset="-128"/>
              </a:rPr>
              <a:t>Antidotes</a:t>
            </a:r>
          </a:p>
          <a:p>
            <a:pPr eaLnBrk="1" hangingPunct="1"/>
            <a:r>
              <a:rPr lang="fr-CA" altLang="fr-FR" sz="2800" smtClean="0">
                <a:ea typeface="ＭＳ Ｐゴシック" pitchFamily="34" charset="-128"/>
              </a:rPr>
              <a:t>Rôle du Centre antipoison du Québec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Investigation</a:t>
            </a:r>
          </a:p>
        </p:txBody>
      </p:sp>
      <p:sp>
        <p:nvSpPr>
          <p:cNvPr id="134146" name="Espace réservé du contenu 2"/>
          <p:cNvSpPr>
            <a:spLocks noGrp="1"/>
          </p:cNvSpPr>
          <p:nvPr>
            <p:ph idx="1"/>
          </p:nvPr>
        </p:nvSpPr>
        <p:spPr/>
        <p:txBody>
          <a:bodyPr/>
          <a:lstStyle/>
          <a:p>
            <a:pPr lvl="1" eaLnBrk="1" hangingPunct="1"/>
            <a:endParaRPr lang="fr-CA" altLang="fr-FR" smtClean="0">
              <a:ea typeface="ＭＳ Ｐゴシック" pitchFamily="34" charset="-128"/>
            </a:endParaRPr>
          </a:p>
          <a:p>
            <a:pPr lvl="1" eaLnBrk="1" hangingPunct="1"/>
            <a:r>
              <a:rPr lang="fr-CA" altLang="fr-FR" smtClean="0">
                <a:ea typeface="ＭＳ Ｐゴシック" pitchFamily="34" charset="-128"/>
              </a:rPr>
              <a:t>Dépistage de drogues urinaires?</a:t>
            </a:r>
          </a:p>
          <a:p>
            <a:pPr lvl="2" eaLnBrk="1" hangingPunct="1"/>
            <a:r>
              <a:rPr lang="fr-CA" altLang="fr-FR" smtClean="0">
                <a:ea typeface="ＭＳ Ｐゴシック" pitchFamily="34" charset="-128"/>
              </a:rPr>
              <a:t>Rarement utile et coûteux</a:t>
            </a:r>
          </a:p>
          <a:p>
            <a:pPr lvl="2" eaLnBrk="1" hangingPunct="1"/>
            <a:r>
              <a:rPr lang="fr-CA" altLang="fr-FR" smtClean="0">
                <a:ea typeface="ＭＳ Ｐゴシック" pitchFamily="34" charset="-128"/>
              </a:rPr>
              <a:t>Test de dépistage et non un test diagnostic</a:t>
            </a:r>
          </a:p>
          <a:p>
            <a:pPr lvl="2" eaLnBrk="1" hangingPunct="1"/>
            <a:r>
              <a:rPr lang="fr-CA" altLang="fr-FR" smtClean="0">
                <a:ea typeface="ＭＳ Ｐゴシック" pitchFamily="34" charset="-128"/>
              </a:rPr>
              <a:t>Surtout un marqueur de prise antérieure</a:t>
            </a:r>
          </a:p>
          <a:p>
            <a:pPr lvl="2" eaLnBrk="1" hangingPunct="1"/>
            <a:r>
              <a:rPr lang="fr-CA" altLang="fr-FR" smtClean="0">
                <a:ea typeface="ＭＳ Ｐゴシック" pitchFamily="34" charset="-128"/>
              </a:rPr>
              <a:t>Beaucoup de faux-positifs et faux-négatifs</a:t>
            </a:r>
          </a:p>
          <a:p>
            <a:pPr lvl="3" eaLnBrk="1" hangingPunct="1"/>
            <a:r>
              <a:rPr lang="fr-CA" altLang="fr-FR" smtClean="0">
                <a:ea typeface="ＭＳ Ｐゴシック" pitchFamily="34" charset="-128"/>
              </a:rPr>
              <a:t>On doit se fier à la clinique et non qu’au résultat</a:t>
            </a:r>
          </a:p>
          <a:p>
            <a:pPr lvl="3" eaLnBrk="1" hangingPunct="1"/>
            <a:r>
              <a:rPr lang="fr-CA" altLang="fr-FR" smtClean="0">
                <a:ea typeface="ＭＳ Ｐゴシック" pitchFamily="34" charset="-128"/>
              </a:rPr>
              <a:t>Remettre en doute le résultat si le portrait clinique est discordant</a:t>
            </a:r>
          </a:p>
          <a:p>
            <a:pPr lvl="2" eaLnBrk="1" hangingPunct="1"/>
            <a:r>
              <a:rPr lang="fr-CA" altLang="fr-FR" smtClean="0">
                <a:ea typeface="ＭＳ Ｐゴシック" pitchFamily="34" charset="-128"/>
              </a:rPr>
              <a:t>Peut vous induite en erreur: prudence dans l’interprétation de ces tests</a:t>
            </a:r>
          </a:p>
          <a:p>
            <a:pPr lvl="3" eaLnBrk="1" hangingPunct="1">
              <a:buFont typeface="Wingdings 2" pitchFamily="18" charset="2"/>
              <a:buNone/>
            </a:pPr>
            <a:endParaRPr lang="fr-FR" altLang="fr-FR" smtClean="0">
              <a:ea typeface="ＭＳ Ｐゴシック" pitchFamily="34" charset="-128"/>
            </a:endParaRPr>
          </a:p>
          <a:p>
            <a:pPr eaLnBrk="1" hangingPunct="1"/>
            <a:endParaRPr lang="fr-CA"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re 1"/>
          <p:cNvSpPr>
            <a:spLocks noGrp="1"/>
          </p:cNvSpPr>
          <p:nvPr>
            <p:ph type="title"/>
          </p:nvPr>
        </p:nvSpPr>
        <p:spPr>
          <a:ln>
            <a:solidFill>
              <a:schemeClr val="accent1"/>
            </a:solidFill>
            <a:miter lim="800000"/>
            <a:headEnd/>
            <a:tailEnd/>
          </a:ln>
        </p:spPr>
        <p:txBody>
          <a:bodyPr/>
          <a:lstStyle/>
          <a:p>
            <a:pPr algn="ctr" eaLnBrk="1" hangingPunct="1"/>
            <a:r>
              <a:rPr lang="fr-FR" altLang="fr-FR" smtClean="0">
                <a:ea typeface="ＭＳ Ｐゴシック" pitchFamily="34" charset="-128"/>
              </a:rPr>
              <a:t>Investigation</a:t>
            </a:r>
          </a:p>
        </p:txBody>
      </p:sp>
      <p:sp>
        <p:nvSpPr>
          <p:cNvPr id="3" name="Espace réservé du contenu 2"/>
          <p:cNvSpPr>
            <a:spLocks noGrp="1"/>
          </p:cNvSpPr>
          <p:nvPr>
            <p:ph idx="1"/>
          </p:nvPr>
        </p:nvSpPr>
        <p:spPr/>
        <p:txBody>
          <a:bodyPr/>
          <a:lstStyle/>
          <a:p>
            <a:pPr eaLnBrk="1" hangingPunct="1">
              <a:lnSpc>
                <a:spcPct val="80000"/>
              </a:lnSpc>
            </a:pPr>
            <a:r>
              <a:rPr lang="fr-CA" altLang="fr-FR" sz="2800" smtClean="0">
                <a:ea typeface="ＭＳ Ｐゴシック" pitchFamily="34" charset="-128"/>
              </a:rPr>
              <a:t>Donc</a:t>
            </a:r>
          </a:p>
          <a:p>
            <a:pPr lvl="1" eaLnBrk="1" hangingPunct="1">
              <a:lnSpc>
                <a:spcPct val="80000"/>
              </a:lnSpc>
            </a:pPr>
            <a:r>
              <a:rPr lang="fr-CA" altLang="fr-FR" sz="2400" smtClean="0">
                <a:ea typeface="ＭＳ Ｐゴシック" pitchFamily="34" charset="-128"/>
              </a:rPr>
              <a:t>L’évaluation initiale en toxicologie est principalement </a:t>
            </a:r>
            <a:r>
              <a:rPr lang="fr-CA" altLang="fr-FR" sz="2400" u="sng" smtClean="0">
                <a:ea typeface="ＭＳ Ｐゴシック" pitchFamily="34" charset="-128"/>
              </a:rPr>
              <a:t>clinique</a:t>
            </a:r>
            <a:r>
              <a:rPr lang="fr-CA" altLang="fr-FR" sz="2400" smtClean="0">
                <a:ea typeface="ＭＳ Ｐゴシック" pitchFamily="34" charset="-128"/>
              </a:rPr>
              <a:t> et les tests ciblés sont là pour nous aider à raffiner notre évaluation clinique </a:t>
            </a:r>
          </a:p>
          <a:p>
            <a:pPr lvl="1" eaLnBrk="1" hangingPunct="1">
              <a:lnSpc>
                <a:spcPct val="80000"/>
              </a:lnSpc>
            </a:pPr>
            <a:r>
              <a:rPr lang="fr-CA" altLang="fr-FR" sz="2400" smtClean="0">
                <a:ea typeface="ＭＳ Ｐゴシック" pitchFamily="34" charset="-128"/>
              </a:rPr>
              <a:t>Les examens paracliniques ont tous leurs limites, ils ne peuvent remplacer l’évaluation clinique et il faut les interpréter avec précaution</a:t>
            </a:r>
          </a:p>
          <a:p>
            <a:pPr lvl="1" eaLnBrk="1" hangingPunct="1">
              <a:lnSpc>
                <a:spcPct val="80000"/>
              </a:lnSpc>
            </a:pPr>
            <a:endParaRPr lang="fr-CA" altLang="fr-FR" sz="2400" smtClean="0">
              <a:ea typeface="ＭＳ Ｐゴシック" pitchFamily="34" charset="-128"/>
            </a:endParaRPr>
          </a:p>
          <a:p>
            <a:pPr lvl="1" eaLnBrk="1" hangingPunct="1">
              <a:lnSpc>
                <a:spcPct val="80000"/>
              </a:lnSpc>
              <a:buFont typeface="Wingdings 2" pitchFamily="18" charset="2"/>
              <a:buNone/>
            </a:pPr>
            <a:r>
              <a:rPr lang="fr-CA" altLang="fr-FR" sz="2400" smtClean="0">
                <a:ea typeface="ＭＳ Ｐゴシック" pitchFamily="34" charset="-128"/>
              </a:rPr>
              <a:t>	</a:t>
            </a:r>
            <a:r>
              <a:rPr lang="fr-CA" altLang="fr-FR" sz="2400" b="1" i="1" smtClean="0">
                <a:ea typeface="ＭＳ Ｐゴシック" pitchFamily="34" charset="-128"/>
              </a:rPr>
              <a:t>L’évaluation initiale et surtout les réévaluations subséquentes sont la meilleure garantie d’une prise en charge optimale</a:t>
            </a:r>
            <a:endParaRPr lang="fr-FR" altLang="fr-FR" sz="2400" b="1" i="1"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Décontamination </a:t>
            </a:r>
            <a:br>
              <a:rPr lang="fr-CA" dirty="0" smtClean="0">
                <a:ea typeface="+mj-ea"/>
                <a:cs typeface="+mj-cs"/>
              </a:rPr>
            </a:br>
            <a:r>
              <a:rPr lang="fr-CA" dirty="0" smtClean="0">
                <a:ea typeface="+mj-ea"/>
                <a:cs typeface="+mj-cs"/>
              </a:rPr>
              <a:t>gastro-intestinale</a:t>
            </a:r>
            <a:endParaRPr lang="fr-CA" dirty="0">
              <a:ea typeface="+mj-ea"/>
              <a:cs typeface="+mj-cs"/>
            </a:endParaRPr>
          </a:p>
        </p:txBody>
      </p:sp>
      <p:sp>
        <p:nvSpPr>
          <p:cNvPr id="136194"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Principes et modalités</a:t>
            </a:r>
          </a:p>
          <a:p>
            <a:pPr lvl="1" eaLnBrk="1" hangingPunct="1"/>
            <a:r>
              <a:rPr lang="fr-CA" altLang="fr-FR" sz="2400" smtClean="0">
                <a:ea typeface="ＭＳ Ｐゴシック" pitchFamily="34" charset="-128"/>
              </a:rPr>
              <a:t>Vider le contenu de l’estomac avant absorption</a:t>
            </a:r>
          </a:p>
          <a:p>
            <a:pPr lvl="2" eaLnBrk="1" hangingPunct="1"/>
            <a:r>
              <a:rPr lang="fr-CA" altLang="fr-FR" sz="2000" smtClean="0">
                <a:ea typeface="ＭＳ Ｐゴシック" pitchFamily="34" charset="-128"/>
              </a:rPr>
              <a:t>Sirop d’ipéca</a:t>
            </a:r>
          </a:p>
          <a:p>
            <a:pPr lvl="2" eaLnBrk="1" hangingPunct="1"/>
            <a:r>
              <a:rPr lang="fr-CA" altLang="fr-FR" sz="2000" smtClean="0">
                <a:ea typeface="ＭＳ Ｐゴシック" pitchFamily="34" charset="-128"/>
              </a:rPr>
              <a:t>Lavage gastrique</a:t>
            </a:r>
          </a:p>
          <a:p>
            <a:pPr lvl="1" eaLnBrk="1" hangingPunct="1"/>
            <a:r>
              <a:rPr lang="fr-CA" altLang="fr-FR" sz="2400" smtClean="0">
                <a:ea typeface="ＭＳ Ｐゴシック" pitchFamily="34" charset="-128"/>
              </a:rPr>
              <a:t>Lier la toxine dans le tractus gastro-intestinal jusqu’à l’expulsion en prévenant l’absorption</a:t>
            </a:r>
          </a:p>
          <a:p>
            <a:pPr lvl="2" eaLnBrk="1" hangingPunct="1"/>
            <a:r>
              <a:rPr lang="fr-CA" altLang="fr-FR" sz="2000" smtClean="0">
                <a:ea typeface="ＭＳ Ｐゴシック" pitchFamily="34" charset="-128"/>
              </a:rPr>
              <a:t>Charbon de bois activé (en général une dose)</a:t>
            </a:r>
          </a:p>
          <a:p>
            <a:pPr lvl="1" eaLnBrk="1" hangingPunct="1"/>
            <a:r>
              <a:rPr lang="fr-CA" altLang="fr-FR" sz="2400" smtClean="0">
                <a:ea typeface="ＭＳ Ｐゴシック" pitchFamily="34" charset="-128"/>
              </a:rPr>
              <a:t>Expulser le contenu du tractus gastro-intestinal le plus rapidement possible avant l’absorption</a:t>
            </a:r>
          </a:p>
          <a:p>
            <a:pPr lvl="2" eaLnBrk="1" hangingPunct="1"/>
            <a:r>
              <a:rPr lang="fr-CA" altLang="fr-FR" sz="2000" smtClean="0">
                <a:ea typeface="ＭＳ Ｐゴシック" pitchFamily="34" charset="-128"/>
              </a:rPr>
              <a:t>Irrigation intestinale totale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3" name="Espace réservé du contenu 2"/>
          <p:cNvSpPr>
            <a:spLocks noGrp="1"/>
          </p:cNvSpPr>
          <p:nvPr>
            <p:ph idx="1"/>
          </p:nvPr>
        </p:nvSpPr>
        <p:spPr/>
        <p:txBody>
          <a:bodyPr>
            <a:normAutofit lnSpcReduction="10000"/>
          </a:bodyPr>
          <a:lstStyle/>
          <a:p>
            <a:pPr marL="420624" indent="-384048" eaLnBrk="1" fontAlgn="auto" hangingPunct="1">
              <a:spcAft>
                <a:spcPts val="0"/>
              </a:spcAft>
              <a:buFont typeface="Wingdings 2"/>
              <a:buChar char=""/>
              <a:defRPr/>
            </a:pPr>
            <a:endParaRPr lang="fr-CA" dirty="0" smtClean="0">
              <a:ea typeface="+mn-ea"/>
              <a:cs typeface="+mn-cs"/>
            </a:endParaRPr>
          </a:p>
          <a:p>
            <a:pPr marL="420624" indent="-384048" eaLnBrk="1" fontAlgn="auto" hangingPunct="1">
              <a:spcAft>
                <a:spcPts val="0"/>
              </a:spcAft>
              <a:buFont typeface="Wingdings 2"/>
              <a:buChar char=""/>
              <a:defRPr/>
            </a:pPr>
            <a:endParaRPr lang="fr-CA" dirty="0">
              <a:ea typeface="+mn-ea"/>
              <a:cs typeface="+mn-cs"/>
            </a:endParaRPr>
          </a:p>
          <a:p>
            <a:pPr marL="36576" indent="0" algn="ctr" eaLnBrk="1" fontAlgn="auto" hangingPunct="1">
              <a:spcAft>
                <a:spcPts val="0"/>
              </a:spcAft>
              <a:buFont typeface="Wingdings 2"/>
              <a:buNone/>
              <a:defRPr/>
            </a:pPr>
            <a:endParaRPr lang="fr-CA" sz="2000" dirty="0" smtClean="0">
              <a:ea typeface="+mn-ea"/>
              <a:cs typeface="+mn-cs"/>
            </a:endParaRPr>
          </a:p>
          <a:p>
            <a:pPr marL="36576" indent="0" algn="ctr" eaLnBrk="1" fontAlgn="auto" hangingPunct="1">
              <a:spcAft>
                <a:spcPts val="0"/>
              </a:spcAft>
              <a:buFont typeface="Wingdings 2"/>
              <a:buNone/>
              <a:defRPr/>
            </a:pPr>
            <a:endParaRPr lang="fr-CA" sz="2000" dirty="0">
              <a:ea typeface="+mn-ea"/>
              <a:cs typeface="+mn-cs"/>
            </a:endParaRPr>
          </a:p>
          <a:p>
            <a:pPr marL="36576" indent="0" algn="ctr" eaLnBrk="1" fontAlgn="auto" hangingPunct="1">
              <a:spcAft>
                <a:spcPts val="0"/>
              </a:spcAft>
              <a:buFont typeface="Wingdings 2"/>
              <a:buNone/>
              <a:defRPr/>
            </a:pPr>
            <a:r>
              <a:rPr lang="fr-CA" sz="2000" dirty="0" smtClean="0">
                <a:ea typeface="+mn-ea"/>
                <a:cs typeface="+mn-cs"/>
              </a:rPr>
              <a:t>Ann </a:t>
            </a:r>
            <a:r>
              <a:rPr lang="fr-CA" sz="2000" dirty="0" err="1" smtClean="0">
                <a:ea typeface="+mn-ea"/>
                <a:cs typeface="+mn-cs"/>
              </a:rPr>
              <a:t>Emerg</a:t>
            </a:r>
            <a:r>
              <a:rPr lang="fr-CA" sz="2000" dirty="0" smtClean="0">
                <a:ea typeface="+mn-ea"/>
                <a:cs typeface="+mn-cs"/>
              </a:rPr>
              <a:t> Med 1993: 22(3): 606-609</a:t>
            </a:r>
          </a:p>
          <a:p>
            <a:pPr marL="36576" indent="0" algn="ctr" eaLnBrk="1" fontAlgn="auto" hangingPunct="1">
              <a:spcAft>
                <a:spcPts val="0"/>
              </a:spcAft>
              <a:buFont typeface="Wingdings 2"/>
              <a:buNone/>
              <a:defRPr/>
            </a:pPr>
            <a:endParaRPr lang="fr-CA" sz="2000" dirty="0">
              <a:ea typeface="+mn-ea"/>
              <a:cs typeface="+mn-cs"/>
            </a:endParaRPr>
          </a:p>
          <a:p>
            <a:pPr marL="36576" indent="0" algn="ctr" eaLnBrk="1" fontAlgn="auto" hangingPunct="1">
              <a:spcAft>
                <a:spcPts val="0"/>
              </a:spcAft>
              <a:buFont typeface="Wingdings 2"/>
              <a:buNone/>
              <a:defRPr/>
            </a:pPr>
            <a:endParaRPr lang="fr-CA" sz="2000" dirty="0" smtClean="0">
              <a:ea typeface="+mn-ea"/>
              <a:cs typeface="+mn-cs"/>
            </a:endParaRPr>
          </a:p>
          <a:p>
            <a:pPr marL="36576" indent="0" algn="ctr" eaLnBrk="1" fontAlgn="auto" hangingPunct="1">
              <a:spcAft>
                <a:spcPts val="0"/>
              </a:spcAft>
              <a:buFont typeface="Wingdings 2"/>
              <a:buNone/>
              <a:defRPr/>
            </a:pPr>
            <a:endParaRPr lang="fr-CA" sz="2000" dirty="0">
              <a:ea typeface="+mn-ea"/>
              <a:cs typeface="+mn-cs"/>
            </a:endParaRPr>
          </a:p>
          <a:p>
            <a:pPr marL="36576" indent="0" algn="ctr" eaLnBrk="1" fontAlgn="auto" hangingPunct="1">
              <a:spcAft>
                <a:spcPts val="0"/>
              </a:spcAft>
              <a:buFont typeface="Wingdings 2"/>
              <a:buNone/>
              <a:defRPr/>
            </a:pPr>
            <a:endParaRPr lang="fr-CA" sz="2000" dirty="0" smtClean="0">
              <a:ea typeface="+mn-ea"/>
              <a:cs typeface="+mn-cs"/>
            </a:endParaRPr>
          </a:p>
          <a:p>
            <a:pPr marL="36576" indent="0" algn="ctr" eaLnBrk="1" fontAlgn="auto" hangingPunct="1">
              <a:spcAft>
                <a:spcPts val="0"/>
              </a:spcAft>
              <a:buFont typeface="Wingdings 2"/>
              <a:buNone/>
              <a:defRPr/>
            </a:pPr>
            <a:endParaRPr lang="fr-CA" sz="2000" dirty="0">
              <a:ea typeface="+mn-ea"/>
              <a:cs typeface="+mn-cs"/>
            </a:endParaRPr>
          </a:p>
          <a:p>
            <a:pPr marL="36576" indent="0" algn="ctr" eaLnBrk="1" fontAlgn="auto" hangingPunct="1">
              <a:spcAft>
                <a:spcPts val="0"/>
              </a:spcAft>
              <a:buFont typeface="Wingdings 2"/>
              <a:buNone/>
              <a:defRPr/>
            </a:pPr>
            <a:endParaRPr lang="fr-CA" sz="2000" dirty="0" smtClean="0">
              <a:ea typeface="+mn-ea"/>
              <a:cs typeface="+mn-cs"/>
            </a:endParaRPr>
          </a:p>
          <a:p>
            <a:pPr marL="36576" indent="0" algn="ctr" eaLnBrk="1" fontAlgn="auto" hangingPunct="1">
              <a:spcAft>
                <a:spcPts val="0"/>
              </a:spcAft>
              <a:buFont typeface="Wingdings 2"/>
              <a:buNone/>
              <a:defRPr/>
            </a:pPr>
            <a:r>
              <a:rPr lang="fr-CA" sz="2000" dirty="0" smtClean="0">
                <a:ea typeface="+mn-ea"/>
                <a:cs typeface="+mn-cs"/>
              </a:rPr>
              <a:t>Ann </a:t>
            </a:r>
            <a:r>
              <a:rPr lang="fr-CA" sz="2000" dirty="0" err="1" smtClean="0">
                <a:ea typeface="+mn-ea"/>
                <a:cs typeface="+mn-cs"/>
              </a:rPr>
              <a:t>Emerg</a:t>
            </a:r>
            <a:r>
              <a:rPr lang="fr-CA" sz="2000" dirty="0" smtClean="0">
                <a:ea typeface="+mn-ea"/>
                <a:cs typeface="+mn-cs"/>
              </a:rPr>
              <a:t> Med 1997; 30(5): 695-697</a:t>
            </a:r>
            <a:endParaRPr lang="fr-CA" sz="2000" dirty="0">
              <a:ea typeface="+mn-ea"/>
              <a:cs typeface="+mn-cs"/>
            </a:endParaRPr>
          </a:p>
        </p:txBody>
      </p:sp>
      <p:pic>
        <p:nvPicPr>
          <p:cNvPr id="139267" name="Image 3"/>
          <p:cNvPicPr>
            <a:picLocks noChangeAspect="1"/>
          </p:cNvPicPr>
          <p:nvPr/>
        </p:nvPicPr>
        <p:blipFill>
          <a:blip r:embed="rId3" cstate="print">
            <a:extLst>
              <a:ext uri="{28A0092B-C50C-407E-A947-70E740481C1C}">
                <a14:useLocalDpi xmlns:a14="http://schemas.microsoft.com/office/drawing/2010/main" val="0"/>
              </a:ext>
            </a:extLst>
          </a:blip>
          <a:srcRect t="10326" r="6853" b="10014"/>
          <a:stretch>
            <a:fillRect/>
          </a:stretch>
        </p:blipFill>
        <p:spPr bwMode="auto">
          <a:xfrm>
            <a:off x="1763713" y="1989138"/>
            <a:ext cx="48895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 y="4365625"/>
            <a:ext cx="481647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Aucune procédure sans risques</a:t>
            </a:r>
          </a:p>
          <a:p>
            <a:pPr eaLnBrk="1" hangingPunct="1">
              <a:lnSpc>
                <a:spcPct val="90000"/>
              </a:lnSpc>
            </a:pPr>
            <a:r>
              <a:rPr lang="fr-CA" altLang="fr-FR" smtClean="0">
                <a:ea typeface="ＭＳ Ｐゴシック" pitchFamily="34" charset="-128"/>
              </a:rPr>
              <a:t>Décontamination GI: pas de routine</a:t>
            </a:r>
          </a:p>
          <a:p>
            <a:pPr eaLnBrk="1" hangingPunct="1">
              <a:lnSpc>
                <a:spcPct val="90000"/>
              </a:lnSpc>
            </a:pPr>
            <a:endParaRPr lang="fr-CA" altLang="fr-FR" smtClean="0">
              <a:ea typeface="ＭＳ Ｐゴシック" pitchFamily="34" charset="-128"/>
            </a:endParaRPr>
          </a:p>
          <a:p>
            <a:pPr eaLnBrk="1" hangingPunct="1">
              <a:lnSpc>
                <a:spcPct val="90000"/>
              </a:lnSpc>
            </a:pPr>
            <a:r>
              <a:rPr lang="fr-CA" altLang="fr-FR" smtClean="0">
                <a:ea typeface="ＭＳ Ｐゴシック" pitchFamily="34" charset="-128"/>
              </a:rPr>
              <a:t>Questionnement standard incomplet</a:t>
            </a:r>
          </a:p>
          <a:p>
            <a:pPr lvl="1" eaLnBrk="1" hangingPunct="1">
              <a:lnSpc>
                <a:spcPct val="90000"/>
              </a:lnSpc>
            </a:pPr>
            <a:r>
              <a:rPr lang="fr-CA" altLang="fr-FR" smtClean="0">
                <a:ea typeface="ＭＳ Ｐゴシック" pitchFamily="34" charset="-128"/>
              </a:rPr>
              <a:t>Est-ce que l’ingestion est susceptible d’entraîner une toxicité significative?</a:t>
            </a:r>
          </a:p>
          <a:p>
            <a:pPr lvl="2" eaLnBrk="1" hangingPunct="1">
              <a:lnSpc>
                <a:spcPct val="90000"/>
              </a:lnSpc>
            </a:pPr>
            <a:r>
              <a:rPr lang="fr-CA" altLang="fr-FR" smtClean="0">
                <a:ea typeface="ＭＳ Ｐゴシック" pitchFamily="34" charset="-128"/>
              </a:rPr>
              <a:t>Première question à se poser…</a:t>
            </a:r>
          </a:p>
          <a:p>
            <a:pPr lvl="2" eaLnBrk="1" hangingPunct="1">
              <a:lnSpc>
                <a:spcPct val="90000"/>
              </a:lnSpc>
            </a:pPr>
            <a:r>
              <a:rPr lang="fr-CA" altLang="fr-FR" smtClean="0">
                <a:ea typeface="ＭＳ Ｐゴシック" pitchFamily="34" charset="-128"/>
              </a:rPr>
              <a:t>…mais certainement pas la seule!</a:t>
            </a:r>
          </a:p>
          <a:p>
            <a:pPr lvl="2" eaLnBrk="1" hangingPunct="1">
              <a:lnSpc>
                <a:spcPct val="90000"/>
              </a:lnSpc>
            </a:pPr>
            <a:endParaRPr lang="fr-CA" altLang="fr-FR" smtClean="0">
              <a:ea typeface="ＭＳ Ｐゴシック" pitchFamily="34" charset="-128"/>
            </a:endParaRPr>
          </a:p>
          <a:p>
            <a:pPr eaLnBrk="1" hangingPunct="1">
              <a:lnSpc>
                <a:spcPct val="90000"/>
              </a:lnSpc>
            </a:pPr>
            <a:r>
              <a:rPr lang="fr-CA" altLang="fr-FR" smtClean="0">
                <a:ea typeface="ＭＳ Ｐゴシック" pitchFamily="34" charset="-128"/>
              </a:rPr>
              <a:t>Triangle de la décontamination de Bailey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143362" name="Espace réservé du contenu 2"/>
          <p:cNvSpPr>
            <a:spLocks noGrp="1"/>
          </p:cNvSpPr>
          <p:nvPr>
            <p:ph idx="1"/>
          </p:nvPr>
        </p:nvSpPr>
        <p:spPr>
          <a:xfrm>
            <a:off x="457200" y="1600200"/>
            <a:ext cx="7467600" cy="4997450"/>
          </a:xfrm>
        </p:spPr>
        <p:txBody>
          <a:bodyPr/>
          <a:lstStyle/>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algn="ctr" eaLnBrk="1" hangingPunct="1">
              <a:buFont typeface="Wingdings 2" pitchFamily="18" charset="2"/>
              <a:buNone/>
            </a:pPr>
            <a:endParaRPr lang="fr-CA" altLang="fr-FR" sz="2000" smtClean="0">
              <a:ea typeface="ＭＳ Ｐゴシック" pitchFamily="34" charset="-128"/>
            </a:endParaRPr>
          </a:p>
          <a:p>
            <a:pPr marL="36513" indent="0" algn="ctr" eaLnBrk="1" hangingPunct="1">
              <a:buFont typeface="Wingdings 2" pitchFamily="18" charset="2"/>
              <a:buNone/>
            </a:pPr>
            <a:r>
              <a:rPr lang="fr-CA" altLang="fr-FR" sz="2000" smtClean="0">
                <a:ea typeface="ＭＳ Ｐゴシック" pitchFamily="34" charset="-128"/>
              </a:rPr>
              <a:t>Clin Tox 2005; 1: 59-60</a:t>
            </a:r>
          </a:p>
        </p:txBody>
      </p:sp>
      <p:pic>
        <p:nvPicPr>
          <p:cNvPr id="143363" name="Image 3"/>
          <p:cNvPicPr>
            <a:picLocks noChangeAspect="1"/>
          </p:cNvPicPr>
          <p:nvPr/>
        </p:nvPicPr>
        <p:blipFill>
          <a:blip r:embed="rId3">
            <a:extLst>
              <a:ext uri="{28A0092B-C50C-407E-A947-70E740481C1C}">
                <a14:useLocalDpi xmlns:a14="http://schemas.microsoft.com/office/drawing/2010/main" val="0"/>
              </a:ext>
            </a:extLst>
          </a:blip>
          <a:srcRect l="1308" t="9193" r="4391" b="11398"/>
          <a:stretch>
            <a:fillRect/>
          </a:stretch>
        </p:blipFill>
        <p:spPr bwMode="auto">
          <a:xfrm>
            <a:off x="1116013" y="1700213"/>
            <a:ext cx="6480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4" name="Espace réservé du contenu 3"/>
          <p:cNvPicPr>
            <a:picLocks noChangeAspect="1"/>
          </p:cNvPicPr>
          <p:nvPr/>
        </p:nvPicPr>
        <p:blipFill>
          <a:blip r:embed="rId4" cstate="print">
            <a:extLst>
              <a:ext uri="{28A0092B-C50C-407E-A947-70E740481C1C}">
                <a14:useLocalDpi xmlns:a14="http://schemas.microsoft.com/office/drawing/2010/main" val="0"/>
              </a:ext>
            </a:extLst>
          </a:blip>
          <a:srcRect l="2271" t="4672" r="1917"/>
          <a:stretch>
            <a:fillRect/>
          </a:stretch>
        </p:blipFill>
        <p:spPr bwMode="auto">
          <a:xfrm>
            <a:off x="2555875" y="2682875"/>
            <a:ext cx="330358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145410" name="Espace réservé du contenu 2"/>
          <p:cNvSpPr>
            <a:spLocks noGrp="1"/>
          </p:cNvSpPr>
          <p:nvPr>
            <p:ph idx="1"/>
          </p:nvPr>
        </p:nvSpPr>
        <p:spPr>
          <a:xfrm>
            <a:off x="457200" y="1600200"/>
            <a:ext cx="7467600" cy="4997450"/>
          </a:xfrm>
        </p:spPr>
        <p:txBody>
          <a:bodyPr/>
          <a:lstStyle/>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algn="ctr" eaLnBrk="1" hangingPunct="1">
              <a:buFont typeface="Wingdings 2" pitchFamily="18" charset="2"/>
              <a:buNone/>
            </a:pPr>
            <a:endParaRPr lang="fr-CA" altLang="fr-FR" sz="2000" smtClean="0">
              <a:ea typeface="ＭＳ Ｐゴシック" pitchFamily="34" charset="-128"/>
            </a:endParaRPr>
          </a:p>
          <a:p>
            <a:pPr marL="36513" indent="0" algn="ctr" eaLnBrk="1" hangingPunct="1">
              <a:buFont typeface="Wingdings 2" pitchFamily="18" charset="2"/>
              <a:buNone/>
            </a:pPr>
            <a:r>
              <a:rPr lang="fr-CA" altLang="fr-FR" sz="2000" smtClean="0">
                <a:ea typeface="ＭＳ Ｐゴシック" pitchFamily="34" charset="-128"/>
              </a:rPr>
              <a:t>Clin Ped Emerg Med 2008; 9: 17-23</a:t>
            </a:r>
          </a:p>
        </p:txBody>
      </p:sp>
      <p:pic>
        <p:nvPicPr>
          <p:cNvPr id="145411"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557338"/>
            <a:ext cx="630396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147458" name="Espace réservé du contenu 2"/>
          <p:cNvSpPr>
            <a:spLocks noGrp="1"/>
          </p:cNvSpPr>
          <p:nvPr>
            <p:ph sz="half" idx="1"/>
          </p:nvPr>
        </p:nvSpPr>
        <p:spPr>
          <a:xfrm>
            <a:off x="457200" y="1600200"/>
            <a:ext cx="3657600" cy="4997450"/>
          </a:xfrm>
        </p:spPr>
        <p:txBody>
          <a:bodyPr/>
          <a:lstStyle/>
          <a:p>
            <a:pPr marL="36513" indent="0" algn="ctr" eaLnBrk="1" hangingPunct="1">
              <a:lnSpc>
                <a:spcPct val="90000"/>
              </a:lnSpc>
              <a:buFont typeface="Wingdings 2" pitchFamily="18" charset="2"/>
              <a:buNone/>
            </a:pPr>
            <a:r>
              <a:rPr lang="fr-CA" altLang="fr-FR" smtClean="0">
                <a:ea typeface="ＭＳ Ｐゴシック" pitchFamily="34" charset="-128"/>
              </a:rPr>
              <a:t>Diazepam</a:t>
            </a: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r>
              <a:rPr lang="fr-CA" altLang="fr-FR" smtClean="0">
                <a:ea typeface="ＭＳ Ｐゴシック" pitchFamily="34" charset="-128"/>
              </a:rPr>
              <a:t>Même en diminuant beaucoup l’absorption, impact négligeable sur l’issue</a:t>
            </a:r>
          </a:p>
        </p:txBody>
      </p:sp>
      <p:sp>
        <p:nvSpPr>
          <p:cNvPr id="147459" name="Espace réservé du contenu 3"/>
          <p:cNvSpPr>
            <a:spLocks noGrp="1"/>
          </p:cNvSpPr>
          <p:nvPr>
            <p:ph sz="half" idx="2"/>
          </p:nvPr>
        </p:nvSpPr>
        <p:spPr/>
        <p:txBody>
          <a:bodyPr/>
          <a:lstStyle/>
          <a:p>
            <a:pPr marL="36513" indent="0" algn="ctr" eaLnBrk="1" hangingPunct="1">
              <a:lnSpc>
                <a:spcPct val="90000"/>
              </a:lnSpc>
              <a:buFont typeface="Wingdings 2" pitchFamily="18" charset="2"/>
              <a:buNone/>
            </a:pPr>
            <a:r>
              <a:rPr lang="fr-CA" altLang="fr-FR" smtClean="0">
                <a:ea typeface="ＭＳ Ｐゴシック" pitchFamily="34" charset="-128"/>
              </a:rPr>
              <a:t>Colchicine</a:t>
            </a: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endParaRPr lang="fr-CA" altLang="fr-FR" smtClean="0">
              <a:ea typeface="ＭＳ Ｐゴシック" pitchFamily="34" charset="-128"/>
            </a:endParaRPr>
          </a:p>
          <a:p>
            <a:pPr marL="36513" indent="0" algn="ctr" eaLnBrk="1" hangingPunct="1">
              <a:lnSpc>
                <a:spcPct val="90000"/>
              </a:lnSpc>
              <a:buFont typeface="Wingdings 2" pitchFamily="18" charset="2"/>
              <a:buNone/>
            </a:pPr>
            <a:r>
              <a:rPr lang="fr-CA" altLang="fr-FR" smtClean="0">
                <a:ea typeface="ＭＳ Ｐゴシック" pitchFamily="34" charset="-128"/>
              </a:rPr>
              <a:t>En diminuant l’absorption, impact significatif sur l’issue</a:t>
            </a:r>
          </a:p>
        </p:txBody>
      </p:sp>
      <p:cxnSp>
        <p:nvCxnSpPr>
          <p:cNvPr id="6" name="Connecteur droit avec flèche 5"/>
          <p:cNvCxnSpPr/>
          <p:nvPr/>
        </p:nvCxnSpPr>
        <p:spPr>
          <a:xfrm flipV="1">
            <a:off x="1042988" y="2349500"/>
            <a:ext cx="0" cy="1800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1042988" y="4149725"/>
            <a:ext cx="25923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4859338" y="2349500"/>
            <a:ext cx="0" cy="18002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rc 10"/>
          <p:cNvCxnSpPr/>
          <p:nvPr/>
        </p:nvCxnSpPr>
        <p:spPr>
          <a:xfrm flipV="1">
            <a:off x="4859338" y="2571750"/>
            <a:ext cx="1728787" cy="1577975"/>
          </a:xfrm>
          <a:prstGeom prst="curvedConnector3">
            <a:avLst/>
          </a:prstGeom>
          <a:ln w="254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1042988" y="3933825"/>
            <a:ext cx="2305050" cy="2159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7465" name="ZoneTexte 14"/>
          <p:cNvSpPr txBox="1">
            <a:spLocks noChangeArrowheads="1"/>
          </p:cNvSpPr>
          <p:nvPr/>
        </p:nvSpPr>
        <p:spPr bwMode="auto">
          <a:xfrm>
            <a:off x="1906588" y="4202113"/>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800"/>
              <a:t>Dose absorbée</a:t>
            </a:r>
          </a:p>
        </p:txBody>
      </p:sp>
      <p:sp>
        <p:nvSpPr>
          <p:cNvPr id="147466" name="ZoneTexte 15"/>
          <p:cNvSpPr txBox="1">
            <a:spLocks noChangeArrowheads="1"/>
          </p:cNvSpPr>
          <p:nvPr/>
        </p:nvSpPr>
        <p:spPr bwMode="auto">
          <a:xfrm>
            <a:off x="539750" y="1955800"/>
            <a:ext cx="360363"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800"/>
              <a:t>Mor</a:t>
            </a:r>
          </a:p>
          <a:p>
            <a:pPr eaLnBrk="1" hangingPunct="1"/>
            <a:r>
              <a:rPr lang="fr-CA" altLang="fr-FR" sz="1800"/>
              <a:t>tal</a:t>
            </a:r>
          </a:p>
          <a:p>
            <a:pPr eaLnBrk="1" hangingPunct="1"/>
            <a:r>
              <a:rPr lang="fr-CA" altLang="fr-FR" sz="1800"/>
              <a:t>i</a:t>
            </a:r>
          </a:p>
          <a:p>
            <a:pPr eaLnBrk="1" hangingPunct="1"/>
            <a:r>
              <a:rPr lang="fr-CA" altLang="fr-FR" sz="1800"/>
              <a:t>té</a:t>
            </a:r>
          </a:p>
        </p:txBody>
      </p:sp>
      <p:sp>
        <p:nvSpPr>
          <p:cNvPr id="147467" name="ZoneTexte 16"/>
          <p:cNvSpPr txBox="1">
            <a:spLocks noChangeArrowheads="1"/>
          </p:cNvSpPr>
          <p:nvPr/>
        </p:nvSpPr>
        <p:spPr bwMode="auto">
          <a:xfrm>
            <a:off x="5688013" y="4189413"/>
            <a:ext cx="180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800"/>
              <a:t>Dose absorbée</a:t>
            </a:r>
          </a:p>
        </p:txBody>
      </p:sp>
      <p:sp>
        <p:nvSpPr>
          <p:cNvPr id="147468" name="ZoneTexte 17"/>
          <p:cNvSpPr txBox="1">
            <a:spLocks noChangeArrowheads="1"/>
          </p:cNvSpPr>
          <p:nvPr/>
        </p:nvSpPr>
        <p:spPr bwMode="auto">
          <a:xfrm>
            <a:off x="4211638" y="1955800"/>
            <a:ext cx="3603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CA" altLang="fr-FR" sz="1800"/>
              <a:t>Mor</a:t>
            </a:r>
          </a:p>
          <a:p>
            <a:pPr eaLnBrk="1" hangingPunct="1"/>
            <a:r>
              <a:rPr lang="fr-CA" altLang="fr-FR" sz="1800"/>
              <a:t>tal</a:t>
            </a:r>
          </a:p>
          <a:p>
            <a:pPr eaLnBrk="1" hangingPunct="1"/>
            <a:r>
              <a:rPr lang="fr-CA" altLang="fr-FR" sz="1800"/>
              <a:t>i</a:t>
            </a:r>
          </a:p>
          <a:p>
            <a:pPr eaLnBrk="1" hangingPunct="1"/>
            <a:r>
              <a:rPr lang="fr-CA" altLang="fr-FR" sz="1800"/>
              <a:t>té</a:t>
            </a:r>
          </a:p>
        </p:txBody>
      </p:sp>
      <p:cxnSp>
        <p:nvCxnSpPr>
          <p:cNvPr id="26" name="Connecteur droit 25"/>
          <p:cNvCxnSpPr/>
          <p:nvPr/>
        </p:nvCxnSpPr>
        <p:spPr>
          <a:xfrm flipV="1">
            <a:off x="5670550" y="3573463"/>
            <a:ext cx="0" cy="5762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4859338" y="3573463"/>
            <a:ext cx="8112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4" name="Connecteur droit 1023"/>
          <p:cNvCxnSpPr/>
          <p:nvPr/>
        </p:nvCxnSpPr>
        <p:spPr>
          <a:xfrm flipV="1">
            <a:off x="6300788" y="2636838"/>
            <a:ext cx="0" cy="15128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7" name="Connecteur droit 1026"/>
          <p:cNvCxnSpPr/>
          <p:nvPr/>
        </p:nvCxnSpPr>
        <p:spPr>
          <a:xfrm flipH="1">
            <a:off x="4859338" y="2636838"/>
            <a:ext cx="14414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9" name="Connecteur droit avec flèche 1028"/>
          <p:cNvCxnSpPr/>
          <p:nvPr/>
        </p:nvCxnSpPr>
        <p:spPr>
          <a:xfrm flipH="1">
            <a:off x="5670550" y="3860800"/>
            <a:ext cx="630238"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31" name="Connecteur droit avec flèche 1030"/>
          <p:cNvCxnSpPr/>
          <p:nvPr/>
        </p:nvCxnSpPr>
        <p:spPr>
          <a:xfrm>
            <a:off x="4716463" y="2636838"/>
            <a:ext cx="0" cy="936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5" name="Connecteur droit 1034"/>
          <p:cNvCxnSpPr/>
          <p:nvPr/>
        </p:nvCxnSpPr>
        <p:spPr>
          <a:xfrm flipV="1">
            <a:off x="2627313" y="4005263"/>
            <a:ext cx="0" cy="1444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7" name="Connecteur droit 1036"/>
          <p:cNvCxnSpPr/>
          <p:nvPr/>
        </p:nvCxnSpPr>
        <p:spPr>
          <a:xfrm flipH="1">
            <a:off x="1042988" y="4005263"/>
            <a:ext cx="1584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9" name="Connecteur droit 1038"/>
          <p:cNvCxnSpPr/>
          <p:nvPr/>
        </p:nvCxnSpPr>
        <p:spPr>
          <a:xfrm flipV="1">
            <a:off x="1835150" y="4076700"/>
            <a:ext cx="0" cy="7302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1" name="Connecteur droit 1040"/>
          <p:cNvCxnSpPr/>
          <p:nvPr/>
        </p:nvCxnSpPr>
        <p:spPr>
          <a:xfrm flipH="1">
            <a:off x="1042988" y="4076700"/>
            <a:ext cx="79057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3" name="Connecteur droit avec flèche 1042"/>
          <p:cNvCxnSpPr/>
          <p:nvPr/>
        </p:nvCxnSpPr>
        <p:spPr>
          <a:xfrm>
            <a:off x="900113" y="4005263"/>
            <a:ext cx="0" cy="1079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5" name="Connecteur droit avec flèche 1044"/>
          <p:cNvCxnSpPr/>
          <p:nvPr/>
        </p:nvCxnSpPr>
        <p:spPr>
          <a:xfrm>
            <a:off x="4859338" y="4149725"/>
            <a:ext cx="237648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7" name="Connecteur droit avec flèche 1046"/>
          <p:cNvCxnSpPr/>
          <p:nvPr/>
        </p:nvCxnSpPr>
        <p:spPr>
          <a:xfrm flipH="1">
            <a:off x="1835150" y="4113213"/>
            <a:ext cx="792163"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2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149506" name="Espace réservé du contenu 2"/>
          <p:cNvSpPr>
            <a:spLocks noGrp="1"/>
          </p:cNvSpPr>
          <p:nvPr>
            <p:ph idx="1"/>
          </p:nvPr>
        </p:nvSpPr>
        <p:spPr>
          <a:xfrm>
            <a:off x="457200" y="1600200"/>
            <a:ext cx="7467600" cy="4997450"/>
          </a:xfrm>
        </p:spPr>
        <p:txBody>
          <a:bodyPr/>
          <a:lstStyle/>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eaLnBrk="1" hangingPunct="1">
              <a:buFont typeface="Wingdings 2" pitchFamily="18" charset="2"/>
              <a:buNone/>
            </a:pPr>
            <a:endParaRPr lang="fr-CA" altLang="fr-FR" smtClean="0">
              <a:ea typeface="ＭＳ Ｐゴシック" pitchFamily="34" charset="-128"/>
            </a:endParaRPr>
          </a:p>
          <a:p>
            <a:pPr marL="36513" indent="0" algn="ctr" eaLnBrk="1" hangingPunct="1">
              <a:buFont typeface="Wingdings 2" pitchFamily="18" charset="2"/>
              <a:buNone/>
            </a:pPr>
            <a:endParaRPr lang="fr-CA" altLang="fr-FR" sz="2000" smtClean="0">
              <a:ea typeface="ＭＳ Ｐゴシック" pitchFamily="34" charset="-128"/>
            </a:endParaRPr>
          </a:p>
          <a:p>
            <a:pPr marL="36513" indent="0" algn="ctr" eaLnBrk="1" hangingPunct="1">
              <a:buFont typeface="Wingdings 2" pitchFamily="18" charset="2"/>
              <a:buNone/>
            </a:pPr>
            <a:r>
              <a:rPr lang="fr-CA" altLang="fr-FR" sz="2000" smtClean="0">
                <a:ea typeface="ＭＳ Ｐゴシック" pitchFamily="34" charset="-128"/>
              </a:rPr>
              <a:t>Clin Ped Emerg Med 2008; 9: 17-23</a:t>
            </a:r>
          </a:p>
        </p:txBody>
      </p:sp>
      <p:pic>
        <p:nvPicPr>
          <p:cNvPr id="149507"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557338"/>
            <a:ext cx="630396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Réanimation</a:t>
            </a:r>
            <a:endParaRPr lang="fr-CA" dirty="0">
              <a:ea typeface="+mj-ea"/>
              <a:cs typeface="+mj-cs"/>
            </a:endParaRPr>
          </a:p>
        </p:txBody>
      </p:sp>
      <p:sp>
        <p:nvSpPr>
          <p:cNvPr id="28674"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51554" name="Rectangle 3"/>
          <p:cNvSpPr>
            <a:spLocks noGrp="1" noChangeArrowheads="1"/>
          </p:cNvSpPr>
          <p:nvPr>
            <p:ph type="body" idx="1"/>
          </p:nvPr>
        </p:nvSpPr>
        <p:spPr/>
        <p:txBody>
          <a:bodyPr/>
          <a:lstStyle/>
          <a:p>
            <a:pPr eaLnBrk="1" hangingPunct="1"/>
            <a:r>
              <a:rPr lang="fr-CA" altLang="fr-FR" smtClean="0">
                <a:ea typeface="ＭＳ Ｐゴシック" pitchFamily="34" charset="-128"/>
              </a:rPr>
              <a:t>Sirop d’ipéca</a:t>
            </a:r>
          </a:p>
          <a:p>
            <a:pPr lvl="1" eaLnBrk="1" hangingPunct="1"/>
            <a:r>
              <a:rPr lang="fr-CA" altLang="fr-FR" smtClean="0">
                <a:ea typeface="ＭＳ Ｐゴシック" pitchFamily="34" charset="-128"/>
              </a:rPr>
              <a:t>Émétique puissant</a:t>
            </a:r>
          </a:p>
          <a:p>
            <a:pPr lvl="1" eaLnBrk="1" hangingPunct="1"/>
            <a:r>
              <a:rPr lang="fr-CA" altLang="fr-FR" smtClean="0">
                <a:ea typeface="ＭＳ Ｐゴシック" pitchFamily="34" charset="-128"/>
              </a:rPr>
              <a:t>Taux extrêmement variable de récupération de la substance ingérée, tant dans les études animales que dans les études sur volontaires humains ou dans les études cliniques</a:t>
            </a:r>
          </a:p>
          <a:p>
            <a:pPr lvl="1" eaLnBrk="1" hangingPunct="1"/>
            <a:r>
              <a:rPr lang="fr-CA" altLang="fr-FR" smtClean="0">
                <a:ea typeface="ＭＳ Ｐゴシック" pitchFamily="34" charset="-128"/>
              </a:rPr>
              <a:t>Aucun bénéfice sur le outcome démontré</a:t>
            </a:r>
          </a:p>
          <a:p>
            <a:pPr lvl="1" eaLnBrk="1" hangingPunct="1"/>
            <a:r>
              <a:rPr lang="fr-CA" altLang="fr-FR" smtClean="0">
                <a:ea typeface="ＭＳ Ｐゴシック" pitchFamily="34" charset="-128"/>
              </a:rPr>
              <a:t>Quelques complications rapportées</a:t>
            </a:r>
          </a:p>
          <a:p>
            <a:pPr lvl="1" eaLnBrk="1" hangingPunct="1"/>
            <a:endParaRPr lang="fr-FR" altLang="fr-FR" smtClean="0">
              <a:ea typeface="ＭＳ Ｐゴシック" pitchFamily="34" charset="-128"/>
            </a:endParaRPr>
          </a:p>
        </p:txBody>
      </p:sp>
      <p:pic>
        <p:nvPicPr>
          <p:cNvPr id="151555" name="Picture 5" descr="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5084763"/>
            <a:ext cx="1400175"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52578" name="Rectangle 3"/>
          <p:cNvSpPr>
            <a:spLocks noGrp="1" noChangeArrowheads="1"/>
          </p:cNvSpPr>
          <p:nvPr>
            <p:ph type="body" idx="1"/>
          </p:nvPr>
        </p:nvSpPr>
        <p:spPr/>
        <p:txBody>
          <a:bodyPr/>
          <a:lstStyle/>
          <a:p>
            <a:pPr eaLnBrk="1" hangingPunct="1"/>
            <a:r>
              <a:rPr lang="fr-CA" altLang="fr-FR" sz="2400" smtClean="0">
                <a:ea typeface="ＭＳ Ｐゴシック" pitchFamily="34" charset="-128"/>
              </a:rPr>
              <a:t>Sirop d’ipéca</a:t>
            </a:r>
          </a:p>
          <a:p>
            <a:pPr lvl="1" eaLnBrk="1" hangingPunct="1"/>
            <a:r>
              <a:rPr lang="fr-CA" altLang="fr-FR" sz="2400" smtClean="0">
                <a:ea typeface="ＭＳ Ｐゴシック" pitchFamily="34" charset="-128"/>
              </a:rPr>
              <a:t>Le consensus publié ne reconnaît actuellement </a:t>
            </a:r>
            <a:r>
              <a:rPr lang="fr-CA" altLang="fr-FR" sz="2400" i="1" smtClean="0">
                <a:ea typeface="ＭＳ Ｐゴシック" pitchFamily="34" charset="-128"/>
              </a:rPr>
              <a:t>aucune indication</a:t>
            </a:r>
            <a:r>
              <a:rPr lang="fr-CA" altLang="fr-FR" sz="2400" smtClean="0">
                <a:ea typeface="ＭＳ Ｐゴシック" pitchFamily="34" charset="-128"/>
              </a:rPr>
              <a:t> d’utiliser le sirop d’ipéca</a:t>
            </a:r>
          </a:p>
          <a:p>
            <a:pPr lvl="1" eaLnBrk="1" hangingPunct="1"/>
            <a:r>
              <a:rPr lang="fr-CA" altLang="fr-FR" sz="2400" smtClean="0">
                <a:ea typeface="ＭＳ Ｐゴシック" pitchFamily="34" charset="-128"/>
              </a:rPr>
              <a:t>Peut être </a:t>
            </a:r>
            <a:r>
              <a:rPr lang="fr-CA" altLang="fr-FR" sz="2400" i="1" smtClean="0">
                <a:ea typeface="ＭＳ Ｐゴシック" pitchFamily="34" charset="-128"/>
              </a:rPr>
              <a:t>considéré</a:t>
            </a:r>
            <a:r>
              <a:rPr lang="fr-CA" altLang="fr-FR" sz="2400" smtClean="0">
                <a:ea typeface="ＭＳ Ｐゴシック" pitchFamily="34" charset="-128"/>
              </a:rPr>
              <a:t> si ingestion il y a moins de 60 minutes (idéalement 30 minutes) d’une substance en dose suffisante pour causer une toxicité significative, et ce </a:t>
            </a:r>
            <a:r>
              <a:rPr lang="fr-CA" altLang="fr-FR" sz="2400" i="1" smtClean="0">
                <a:ea typeface="ＭＳ Ｐゴシック" pitchFamily="34" charset="-128"/>
              </a:rPr>
              <a:t>sans accès à des soins de santé dans un délai raisonnable</a:t>
            </a:r>
          </a:p>
          <a:p>
            <a:pPr lvl="1" eaLnBrk="1" hangingPunct="1"/>
            <a:r>
              <a:rPr lang="fr-CA" altLang="fr-FR" sz="2400" i="1" u="sng" smtClean="0">
                <a:ea typeface="ＭＳ Ｐゴシック" pitchFamily="34" charset="-128"/>
              </a:rPr>
              <a:t>Aucune</a:t>
            </a:r>
            <a:r>
              <a:rPr lang="fr-CA" altLang="fr-FR" sz="2400" u="sng" smtClean="0">
                <a:ea typeface="ＭＳ Ｐゴシック" pitchFamily="34" charset="-128"/>
              </a:rPr>
              <a:t> indication d’utilisation à l’hôpital</a:t>
            </a:r>
          </a:p>
          <a:p>
            <a:pPr lvl="1" eaLnBrk="1" hangingPunct="1"/>
            <a:r>
              <a:rPr lang="fr-CA" altLang="fr-FR" sz="2400" smtClean="0">
                <a:ea typeface="ＭＳ Ｐゴシック" pitchFamily="34" charset="-128"/>
              </a:rPr>
              <a:t>À discuter avec le Centre antipoison</a:t>
            </a:r>
          </a:p>
          <a:p>
            <a:pPr eaLnBrk="1" hangingPunct="1">
              <a:buFont typeface="Wingdings" pitchFamily="2" charset="2"/>
              <a:buNone/>
            </a:pPr>
            <a:r>
              <a:rPr lang="fr-CA" altLang="fr-FR" sz="2400" smtClean="0">
                <a:ea typeface="ＭＳ Ｐゴシック" pitchFamily="34" charset="-128"/>
              </a:rPr>
              <a:t>	</a:t>
            </a:r>
            <a:endParaRPr lang="fr-FR" altLang="fr-FR"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53602" name="Rectangle 3"/>
          <p:cNvSpPr>
            <a:spLocks noGrp="1" noChangeArrowheads="1"/>
          </p:cNvSpPr>
          <p:nvPr>
            <p:ph type="body" idx="1"/>
          </p:nvPr>
        </p:nvSpPr>
        <p:spPr/>
        <p:txBody>
          <a:bodyPr/>
          <a:lstStyle/>
          <a:p>
            <a:pPr eaLnBrk="1" hangingPunct="1">
              <a:lnSpc>
                <a:spcPct val="90000"/>
              </a:lnSpc>
            </a:pPr>
            <a:r>
              <a:rPr lang="fr-CA" altLang="fr-FR" smtClean="0">
                <a:ea typeface="ＭＳ Ｐゴシック" pitchFamily="34" charset="-128"/>
              </a:rPr>
              <a:t>Lavage gastrique</a:t>
            </a:r>
          </a:p>
          <a:p>
            <a:pPr lvl="1" eaLnBrk="1" hangingPunct="1">
              <a:lnSpc>
                <a:spcPct val="90000"/>
              </a:lnSpc>
            </a:pPr>
            <a:r>
              <a:rPr lang="fr-CA" altLang="fr-FR" smtClean="0">
                <a:ea typeface="ＭＳ Ｐゴシック" pitchFamily="34" charset="-128"/>
              </a:rPr>
              <a:t>Taux de récupération de la substance ingérée extrêmement variable et inversement proportionnel au temps post-ingestion, tant dans les études animales que dans les études sur volontaires humains ou dans les études cliniques</a:t>
            </a:r>
          </a:p>
          <a:p>
            <a:pPr lvl="1" eaLnBrk="1" hangingPunct="1">
              <a:lnSpc>
                <a:spcPct val="90000"/>
              </a:lnSpc>
              <a:buFont typeface="Wingdings" pitchFamily="2" charset="2"/>
              <a:buNone/>
            </a:pPr>
            <a:endParaRPr lang="fr-CA" altLang="fr-FR" smtClean="0">
              <a:ea typeface="ＭＳ Ｐゴシック" pitchFamily="34" charset="-128"/>
            </a:endParaRPr>
          </a:p>
          <a:p>
            <a:pPr lvl="1" eaLnBrk="1" hangingPunct="1">
              <a:lnSpc>
                <a:spcPct val="90000"/>
              </a:lnSpc>
            </a:pPr>
            <a:r>
              <a:rPr lang="fr-CA" altLang="fr-FR" smtClean="0">
                <a:ea typeface="ＭＳ Ｐゴシック" pitchFamily="34" charset="-128"/>
              </a:rPr>
              <a:t>Aucun résultat significatif si pratiqué </a:t>
            </a:r>
            <a:r>
              <a:rPr lang="fr-CA" altLang="fr-FR" u="sng" smtClean="0">
                <a:ea typeface="ＭＳ Ｐゴシック" pitchFamily="34" charset="-128"/>
              </a:rPr>
              <a:t>&gt;</a:t>
            </a:r>
            <a:r>
              <a:rPr lang="fr-CA" altLang="fr-FR" smtClean="0">
                <a:ea typeface="ＭＳ Ｐゴシック" pitchFamily="34" charset="-128"/>
              </a:rPr>
              <a:t> 60 minutes après l’ingestion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54626" name="Rectangle 3"/>
          <p:cNvSpPr>
            <a:spLocks noGrp="1" noChangeArrowheads="1"/>
          </p:cNvSpPr>
          <p:nvPr>
            <p:ph type="body" idx="1"/>
          </p:nvPr>
        </p:nvSpPr>
        <p:spPr/>
        <p:txBody>
          <a:bodyPr/>
          <a:lstStyle/>
          <a:p>
            <a:pPr eaLnBrk="1" hangingPunct="1"/>
            <a:r>
              <a:rPr lang="fr-CA" altLang="fr-FR" smtClean="0">
                <a:ea typeface="ＭＳ Ｐゴシック" pitchFamily="34" charset="-128"/>
              </a:rPr>
              <a:t>Lavage gastrique</a:t>
            </a:r>
          </a:p>
          <a:p>
            <a:pPr lvl="1" eaLnBrk="1" hangingPunct="1"/>
            <a:r>
              <a:rPr lang="fr-CA" altLang="fr-FR" smtClean="0">
                <a:ea typeface="ＭＳ Ｐゴシック" pitchFamily="34" charset="-128"/>
              </a:rPr>
              <a:t>Aucun bénéfice démontré sur le outcome</a:t>
            </a:r>
          </a:p>
          <a:p>
            <a:pPr lvl="1" eaLnBrk="1" hangingPunct="1">
              <a:buFont typeface="Wingdings" pitchFamily="2" charset="2"/>
              <a:buNone/>
            </a:pPr>
            <a:endParaRPr lang="fr-CA" altLang="fr-FR" smtClean="0">
              <a:ea typeface="ＭＳ Ｐゴシック" pitchFamily="34" charset="-128"/>
            </a:endParaRPr>
          </a:p>
          <a:p>
            <a:pPr lvl="1" eaLnBrk="1" hangingPunct="1"/>
            <a:r>
              <a:rPr lang="fr-CA" altLang="fr-FR" smtClean="0">
                <a:ea typeface="ＭＳ Ｐゴシック" pitchFamily="34" charset="-128"/>
              </a:rPr>
              <a:t>Plusieurs complications rapportées</a:t>
            </a:r>
          </a:p>
          <a:p>
            <a:pPr lvl="1" eaLnBrk="1" hangingPunct="1"/>
            <a:r>
              <a:rPr lang="fr-CA" altLang="fr-FR" smtClean="0">
                <a:ea typeface="ＭＳ Ｐゴシック" pitchFamily="34" charset="-128"/>
              </a:rPr>
              <a:t>Les voies respiratoires devraient être protégées avant de procéder à cette technique</a:t>
            </a:r>
          </a:p>
          <a:p>
            <a:pPr lvl="1" eaLnBrk="1" hangingPunct="1"/>
            <a:r>
              <a:rPr lang="fr-CA" altLang="fr-FR" smtClean="0">
                <a:ea typeface="ＭＳ Ｐゴシック" pitchFamily="34" charset="-128"/>
              </a:rPr>
              <a:t>Il s’agit d’un lavage </a:t>
            </a:r>
            <a:r>
              <a:rPr lang="fr-CA" altLang="fr-FR" u="sng" smtClean="0">
                <a:ea typeface="ＭＳ Ｐゴシック" pitchFamily="34" charset="-128"/>
              </a:rPr>
              <a:t>oro</a:t>
            </a:r>
            <a:r>
              <a:rPr lang="fr-CA" altLang="fr-FR" smtClean="0">
                <a:ea typeface="ＭＳ Ｐゴシック" pitchFamily="34" charset="-128"/>
              </a:rPr>
              <a:t>-gastrique (tube de fort calibre incompatible avec passage nasal)</a:t>
            </a:r>
          </a:p>
          <a:p>
            <a:pPr lvl="1" algn="just" eaLnBrk="1" hangingPunct="1">
              <a:buFont typeface="Wingdings" pitchFamily="2" charset="2"/>
              <a:buNone/>
            </a:pPr>
            <a:endParaRPr lang="fr-CA" altLang="fr-FR" smtClean="0">
              <a:ea typeface="ＭＳ Ｐゴシック" pitchFamily="34" charset="-128"/>
            </a:endParaRPr>
          </a:p>
          <a:p>
            <a:pPr lvl="1" eaLnBrk="1" hangingPunct="1">
              <a:buFont typeface="Wingdings" pitchFamily="2" charset="2"/>
              <a:buNone/>
            </a:pPr>
            <a:endParaRPr lang="fr-FR"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56674" name="Rectangle 3"/>
          <p:cNvSpPr>
            <a:spLocks noGrp="1" noChangeArrowheads="1"/>
          </p:cNvSpPr>
          <p:nvPr>
            <p:ph type="body" idx="1"/>
          </p:nvPr>
        </p:nvSpPr>
        <p:spPr/>
        <p:txBody>
          <a:bodyPr/>
          <a:lstStyle/>
          <a:p>
            <a:pPr eaLnBrk="1" hangingPunct="1"/>
            <a:r>
              <a:rPr lang="fr-CA" altLang="fr-FR" smtClean="0">
                <a:ea typeface="ＭＳ Ｐゴシック" pitchFamily="34" charset="-128"/>
              </a:rPr>
              <a:t>Lavage gastrique</a:t>
            </a:r>
          </a:p>
          <a:p>
            <a:pPr lvl="1" algn="just" eaLnBrk="1" hangingPunct="1"/>
            <a:r>
              <a:rPr lang="fr-CA" altLang="fr-FR" smtClean="0">
                <a:ea typeface="ＭＳ Ｐゴシック" pitchFamily="34" charset="-128"/>
              </a:rPr>
              <a:t>Le consensus publié stipule qu’il n’y a </a:t>
            </a:r>
            <a:r>
              <a:rPr lang="fr-CA" altLang="fr-FR" i="1" smtClean="0">
                <a:ea typeface="ＭＳ Ｐゴシック" pitchFamily="34" charset="-128"/>
              </a:rPr>
              <a:t>pas d’indication</a:t>
            </a:r>
            <a:r>
              <a:rPr lang="fr-CA" altLang="fr-FR" smtClean="0">
                <a:ea typeface="ＭＳ Ｐゴシック" pitchFamily="34" charset="-128"/>
              </a:rPr>
              <a:t> de pratiquer le lavage gastrique </a:t>
            </a:r>
            <a:r>
              <a:rPr lang="fr-CA" altLang="fr-FR" i="1" smtClean="0">
                <a:ea typeface="ＭＳ Ｐゴシック" pitchFamily="34" charset="-128"/>
              </a:rPr>
              <a:t>de routine</a:t>
            </a:r>
          </a:p>
          <a:p>
            <a:pPr lvl="1" algn="just" eaLnBrk="1" hangingPunct="1"/>
            <a:r>
              <a:rPr lang="fr-CA" altLang="fr-FR" smtClean="0">
                <a:ea typeface="ＭＳ Ｐゴシック" pitchFamily="34" charset="-128"/>
              </a:rPr>
              <a:t>Peut être considéré en cas d’ingestion d’une quantité toxique potentiellement létale d’une substance si l’ingestion remonte à </a:t>
            </a:r>
            <a:r>
              <a:rPr lang="fr-CA" altLang="fr-FR" u="sng" smtClean="0">
                <a:ea typeface="ＭＳ Ｐゴシック" pitchFamily="34" charset="-128"/>
              </a:rPr>
              <a:t>&lt;</a:t>
            </a:r>
            <a:r>
              <a:rPr lang="fr-CA" altLang="fr-FR" smtClean="0">
                <a:ea typeface="ＭＳ Ｐゴシック" pitchFamily="34" charset="-128"/>
              </a:rPr>
              <a:t> 60 minutes</a:t>
            </a:r>
          </a:p>
          <a:p>
            <a:pPr lvl="1" algn="just" eaLnBrk="1" hangingPunct="1"/>
            <a:r>
              <a:rPr lang="fr-CA" altLang="fr-FR" i="1" smtClean="0">
                <a:ea typeface="ＭＳ Ｐゴシック" pitchFamily="34" charset="-128"/>
              </a:rPr>
              <a:t>Indication franche rare actuellement</a:t>
            </a:r>
          </a:p>
          <a:p>
            <a:pPr lvl="1" algn="just" eaLnBrk="1" hangingPunct="1"/>
            <a:r>
              <a:rPr lang="fr-CA" altLang="fr-FR" smtClean="0">
                <a:ea typeface="ＭＳ Ｐゴシック" pitchFamily="34" charset="-128"/>
              </a:rPr>
              <a:t>À discuter avec le Centre antipoison</a:t>
            </a:r>
            <a:endParaRPr lang="fr-FR"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58722" name="Rectangle 3"/>
          <p:cNvSpPr>
            <a:spLocks noGrp="1" noChangeArrowheads="1"/>
          </p:cNvSpPr>
          <p:nvPr>
            <p:ph type="body" idx="1"/>
          </p:nvPr>
        </p:nvSpPr>
        <p:spPr/>
        <p:txBody>
          <a:bodyPr/>
          <a:lstStyle/>
          <a:p>
            <a:pPr eaLnBrk="1" hangingPunct="1">
              <a:lnSpc>
                <a:spcPct val="90000"/>
              </a:lnSpc>
            </a:pPr>
            <a:r>
              <a:rPr lang="fr-CA" altLang="fr-FR" smtClean="0">
                <a:ea typeface="ＭＳ Ｐゴシック" pitchFamily="34" charset="-128"/>
              </a:rPr>
              <a:t>Charbon de bois activé (unidose)</a:t>
            </a:r>
          </a:p>
          <a:p>
            <a:pPr lvl="1" eaLnBrk="1" hangingPunct="1">
              <a:lnSpc>
                <a:spcPct val="90000"/>
              </a:lnSpc>
            </a:pPr>
            <a:r>
              <a:rPr lang="fr-FR" altLang="fr-FR" smtClean="0">
                <a:ea typeface="ＭＳ Ｐゴシック" pitchFamily="34" charset="-128"/>
              </a:rPr>
              <a:t>Propriétés adsorbantes reconnues depuis 2 siècles</a:t>
            </a:r>
          </a:p>
          <a:p>
            <a:pPr lvl="1" eaLnBrk="1" hangingPunct="1">
              <a:lnSpc>
                <a:spcPct val="90000"/>
              </a:lnSpc>
            </a:pPr>
            <a:r>
              <a:rPr lang="fr-FR" altLang="fr-FR" smtClean="0">
                <a:ea typeface="ＭＳ Ｐゴシック" pitchFamily="34" charset="-128"/>
              </a:rPr>
              <a:t>Démonstration de Touery</a:t>
            </a:r>
          </a:p>
          <a:p>
            <a:pPr lvl="1" eaLnBrk="1" hangingPunct="1">
              <a:lnSpc>
                <a:spcPct val="90000"/>
              </a:lnSpc>
            </a:pPr>
            <a:r>
              <a:rPr lang="fr-FR" altLang="fr-FR" smtClean="0">
                <a:ea typeface="ＭＳ Ｐゴシック" pitchFamily="34" charset="-128"/>
              </a:rPr>
              <a:t>Utilisé cliniquement pour la première fois en 1934</a:t>
            </a:r>
          </a:p>
          <a:p>
            <a:pPr lvl="1" eaLnBrk="1" hangingPunct="1">
              <a:lnSpc>
                <a:spcPct val="90000"/>
              </a:lnSpc>
            </a:pPr>
            <a:r>
              <a:rPr lang="fr-FR" altLang="fr-FR" smtClean="0">
                <a:ea typeface="ＭＳ Ｐゴシック" pitchFamily="34" charset="-128"/>
              </a:rPr>
              <a:t>Propriétés adsorbantes inversement proportionnelles au temps post ingestion</a:t>
            </a:r>
          </a:p>
          <a:p>
            <a:pPr lvl="1" eaLnBrk="1" hangingPunct="1">
              <a:lnSpc>
                <a:spcPct val="90000"/>
              </a:lnSpc>
            </a:pPr>
            <a:r>
              <a:rPr lang="fr-FR" altLang="fr-FR" smtClean="0">
                <a:ea typeface="ＭＳ Ｐゴシック" pitchFamily="34" charset="-128"/>
              </a:rPr>
              <a:t>Propriétés adsorbantes plus marqués pour les substances non ionisées</a:t>
            </a:r>
          </a:p>
          <a:p>
            <a:pPr lvl="1" eaLnBrk="1" hangingPunct="1">
              <a:lnSpc>
                <a:spcPct val="90000"/>
              </a:lnSpc>
            </a:pPr>
            <a:endParaRPr lang="fr-FR" altLang="fr-FR" smtClean="0">
              <a:ea typeface="ＭＳ Ｐゴシック" pitchFamily="34" charset="-128"/>
            </a:endParaRPr>
          </a:p>
        </p:txBody>
      </p:sp>
      <p:pic>
        <p:nvPicPr>
          <p:cNvPr id="158723" name="Picture 4" descr="B0006GWSQ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5300663"/>
            <a:ext cx="14033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60770" name="Rectangle 3"/>
          <p:cNvSpPr>
            <a:spLocks noGrp="1" noChangeArrowheads="1"/>
          </p:cNvSpPr>
          <p:nvPr>
            <p:ph type="body" idx="1"/>
          </p:nvPr>
        </p:nvSpPr>
        <p:spPr/>
        <p:txBody>
          <a:bodyPr/>
          <a:lstStyle/>
          <a:p>
            <a:pPr eaLnBrk="1" hangingPunct="1">
              <a:lnSpc>
                <a:spcPct val="90000"/>
              </a:lnSpc>
            </a:pPr>
            <a:r>
              <a:rPr lang="fr-CA" altLang="fr-FR" smtClean="0">
                <a:ea typeface="ＭＳ Ｐゴシック" pitchFamily="34" charset="-128"/>
              </a:rPr>
              <a:t>Charbon de bois activé (unidose)</a:t>
            </a:r>
          </a:p>
          <a:p>
            <a:pPr lvl="1" eaLnBrk="1" hangingPunct="1">
              <a:lnSpc>
                <a:spcPct val="90000"/>
              </a:lnSpc>
            </a:pPr>
            <a:r>
              <a:rPr lang="fr-FR" altLang="fr-FR" smtClean="0">
                <a:ea typeface="ＭＳ Ｐゴシック" pitchFamily="34" charset="-128"/>
              </a:rPr>
              <a:t>Actuellement la méthode de décontamination la plus utilisée</a:t>
            </a:r>
          </a:p>
          <a:p>
            <a:pPr lvl="1" eaLnBrk="1" hangingPunct="1">
              <a:lnSpc>
                <a:spcPct val="90000"/>
              </a:lnSpc>
            </a:pPr>
            <a:r>
              <a:rPr lang="fr-FR" altLang="fr-FR" smtClean="0">
                <a:ea typeface="ＭＳ Ｐゴシック" pitchFamily="34" charset="-128"/>
              </a:rPr>
              <a:t>Substances peu adsorbées par le charbon de bois activé:</a:t>
            </a:r>
          </a:p>
          <a:p>
            <a:pPr lvl="2" eaLnBrk="1" hangingPunct="1">
              <a:lnSpc>
                <a:spcPct val="90000"/>
              </a:lnSpc>
            </a:pPr>
            <a:r>
              <a:rPr lang="fr-FR" altLang="fr-FR" smtClean="0">
                <a:ea typeface="ＭＳ Ｐゴシック" pitchFamily="34" charset="-128"/>
              </a:rPr>
              <a:t>Ions</a:t>
            </a:r>
          </a:p>
          <a:p>
            <a:pPr lvl="2" eaLnBrk="1" hangingPunct="1">
              <a:lnSpc>
                <a:spcPct val="90000"/>
              </a:lnSpc>
            </a:pPr>
            <a:r>
              <a:rPr lang="fr-FR" altLang="fr-FR" smtClean="0">
                <a:ea typeface="ＭＳ Ｐゴシック" pitchFamily="34" charset="-128"/>
              </a:rPr>
              <a:t>Acides et alcalins</a:t>
            </a:r>
          </a:p>
          <a:p>
            <a:pPr lvl="2" eaLnBrk="1" hangingPunct="1">
              <a:lnSpc>
                <a:spcPct val="90000"/>
              </a:lnSpc>
            </a:pPr>
            <a:r>
              <a:rPr lang="fr-FR" altLang="fr-FR" smtClean="0">
                <a:ea typeface="ＭＳ Ｐゴシック" pitchFamily="34" charset="-128"/>
              </a:rPr>
              <a:t>Métaux (fer, lithium, métaux lourds)</a:t>
            </a:r>
          </a:p>
          <a:p>
            <a:pPr lvl="2" eaLnBrk="1" hangingPunct="1">
              <a:lnSpc>
                <a:spcPct val="90000"/>
              </a:lnSpc>
            </a:pPr>
            <a:r>
              <a:rPr lang="fr-FR" altLang="fr-FR" smtClean="0">
                <a:ea typeface="ＭＳ Ｐゴシック" pitchFamily="34" charset="-128"/>
              </a:rPr>
              <a:t>Hydrocarbures</a:t>
            </a:r>
          </a:p>
          <a:p>
            <a:pPr lvl="2" eaLnBrk="1" hangingPunct="1">
              <a:lnSpc>
                <a:spcPct val="90000"/>
              </a:lnSpc>
            </a:pPr>
            <a:r>
              <a:rPr lang="fr-FR" altLang="fr-FR" smtClean="0">
                <a:ea typeface="ＭＳ Ｐゴシック" pitchFamily="34" charset="-128"/>
              </a:rPr>
              <a:t>Alcools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61794" name="Rectangle 3"/>
          <p:cNvSpPr>
            <a:spLocks noGrp="1" noChangeArrowheads="1"/>
          </p:cNvSpPr>
          <p:nvPr>
            <p:ph type="body" idx="1"/>
          </p:nvPr>
        </p:nvSpPr>
        <p:spPr/>
        <p:txBody>
          <a:bodyPr/>
          <a:lstStyle/>
          <a:p>
            <a:pPr eaLnBrk="1" hangingPunct="1"/>
            <a:r>
              <a:rPr lang="fr-CA" altLang="fr-FR" smtClean="0">
                <a:ea typeface="ＭＳ Ｐゴシック" pitchFamily="34" charset="-128"/>
              </a:rPr>
              <a:t>Charbon de bois activé (unidose)</a:t>
            </a:r>
          </a:p>
          <a:p>
            <a:pPr lvl="1" algn="just" eaLnBrk="1" hangingPunct="1"/>
            <a:r>
              <a:rPr lang="fr-FR" altLang="fr-FR" smtClean="0">
                <a:ea typeface="ＭＳ Ｐゴシック" pitchFamily="34" charset="-128"/>
              </a:rPr>
              <a:t>Le consensus publié ne suggère pas l</a:t>
            </a:r>
            <a:r>
              <a:rPr lang="ja-JP" altLang="fr-FR" smtClean="0">
                <a:ea typeface="ＭＳ Ｐゴシック" pitchFamily="34" charset="-128"/>
              </a:rPr>
              <a:t>’</a:t>
            </a:r>
            <a:r>
              <a:rPr lang="fr-FR" altLang="ja-JP" smtClean="0">
                <a:ea typeface="ＭＳ Ｐゴシック" pitchFamily="34" charset="-128"/>
              </a:rPr>
              <a:t>utilisation d</a:t>
            </a:r>
            <a:r>
              <a:rPr lang="ja-JP" altLang="fr-FR" smtClean="0">
                <a:ea typeface="ＭＳ Ｐゴシック" pitchFamily="34" charset="-128"/>
              </a:rPr>
              <a:t>’</a:t>
            </a:r>
            <a:r>
              <a:rPr lang="fr-FR" altLang="ja-JP" smtClean="0">
                <a:ea typeface="ＭＳ Ｐゴシック" pitchFamily="34" charset="-128"/>
              </a:rPr>
              <a:t>emblée du charbon de bois activé en intoxication</a:t>
            </a:r>
          </a:p>
          <a:p>
            <a:pPr lvl="1" algn="just" eaLnBrk="1" hangingPunct="1"/>
            <a:r>
              <a:rPr lang="fr-FR" altLang="fr-FR" smtClean="0">
                <a:ea typeface="ＭＳ Ｐゴシック" pitchFamily="34" charset="-128"/>
              </a:rPr>
              <a:t>Bien que plusieurs études prouvent l</a:t>
            </a:r>
            <a:r>
              <a:rPr lang="ja-JP" altLang="fr-FR" smtClean="0">
                <a:ea typeface="ＭＳ Ｐゴシック" pitchFamily="34" charset="-128"/>
              </a:rPr>
              <a:t>’</a:t>
            </a:r>
            <a:r>
              <a:rPr lang="fr-FR" altLang="ja-JP" smtClean="0">
                <a:ea typeface="ＭＳ Ｐゴシック" pitchFamily="34" charset="-128"/>
              </a:rPr>
              <a:t>efficacité adsorbante du charbon de bois activé pour de nombreuses substances, </a:t>
            </a:r>
            <a:r>
              <a:rPr lang="fr-FR" altLang="ja-JP" i="1" smtClean="0">
                <a:ea typeface="ＭＳ Ｐゴシック" pitchFamily="34" charset="-128"/>
              </a:rPr>
              <a:t>très peu d</a:t>
            </a:r>
            <a:r>
              <a:rPr lang="ja-JP" altLang="fr-FR" i="1" smtClean="0">
                <a:ea typeface="ＭＳ Ｐゴシック" pitchFamily="34" charset="-128"/>
              </a:rPr>
              <a:t>’</a:t>
            </a:r>
            <a:r>
              <a:rPr lang="fr-FR" altLang="ja-JP" i="1" smtClean="0">
                <a:ea typeface="ＭＳ Ｐゴシック" pitchFamily="34" charset="-128"/>
              </a:rPr>
              <a:t>études ont montré un bénéfice sur le outcome</a:t>
            </a:r>
            <a:endParaRPr lang="fr-FR" altLang="fr-FR" i="1" smtClean="0">
              <a:ea typeface="ＭＳ Ｐゴシック" pitchFamily="34" charset="-12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62818" name="Rectangle 3"/>
          <p:cNvSpPr>
            <a:spLocks noGrp="1" noChangeArrowheads="1"/>
          </p:cNvSpPr>
          <p:nvPr>
            <p:ph type="body" idx="1"/>
          </p:nvPr>
        </p:nvSpPr>
        <p:spPr/>
        <p:txBody>
          <a:bodyPr/>
          <a:lstStyle/>
          <a:p>
            <a:pPr eaLnBrk="1" hangingPunct="1">
              <a:lnSpc>
                <a:spcPct val="90000"/>
              </a:lnSpc>
            </a:pPr>
            <a:r>
              <a:rPr lang="fr-CA" altLang="fr-FR" smtClean="0">
                <a:ea typeface="ＭＳ Ｐゴシック" pitchFamily="34" charset="-128"/>
              </a:rPr>
              <a:t>Charbon de bois activé (unidose)</a:t>
            </a:r>
          </a:p>
          <a:p>
            <a:pPr lvl="1" algn="just" eaLnBrk="1" hangingPunct="1">
              <a:lnSpc>
                <a:spcPct val="90000"/>
              </a:lnSpc>
            </a:pPr>
            <a:r>
              <a:rPr lang="fr-FR" altLang="fr-FR" smtClean="0">
                <a:ea typeface="ＭＳ Ｐゴシック" pitchFamily="34" charset="-128"/>
              </a:rPr>
              <a:t>Le consensus publié suggère l</a:t>
            </a:r>
            <a:r>
              <a:rPr lang="ja-JP" altLang="fr-FR" smtClean="0">
                <a:ea typeface="ＭＳ Ｐゴシック" pitchFamily="34" charset="-128"/>
              </a:rPr>
              <a:t>’</a:t>
            </a:r>
            <a:r>
              <a:rPr lang="fr-FR" altLang="ja-JP" smtClean="0">
                <a:ea typeface="ＭＳ Ｐゴシック" pitchFamily="34" charset="-128"/>
              </a:rPr>
              <a:t>utilisation du charbon de bois activé en unidose pour toute </a:t>
            </a:r>
            <a:r>
              <a:rPr lang="fr-CA" altLang="ja-JP" smtClean="0">
                <a:ea typeface="ＭＳ Ｐゴシック" pitchFamily="34" charset="-128"/>
              </a:rPr>
              <a:t>ingestion </a:t>
            </a:r>
            <a:r>
              <a:rPr lang="fr-CA" altLang="ja-JP" i="1" smtClean="0">
                <a:ea typeface="ＭＳ Ｐゴシック" pitchFamily="34" charset="-128"/>
              </a:rPr>
              <a:t>il y a 60 minutes ou moins</a:t>
            </a:r>
            <a:r>
              <a:rPr lang="fr-CA" altLang="ja-JP" smtClean="0">
                <a:ea typeface="ＭＳ Ｐゴシック" pitchFamily="34" charset="-128"/>
              </a:rPr>
              <a:t> d</a:t>
            </a:r>
            <a:r>
              <a:rPr lang="fr-CA" altLang="fr-FR" smtClean="0">
                <a:ea typeface="ＭＳ Ｐゴシック" pitchFamily="34" charset="-128"/>
              </a:rPr>
              <a:t>’</a:t>
            </a:r>
            <a:r>
              <a:rPr lang="fr-CA" altLang="ja-JP" smtClean="0">
                <a:ea typeface="ＭＳ Ｐゴシック" pitchFamily="34" charset="-128"/>
              </a:rPr>
              <a:t>une substance en dose suffisante pour causer une toxicité significative</a:t>
            </a:r>
          </a:p>
          <a:p>
            <a:pPr lvl="1" algn="just" eaLnBrk="1" hangingPunct="1">
              <a:lnSpc>
                <a:spcPct val="90000"/>
              </a:lnSpc>
            </a:pPr>
            <a:r>
              <a:rPr lang="fr-CA" altLang="fr-FR" smtClean="0">
                <a:ea typeface="ＭＳ Ｐゴシック" pitchFamily="34" charset="-128"/>
              </a:rPr>
              <a:t>Délai de &gt; 1h possible si salicylates ou formulation à libération prolongée</a:t>
            </a:r>
          </a:p>
          <a:p>
            <a:pPr lvl="1" algn="just" eaLnBrk="1" hangingPunct="1">
              <a:lnSpc>
                <a:spcPct val="90000"/>
              </a:lnSpc>
            </a:pPr>
            <a:r>
              <a:rPr lang="fr-CA" altLang="fr-FR" smtClean="0">
                <a:ea typeface="ＭＳ Ｐゴシック" pitchFamily="34" charset="-128"/>
              </a:rPr>
              <a:t>Attention si:</a:t>
            </a:r>
          </a:p>
          <a:p>
            <a:pPr lvl="2" algn="just" eaLnBrk="1" hangingPunct="1">
              <a:lnSpc>
                <a:spcPct val="90000"/>
              </a:lnSpc>
            </a:pPr>
            <a:r>
              <a:rPr lang="fr-CA" altLang="fr-FR" smtClean="0">
                <a:ea typeface="ＭＳ Ｐゴシック" pitchFamily="34" charset="-128"/>
              </a:rPr>
              <a:t>Protection des voies respiratoires compromis</a:t>
            </a:r>
          </a:p>
          <a:p>
            <a:pPr lvl="2" algn="just" eaLnBrk="1" hangingPunct="1">
              <a:lnSpc>
                <a:spcPct val="90000"/>
              </a:lnSpc>
            </a:pPr>
            <a:r>
              <a:rPr lang="fr-FR" altLang="fr-FR" smtClean="0">
                <a:ea typeface="ＭＳ Ｐゴシック" pitchFamily="34" charset="-128"/>
              </a:rPr>
              <a:t>Risque de détérioration ou de convulsions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64866" name="Rectangle 3"/>
          <p:cNvSpPr>
            <a:spLocks noGrp="1" noChangeArrowheads="1"/>
          </p:cNvSpPr>
          <p:nvPr>
            <p:ph type="body" idx="1"/>
          </p:nvPr>
        </p:nvSpPr>
        <p:spPr/>
        <p:txBody>
          <a:bodyPr/>
          <a:lstStyle/>
          <a:p>
            <a:pPr eaLnBrk="1" hangingPunct="1"/>
            <a:r>
              <a:rPr lang="fr-CA" altLang="fr-FR" sz="2800" smtClean="0">
                <a:ea typeface="ＭＳ Ｐゴシック" pitchFamily="34" charset="-128"/>
              </a:rPr>
              <a:t>Charbon de bois activé (unidose)</a:t>
            </a:r>
          </a:p>
          <a:p>
            <a:pPr lvl="1" eaLnBrk="1" hangingPunct="1"/>
            <a:r>
              <a:rPr lang="fr-FR" altLang="fr-FR" sz="2400" smtClean="0">
                <a:ea typeface="ＭＳ Ｐゴシック" pitchFamily="34" charset="-128"/>
              </a:rPr>
              <a:t>Risque lié à l</a:t>
            </a:r>
            <a:r>
              <a:rPr lang="ja-JP" altLang="fr-FR" sz="2400" smtClean="0">
                <a:ea typeface="ＭＳ Ｐゴシック" pitchFamily="34" charset="-128"/>
              </a:rPr>
              <a:t>’</a:t>
            </a:r>
            <a:r>
              <a:rPr lang="fr-FR" altLang="ja-JP" sz="2400" smtClean="0">
                <a:ea typeface="ＭＳ Ｐゴシック" pitchFamily="34" charset="-128"/>
              </a:rPr>
              <a:t>aspiration généralement attribué à l</a:t>
            </a:r>
            <a:r>
              <a:rPr lang="ja-JP" altLang="fr-FR" sz="2400" smtClean="0">
                <a:ea typeface="ＭＳ Ｐゴシック" pitchFamily="34" charset="-128"/>
              </a:rPr>
              <a:t>’</a:t>
            </a:r>
            <a:r>
              <a:rPr lang="fr-FR" altLang="ja-JP" sz="2400" smtClean="0">
                <a:ea typeface="ＭＳ Ｐゴシック" pitchFamily="34" charset="-128"/>
              </a:rPr>
              <a:t>effet irritant du contenu gastrique plus qu</a:t>
            </a:r>
            <a:r>
              <a:rPr lang="ja-JP" altLang="fr-FR" sz="2400" smtClean="0">
                <a:ea typeface="ＭＳ Ｐゴシック" pitchFamily="34" charset="-128"/>
              </a:rPr>
              <a:t>’</a:t>
            </a:r>
            <a:r>
              <a:rPr lang="fr-FR" altLang="ja-JP" sz="2400" smtClean="0">
                <a:ea typeface="ＭＳ Ｐゴシック" pitchFamily="34" charset="-128"/>
              </a:rPr>
              <a:t>à un effet toxique du charbon</a:t>
            </a:r>
          </a:p>
          <a:p>
            <a:pPr lvl="1" eaLnBrk="1" hangingPunct="1"/>
            <a:r>
              <a:rPr lang="fr-FR" altLang="fr-FR" sz="2400" smtClean="0">
                <a:ea typeface="ＭＳ Ｐゴシック" pitchFamily="34" charset="-128"/>
              </a:rPr>
              <a:t>Charbon seul cause toxicité par augmentation de la perméabilité microvasculaire et cause des changements similaires au BOOP chez l</a:t>
            </a:r>
            <a:r>
              <a:rPr lang="ja-JP" altLang="fr-FR" sz="2400" smtClean="0">
                <a:ea typeface="ＭＳ Ｐゴシック" pitchFamily="34" charset="-128"/>
              </a:rPr>
              <a:t>’</a:t>
            </a:r>
            <a:r>
              <a:rPr lang="fr-FR" altLang="ja-JP" sz="2400" smtClean="0">
                <a:ea typeface="ＭＳ Ｐゴシック" pitchFamily="34" charset="-128"/>
              </a:rPr>
              <a:t>animal</a:t>
            </a:r>
          </a:p>
          <a:p>
            <a:pPr lvl="1" eaLnBrk="1" hangingPunct="1">
              <a:buFont typeface="Wingdings" pitchFamily="2" charset="2"/>
              <a:buNone/>
            </a:pPr>
            <a:r>
              <a:rPr lang="fr-FR" altLang="fr-FR" sz="2400" smtClean="0">
                <a:ea typeface="ＭＳ Ｐゴシック" pitchFamily="34" charset="-128"/>
              </a:rPr>
              <a:t>	</a:t>
            </a:r>
            <a:r>
              <a:rPr lang="fr-FR" altLang="fr-FR" sz="1800" i="1" smtClean="0">
                <a:ea typeface="ＭＳ Ｐゴシック" pitchFamily="34" charset="-128"/>
              </a:rPr>
              <a:t>Arnold TC et al. J Toxicol Clin Toxicol 1999; 37: 1-8</a:t>
            </a:r>
            <a:endParaRPr lang="fr-FR" altLang="fr-FR" sz="2400" i="1" smtClean="0">
              <a:ea typeface="ＭＳ Ｐゴシック" pitchFamily="34" charset="-128"/>
            </a:endParaRPr>
          </a:p>
          <a:p>
            <a:pPr lvl="1" eaLnBrk="1" hangingPunct="1"/>
            <a:r>
              <a:rPr lang="fr-FR" altLang="fr-FR" sz="2400" smtClean="0">
                <a:ea typeface="ＭＳ Ｐゴシック" pitchFamily="34" charset="-128"/>
              </a:rPr>
              <a:t>Complications peu fréquentes mais prudence dans son utilisation, surtout que les bénéfices sont plus ou moins clairs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Réanimation</a:t>
            </a:r>
          </a:p>
        </p:txBody>
      </p:sp>
      <p:sp>
        <p:nvSpPr>
          <p:cNvPr id="3" name="Espace réservé du contenu 2"/>
          <p:cNvSpPr>
            <a:spLocks noGrp="1"/>
          </p:cNvSpPr>
          <p:nvPr>
            <p:ph idx="1"/>
          </p:nvPr>
        </p:nvSpPr>
        <p:spPr/>
        <p:txBody>
          <a:bodyPr/>
          <a:lstStyle/>
          <a:p>
            <a:pPr eaLnBrk="1" hangingPunct="1">
              <a:lnSpc>
                <a:spcPct val="90000"/>
              </a:lnSpc>
            </a:pPr>
            <a:r>
              <a:rPr lang="fr-CA" altLang="fr-FR" smtClean="0">
                <a:ea typeface="ＭＳ Ｐゴシック" pitchFamily="34" charset="-128"/>
              </a:rPr>
              <a:t>Gestes de réanimation: priorité absolue!</a:t>
            </a:r>
          </a:p>
          <a:p>
            <a:pPr eaLnBrk="1" hangingPunct="1">
              <a:lnSpc>
                <a:spcPct val="90000"/>
              </a:lnSpc>
            </a:pPr>
            <a:r>
              <a:rPr lang="fr-CA" altLang="fr-FR" smtClean="0">
                <a:ea typeface="ＭＳ Ｐゴシック" pitchFamily="34" charset="-128"/>
              </a:rPr>
              <a:t>Majorité des cas</a:t>
            </a:r>
          </a:p>
          <a:p>
            <a:pPr lvl="1" eaLnBrk="1" hangingPunct="1">
              <a:lnSpc>
                <a:spcPct val="90000"/>
              </a:lnSpc>
            </a:pPr>
            <a:r>
              <a:rPr lang="fr-CA" altLang="fr-FR" smtClean="0">
                <a:ea typeface="ＭＳ Ｐゴシック" pitchFamily="34" charset="-128"/>
              </a:rPr>
              <a:t>Gestion standard de l’ABC</a:t>
            </a:r>
          </a:p>
          <a:p>
            <a:pPr lvl="1" eaLnBrk="1" hangingPunct="1">
              <a:lnSpc>
                <a:spcPct val="90000"/>
              </a:lnSpc>
            </a:pPr>
            <a:r>
              <a:rPr lang="fr-CA" altLang="fr-FR" smtClean="0">
                <a:ea typeface="ＭＳ Ｐゴシック" pitchFamily="34" charset="-128"/>
              </a:rPr>
              <a:t>Algorithmes ACLS s’appliquent</a:t>
            </a:r>
          </a:p>
          <a:p>
            <a:pPr eaLnBrk="1" hangingPunct="1">
              <a:lnSpc>
                <a:spcPct val="90000"/>
              </a:lnSpc>
            </a:pPr>
            <a:r>
              <a:rPr lang="fr-CA" altLang="fr-FR" smtClean="0">
                <a:ea typeface="ＭＳ Ｐゴシック" pitchFamily="34" charset="-128"/>
              </a:rPr>
              <a:t>Traitement de soutien suffisant dans la majorité des cas</a:t>
            </a:r>
          </a:p>
          <a:p>
            <a:pPr lvl="1" eaLnBrk="1" hangingPunct="1">
              <a:lnSpc>
                <a:spcPct val="90000"/>
              </a:lnSpc>
            </a:pPr>
            <a:r>
              <a:rPr lang="fr-CA" altLang="fr-FR" smtClean="0">
                <a:ea typeface="ＭＳ Ｐゴシック" pitchFamily="34" charset="-128"/>
              </a:rPr>
              <a:t>Soutien = soins proactifs!</a:t>
            </a:r>
          </a:p>
          <a:p>
            <a:pPr eaLnBrk="1" hangingPunct="1">
              <a:lnSpc>
                <a:spcPct val="90000"/>
              </a:lnSpc>
            </a:pPr>
            <a:r>
              <a:rPr lang="fr-CA" altLang="fr-FR" smtClean="0">
                <a:ea typeface="ＭＳ Ｐゴシック" pitchFamily="34" charset="-128"/>
              </a:rPr>
              <a:t>Certains cas nécessitent approche spécifique</a:t>
            </a:r>
          </a:p>
          <a:p>
            <a:pPr eaLnBrk="1" hangingPunct="1">
              <a:lnSpc>
                <a:spcPct val="90000"/>
              </a:lnSpc>
            </a:pPr>
            <a:endParaRPr lang="fr-CA" altLang="fr-FR" smtClean="0">
              <a:ea typeface="ＭＳ Ｐゴシック" pitchFamily="34" charset="-128"/>
            </a:endParaRPr>
          </a:p>
          <a:p>
            <a:pPr eaLnBrk="1" hangingPunct="1">
              <a:lnSpc>
                <a:spcPct val="90000"/>
              </a:lnSpc>
            </a:pPr>
            <a:endParaRPr lang="fr-CA"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165890" name="Espace réservé du contenu 2"/>
          <p:cNvSpPr>
            <a:spLocks noGrp="1"/>
          </p:cNvSpPr>
          <p:nvPr>
            <p:ph idx="1"/>
          </p:nvPr>
        </p:nvSpPr>
        <p:spPr/>
        <p:txBody>
          <a:bodyPr/>
          <a:lstStyle/>
          <a:p>
            <a:pPr eaLnBrk="1" hangingPunct="1"/>
            <a:r>
              <a:rPr lang="fr-CA" altLang="fr-FR" sz="2800" smtClean="0">
                <a:ea typeface="ＭＳ Ｐゴシック" pitchFamily="34" charset="-128"/>
              </a:rPr>
              <a:t>Charbon de bois activé (unidose)</a:t>
            </a:r>
          </a:p>
          <a:p>
            <a:pPr lvl="1" eaLnBrk="1" hangingPunct="1"/>
            <a:r>
              <a:rPr lang="fr-CA" altLang="fr-FR" sz="2400" smtClean="0">
                <a:ea typeface="ＭＳ Ｐゴシック" pitchFamily="34" charset="-128"/>
              </a:rPr>
              <a:t>Dose</a:t>
            </a:r>
          </a:p>
          <a:p>
            <a:pPr lvl="2" eaLnBrk="1" hangingPunct="1"/>
            <a:r>
              <a:rPr lang="fr-CA" altLang="fr-FR" sz="2000" smtClean="0">
                <a:ea typeface="ＭＳ Ｐゴシック" pitchFamily="34" charset="-128"/>
              </a:rPr>
              <a:t>1g/kg (ad 50 g pour un adulte)</a:t>
            </a:r>
          </a:p>
          <a:p>
            <a:pPr lvl="2" eaLnBrk="1" hangingPunct="1"/>
            <a:r>
              <a:rPr lang="fr-CA" altLang="fr-FR" sz="2000" smtClean="0">
                <a:ea typeface="ＭＳ Ｐゴシック" pitchFamily="34" charset="-128"/>
              </a:rPr>
              <a:t>Ratio 10:1</a:t>
            </a:r>
          </a:p>
          <a:p>
            <a:pPr lvl="3" eaLnBrk="1" hangingPunct="1"/>
            <a:r>
              <a:rPr lang="fr-CA" altLang="fr-FR" sz="1800" smtClean="0">
                <a:ea typeface="ＭＳ Ｐゴシック" pitchFamily="34" charset="-128"/>
              </a:rPr>
              <a:t>Idéalement donner 10x plus de charbon que la dose de toxine ingérée (met le bénéfice d’une dose en perspective)</a:t>
            </a:r>
          </a:p>
          <a:p>
            <a:pPr lvl="2" eaLnBrk="1" hangingPunct="1"/>
            <a:r>
              <a:rPr lang="fr-CA" altLang="fr-FR" sz="2000" smtClean="0">
                <a:ea typeface="ＭＳ Ｐゴシック" pitchFamily="34" charset="-128"/>
              </a:rPr>
              <a:t>Formulation</a:t>
            </a:r>
          </a:p>
          <a:p>
            <a:pPr lvl="3" eaLnBrk="1" hangingPunct="1"/>
            <a:r>
              <a:rPr lang="fr-CA" altLang="fr-FR" sz="1800" smtClean="0">
                <a:ea typeface="ＭＳ Ｐゴシック" pitchFamily="34" charset="-128"/>
              </a:rPr>
              <a:t>Charbon de bois dans l’eau</a:t>
            </a:r>
          </a:p>
          <a:p>
            <a:pPr lvl="4" eaLnBrk="1" hangingPunct="1"/>
            <a:r>
              <a:rPr lang="fr-CA" altLang="fr-FR" sz="1800" smtClean="0">
                <a:ea typeface="ＭＳ Ｐゴシック" pitchFamily="34" charset="-128"/>
              </a:rPr>
              <a:t>Formulation préférable</a:t>
            </a:r>
          </a:p>
          <a:p>
            <a:pPr lvl="3" eaLnBrk="1" hangingPunct="1"/>
            <a:r>
              <a:rPr lang="fr-CA" altLang="fr-FR" sz="1800" smtClean="0">
                <a:ea typeface="ＭＳ Ｐゴシック" pitchFamily="34" charset="-128"/>
              </a:rPr>
              <a:t>Charbon de bois avec sorbitol</a:t>
            </a:r>
          </a:p>
          <a:p>
            <a:pPr lvl="4" eaLnBrk="1" hangingPunct="1"/>
            <a:r>
              <a:rPr lang="fr-CA" altLang="fr-FR" sz="1800" smtClean="0">
                <a:ea typeface="ＭＳ Ｐゴシック" pitchFamily="34" charset="-128"/>
              </a:rPr>
              <a:t>Goût plus sucré</a:t>
            </a:r>
          </a:p>
          <a:p>
            <a:pPr lvl="4" eaLnBrk="1" hangingPunct="1"/>
            <a:r>
              <a:rPr lang="fr-CA" altLang="fr-FR" sz="1800" smtClean="0">
                <a:ea typeface="ＭＳ Ｐゴシック" pitchFamily="34" charset="-128"/>
              </a:rPr>
              <a:t>Contre-indiqué si plus d’une dose est nécessaire (diarrhée osmotique secondaire au sorbitol)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67938" name="Rectangle 3"/>
          <p:cNvSpPr>
            <a:spLocks noGrp="1" noChangeArrowheads="1"/>
          </p:cNvSpPr>
          <p:nvPr>
            <p:ph type="body" idx="1"/>
          </p:nvPr>
        </p:nvSpPr>
        <p:spPr/>
        <p:txBody>
          <a:bodyPr/>
          <a:lstStyle/>
          <a:p>
            <a:pPr eaLnBrk="1" hangingPunct="1"/>
            <a:r>
              <a:rPr lang="fr-CA" altLang="fr-FR" smtClean="0">
                <a:ea typeface="ＭＳ Ｐゴシック" pitchFamily="34" charset="-128"/>
              </a:rPr>
              <a:t>Irrigation intestinale totale</a:t>
            </a:r>
          </a:p>
          <a:p>
            <a:pPr lvl="1" eaLnBrk="1" hangingPunct="1"/>
            <a:r>
              <a:rPr lang="fr-FR" altLang="fr-FR" smtClean="0">
                <a:ea typeface="ＭＳ Ｐゴシック" pitchFamily="34" charset="-128"/>
              </a:rPr>
              <a:t>Irrigation avec solution de polyéthylène glycol jusqu</a:t>
            </a:r>
            <a:r>
              <a:rPr lang="ja-JP" altLang="fr-FR" smtClean="0">
                <a:ea typeface="ＭＳ Ｐゴシック" pitchFamily="34" charset="-128"/>
              </a:rPr>
              <a:t>’</a:t>
            </a:r>
            <a:r>
              <a:rPr lang="fr-FR" altLang="ja-JP" smtClean="0">
                <a:ea typeface="ＭＳ Ｐゴシック" pitchFamily="34" charset="-128"/>
              </a:rPr>
              <a:t>à retour d</a:t>
            </a:r>
            <a:r>
              <a:rPr lang="ja-JP" altLang="fr-FR" smtClean="0">
                <a:ea typeface="ＭＳ Ｐゴシック" pitchFamily="34" charset="-128"/>
              </a:rPr>
              <a:t>’</a:t>
            </a:r>
            <a:r>
              <a:rPr lang="fr-FR" altLang="ja-JP" smtClean="0">
                <a:ea typeface="ＭＳ Ｐゴシック" pitchFamily="34" charset="-128"/>
              </a:rPr>
              <a:t>un effluent clair</a:t>
            </a:r>
          </a:p>
          <a:p>
            <a:pPr lvl="1" eaLnBrk="1" hangingPunct="1"/>
            <a:r>
              <a:rPr lang="fr-FR" altLang="fr-FR" smtClean="0">
                <a:ea typeface="ＭＳ Ｐゴシック" pitchFamily="34" charset="-128"/>
              </a:rPr>
              <a:t>Taux recommandé chez l</a:t>
            </a:r>
            <a:r>
              <a:rPr lang="ja-JP" altLang="fr-FR" smtClean="0">
                <a:ea typeface="ＭＳ Ｐゴシック" pitchFamily="34" charset="-128"/>
              </a:rPr>
              <a:t>’</a:t>
            </a:r>
            <a:r>
              <a:rPr lang="fr-FR" altLang="ja-JP" smtClean="0">
                <a:ea typeface="ＭＳ Ｐゴシック" pitchFamily="34" charset="-128"/>
              </a:rPr>
              <a:t>adulte: 2 litres/h</a:t>
            </a:r>
          </a:p>
          <a:p>
            <a:pPr lvl="1" eaLnBrk="1" hangingPunct="1"/>
            <a:r>
              <a:rPr lang="fr-FR" altLang="fr-FR" smtClean="0">
                <a:ea typeface="ＭＳ Ｐゴシック" pitchFamily="34" charset="-128"/>
              </a:rPr>
              <a:t>Études démontrent que le traitement moyen est généralement prolongé (&gt;12 heures)</a:t>
            </a:r>
          </a:p>
          <a:p>
            <a:pPr lvl="1" eaLnBrk="1" hangingPunct="1"/>
            <a:r>
              <a:rPr lang="fr-FR" altLang="fr-FR" smtClean="0">
                <a:ea typeface="ＭＳ Ｐゴシック" pitchFamily="34" charset="-128"/>
              </a:rPr>
              <a:t>Études démontrent que le traitement, bien que souvent amorcé, est fréquemment mal fait et surtout </a:t>
            </a:r>
            <a:r>
              <a:rPr lang="fr-FR" altLang="fr-FR" i="1" smtClean="0">
                <a:ea typeface="ＭＳ Ｐゴシック" pitchFamily="34" charset="-128"/>
              </a:rPr>
              <a:t>interrompu précocement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69986" name="Rectangle 3"/>
          <p:cNvSpPr>
            <a:spLocks noGrp="1" noChangeArrowheads="1"/>
          </p:cNvSpPr>
          <p:nvPr>
            <p:ph type="body" idx="1"/>
          </p:nvPr>
        </p:nvSpPr>
        <p:spPr/>
        <p:txBody>
          <a:bodyPr/>
          <a:lstStyle/>
          <a:p>
            <a:pPr eaLnBrk="1" hangingPunct="1">
              <a:lnSpc>
                <a:spcPct val="90000"/>
              </a:lnSpc>
            </a:pPr>
            <a:r>
              <a:rPr lang="fr-CA" altLang="fr-FR" smtClean="0">
                <a:ea typeface="ＭＳ Ｐゴシック" pitchFamily="34" charset="-128"/>
              </a:rPr>
              <a:t>Irrigation intestinale totale</a:t>
            </a:r>
          </a:p>
          <a:p>
            <a:pPr lvl="1" eaLnBrk="1" hangingPunct="1">
              <a:lnSpc>
                <a:spcPct val="90000"/>
              </a:lnSpc>
            </a:pPr>
            <a:r>
              <a:rPr lang="fr-FR" altLang="fr-FR" smtClean="0">
                <a:ea typeface="ＭＳ Ｐゴシック" pitchFamily="34" charset="-128"/>
              </a:rPr>
              <a:t>Études contradictoires sur les capacités de diminuer l</a:t>
            </a:r>
            <a:r>
              <a:rPr lang="ja-JP" altLang="fr-FR" smtClean="0">
                <a:ea typeface="ＭＳ Ｐゴシック" pitchFamily="34" charset="-128"/>
              </a:rPr>
              <a:t>’</a:t>
            </a:r>
            <a:r>
              <a:rPr lang="fr-FR" altLang="ja-JP" smtClean="0">
                <a:ea typeface="ＭＳ Ｐゴシック" pitchFamily="34" charset="-128"/>
              </a:rPr>
              <a:t>absorption des toxines</a:t>
            </a:r>
          </a:p>
          <a:p>
            <a:pPr lvl="1" eaLnBrk="1" hangingPunct="1">
              <a:lnSpc>
                <a:spcPct val="90000"/>
              </a:lnSpc>
            </a:pPr>
            <a:r>
              <a:rPr lang="fr-FR" altLang="fr-FR" smtClean="0">
                <a:ea typeface="ＭＳ Ｐゴシック" pitchFamily="34" charset="-128"/>
              </a:rPr>
              <a:t>Rôle intéressant pour les substances non adsorbées par le charbon et potentiellement pour les substances à libération prolongée</a:t>
            </a:r>
          </a:p>
          <a:p>
            <a:pPr lvl="1" eaLnBrk="1" hangingPunct="1">
              <a:lnSpc>
                <a:spcPct val="90000"/>
              </a:lnSpc>
            </a:pPr>
            <a:r>
              <a:rPr lang="fr-FR" altLang="fr-FR" smtClean="0">
                <a:ea typeface="ＭＳ Ｐゴシック" pitchFamily="34" charset="-128"/>
              </a:rPr>
              <a:t>Nécessite investissement important de la part du personnel infirmier</a:t>
            </a:r>
          </a:p>
          <a:p>
            <a:pPr lvl="1" eaLnBrk="1" hangingPunct="1">
              <a:lnSpc>
                <a:spcPct val="90000"/>
              </a:lnSpc>
            </a:pPr>
            <a:r>
              <a:rPr lang="fr-FR" altLang="fr-FR" smtClean="0">
                <a:ea typeface="ＭＳ Ｐゴシック" pitchFamily="34" charset="-128"/>
              </a:rPr>
              <a:t>Désagréable ++ pour le patient</a:t>
            </a:r>
          </a:p>
          <a:p>
            <a:pPr lvl="1" eaLnBrk="1" hangingPunct="1">
              <a:lnSpc>
                <a:spcPct val="90000"/>
              </a:lnSpc>
            </a:pPr>
            <a:r>
              <a:rPr lang="fr-FR" altLang="fr-FR" i="1" smtClean="0">
                <a:ea typeface="ＭＳ Ｐゴシック" pitchFamily="34" charset="-128"/>
              </a:rPr>
              <a:t>Possible augmentation de l</a:t>
            </a:r>
            <a:r>
              <a:rPr lang="ja-JP" altLang="fr-FR" i="1" smtClean="0">
                <a:ea typeface="ＭＳ Ｐゴシック" pitchFamily="34" charset="-128"/>
              </a:rPr>
              <a:t>’</a:t>
            </a:r>
            <a:r>
              <a:rPr lang="fr-FR" altLang="ja-JP" i="1" smtClean="0">
                <a:ea typeface="ＭＳ Ｐゴシック" pitchFamily="34" charset="-128"/>
              </a:rPr>
              <a:t>absorption</a:t>
            </a:r>
            <a:r>
              <a:rPr lang="fr-FR" altLang="ja-JP" smtClean="0">
                <a:ea typeface="ＭＳ Ｐゴシック" pitchFamily="34" charset="-128"/>
              </a:rPr>
              <a:t> si traitement interrompu précocement</a:t>
            </a:r>
            <a:endParaRPr lang="fr-FR" altLang="fr-FR" smtClean="0">
              <a:ea typeface="ＭＳ Ｐゴシック" pitchFamily="34" charset="-12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rrowheads="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endParaRPr lang="fr-FR" altLang="fr-FR" smtClean="0">
              <a:ea typeface="ＭＳ Ｐゴシック" pitchFamily="34" charset="-128"/>
            </a:endParaRPr>
          </a:p>
        </p:txBody>
      </p:sp>
      <p:sp>
        <p:nvSpPr>
          <p:cNvPr id="171010" name="Rectangle 3"/>
          <p:cNvSpPr>
            <a:spLocks noGrp="1" noChangeArrowheads="1"/>
          </p:cNvSpPr>
          <p:nvPr>
            <p:ph type="body" idx="1"/>
          </p:nvPr>
        </p:nvSpPr>
        <p:spPr/>
        <p:txBody>
          <a:bodyPr/>
          <a:lstStyle/>
          <a:p>
            <a:pPr eaLnBrk="1" hangingPunct="1"/>
            <a:r>
              <a:rPr lang="fr-CA" altLang="fr-FR" sz="2800" smtClean="0">
                <a:ea typeface="ＭＳ Ｐゴシック" pitchFamily="34" charset="-128"/>
              </a:rPr>
              <a:t>Irrigation intestinale totale</a:t>
            </a:r>
          </a:p>
          <a:p>
            <a:pPr lvl="1" eaLnBrk="1" hangingPunct="1"/>
            <a:r>
              <a:rPr lang="fr-FR" altLang="fr-FR" sz="2400" smtClean="0">
                <a:ea typeface="ＭＳ Ｐゴシック" pitchFamily="34" charset="-128"/>
              </a:rPr>
              <a:t>Le consensus publié </a:t>
            </a:r>
            <a:r>
              <a:rPr lang="fr-FR" altLang="fr-FR" sz="2400" i="1" smtClean="0">
                <a:ea typeface="ＭＳ Ｐゴシック" pitchFamily="34" charset="-128"/>
              </a:rPr>
              <a:t>ne recommande pas</a:t>
            </a:r>
            <a:r>
              <a:rPr lang="fr-FR" altLang="fr-FR" sz="2400" smtClean="0">
                <a:ea typeface="ＭＳ Ｐゴシック" pitchFamily="34" charset="-128"/>
              </a:rPr>
              <a:t> l</a:t>
            </a:r>
            <a:r>
              <a:rPr lang="ja-JP" altLang="fr-FR" sz="2400" smtClean="0">
                <a:ea typeface="ＭＳ Ｐゴシック" pitchFamily="34" charset="-128"/>
              </a:rPr>
              <a:t>’</a:t>
            </a:r>
            <a:r>
              <a:rPr lang="fr-FR" altLang="ja-JP" sz="2400" smtClean="0">
                <a:ea typeface="ＭＳ Ｐゴシック" pitchFamily="34" charset="-128"/>
              </a:rPr>
              <a:t>utilisation d</a:t>
            </a:r>
            <a:r>
              <a:rPr lang="ja-JP" altLang="fr-FR" sz="2400" smtClean="0">
                <a:ea typeface="ＭＳ Ｐゴシック" pitchFamily="34" charset="-128"/>
              </a:rPr>
              <a:t>’</a:t>
            </a:r>
            <a:r>
              <a:rPr lang="fr-FR" altLang="ja-JP" sz="2400" smtClean="0">
                <a:ea typeface="ＭＳ Ｐゴシック" pitchFamily="34" charset="-128"/>
              </a:rPr>
              <a:t>emblée de l</a:t>
            </a:r>
            <a:r>
              <a:rPr lang="ja-JP" altLang="fr-FR" sz="2400" smtClean="0">
                <a:ea typeface="ＭＳ Ｐゴシック" pitchFamily="34" charset="-128"/>
              </a:rPr>
              <a:t>’</a:t>
            </a:r>
            <a:r>
              <a:rPr lang="fr-FR" altLang="ja-JP" sz="2400" smtClean="0">
                <a:ea typeface="ＭＳ Ｐゴシック" pitchFamily="34" charset="-128"/>
              </a:rPr>
              <a:t>irrigation intestinale totale dans les intoxications aiguës</a:t>
            </a:r>
          </a:p>
          <a:p>
            <a:pPr lvl="1" eaLnBrk="1" hangingPunct="1"/>
            <a:r>
              <a:rPr lang="fr-FR" altLang="fr-FR" sz="2400" smtClean="0">
                <a:ea typeface="ＭＳ Ｐゴシック" pitchFamily="34" charset="-128"/>
              </a:rPr>
              <a:t>Indications</a:t>
            </a:r>
          </a:p>
          <a:p>
            <a:pPr lvl="2" eaLnBrk="1" hangingPunct="1"/>
            <a:r>
              <a:rPr lang="fr-FR" altLang="fr-FR" sz="2200" smtClean="0">
                <a:ea typeface="ＭＳ Ｐゴシック" pitchFamily="34" charset="-128"/>
              </a:rPr>
              <a:t>Ingestion d</a:t>
            </a:r>
            <a:r>
              <a:rPr lang="ja-JP" altLang="fr-FR" sz="2200" smtClean="0">
                <a:ea typeface="ＭＳ Ｐゴシック" pitchFamily="34" charset="-128"/>
              </a:rPr>
              <a:t>’</a:t>
            </a:r>
            <a:r>
              <a:rPr lang="fr-FR" altLang="ja-JP" sz="2200" smtClean="0">
                <a:ea typeface="ＭＳ Ｐゴシック" pitchFamily="34" charset="-128"/>
              </a:rPr>
              <a:t>une dose potentiellement létale de</a:t>
            </a:r>
          </a:p>
          <a:p>
            <a:pPr lvl="3" eaLnBrk="1" hangingPunct="1"/>
            <a:r>
              <a:rPr lang="fr-FR" altLang="fr-FR" sz="1800" smtClean="0">
                <a:ea typeface="ＭＳ Ｐゴシック" pitchFamily="34" charset="-128"/>
              </a:rPr>
              <a:t>Fer</a:t>
            </a:r>
          </a:p>
          <a:p>
            <a:pPr lvl="3" eaLnBrk="1" hangingPunct="1"/>
            <a:r>
              <a:rPr lang="fr-FR" altLang="fr-FR" sz="1800" smtClean="0">
                <a:ea typeface="ＭＳ Ｐゴシック" pitchFamily="34" charset="-128"/>
              </a:rPr>
              <a:t>Lithium</a:t>
            </a:r>
          </a:p>
          <a:p>
            <a:pPr lvl="3" eaLnBrk="1" hangingPunct="1"/>
            <a:r>
              <a:rPr lang="fr-FR" altLang="fr-FR" sz="1800" smtClean="0">
                <a:ea typeface="ＭＳ Ｐゴシック" pitchFamily="34" charset="-128"/>
              </a:rPr>
              <a:t>Substance à libération prolongée</a:t>
            </a:r>
          </a:p>
          <a:p>
            <a:pPr lvl="2" eaLnBrk="1" hangingPunct="1"/>
            <a:r>
              <a:rPr lang="fr-FR" altLang="fr-FR" sz="2200" smtClean="0">
                <a:ea typeface="ＭＳ Ｐゴシック" pitchFamily="34" charset="-128"/>
              </a:rPr>
              <a:t>Body packers</a:t>
            </a:r>
          </a:p>
          <a:p>
            <a:pPr lvl="1" eaLnBrk="1" hangingPunct="1"/>
            <a:r>
              <a:rPr lang="fr-FR" altLang="fr-FR" sz="2400" smtClean="0">
                <a:ea typeface="ＭＳ Ｐゴシック" pitchFamily="34" charset="-128"/>
              </a:rPr>
              <a:t>À discuter avec le Centre antipoison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172034" name="Espace réservé du contenu 2"/>
          <p:cNvSpPr>
            <a:spLocks noGrp="1"/>
          </p:cNvSpPr>
          <p:nvPr>
            <p:ph idx="1"/>
          </p:nvPr>
        </p:nvSpPr>
        <p:spPr/>
        <p:txBody>
          <a:bodyPr/>
          <a:lstStyle/>
          <a:p>
            <a:pPr eaLnBrk="1" hangingPunct="1"/>
            <a:r>
              <a:rPr lang="fr-CA" altLang="fr-FR" smtClean="0">
                <a:ea typeface="ＭＳ Ｐゴシック" pitchFamily="34" charset="-128"/>
              </a:rPr>
              <a:t>Irrigation intestinale totale</a:t>
            </a:r>
          </a:p>
          <a:p>
            <a:pPr lvl="1" eaLnBrk="1" hangingPunct="1"/>
            <a:r>
              <a:rPr lang="fr-CA" altLang="fr-FR" smtClean="0">
                <a:ea typeface="ＭＳ Ｐゴシック" pitchFamily="34" charset="-128"/>
              </a:rPr>
              <a:t>Précautions</a:t>
            </a:r>
          </a:p>
          <a:p>
            <a:pPr lvl="2" eaLnBrk="1" hangingPunct="1"/>
            <a:r>
              <a:rPr lang="fr-CA" altLang="fr-FR" smtClean="0">
                <a:ea typeface="ＭＳ Ｐゴシック" pitchFamily="34" charset="-128"/>
              </a:rPr>
              <a:t>Les voies respiratoires doivent être protégées (spontanément ou par IET)</a:t>
            </a:r>
          </a:p>
          <a:p>
            <a:pPr lvl="2" eaLnBrk="1" hangingPunct="1"/>
            <a:r>
              <a:rPr lang="fr-CA" altLang="fr-FR" smtClean="0">
                <a:ea typeface="ＭＳ Ｐゴシック" pitchFamily="34" charset="-128"/>
              </a:rPr>
              <a:t>L’administration doit se faire par TNG; impossible pour un patient de boire une telle quantité de façon soutenue (2 L/h)</a:t>
            </a:r>
          </a:p>
          <a:p>
            <a:pPr lvl="2" eaLnBrk="1" hangingPunct="1"/>
            <a:r>
              <a:rPr lang="fr-CA" altLang="fr-FR" smtClean="0">
                <a:ea typeface="ＭＳ Ｐゴシック" pitchFamily="34" charset="-128"/>
              </a:rPr>
              <a:t>Le péristaltisme doit être présent</a:t>
            </a:r>
          </a:p>
          <a:p>
            <a:pPr lvl="2" eaLnBrk="1" hangingPunct="1"/>
            <a:r>
              <a:rPr lang="fr-CA" altLang="fr-FR" smtClean="0">
                <a:ea typeface="ＭＳ Ｐゴシック" pitchFamily="34" charset="-128"/>
              </a:rPr>
              <a:t>Le patient doit être assez stable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Décontamination GI</a:t>
            </a:r>
          </a:p>
        </p:txBody>
      </p:sp>
      <p:sp>
        <p:nvSpPr>
          <p:cNvPr id="174082" name="Espace réservé du contenu 2"/>
          <p:cNvSpPr>
            <a:spLocks noGrp="1"/>
          </p:cNvSpPr>
          <p:nvPr>
            <p:ph idx="1"/>
          </p:nvPr>
        </p:nvSpPr>
        <p:spPr/>
        <p:txBody>
          <a:bodyPr/>
          <a:lstStyle/>
          <a:p>
            <a:pPr eaLnBrk="1" hangingPunct="1"/>
            <a:r>
              <a:rPr lang="fr-CA" altLang="fr-FR" sz="2800" smtClean="0">
                <a:ea typeface="ＭＳ Ｐゴシック" pitchFamily="34" charset="-128"/>
              </a:rPr>
              <a:t>En résumé</a:t>
            </a:r>
          </a:p>
          <a:p>
            <a:pPr lvl="1" eaLnBrk="1" hangingPunct="1"/>
            <a:r>
              <a:rPr lang="fr-CA" altLang="fr-FR" sz="2200" smtClean="0">
                <a:ea typeface="ＭＳ Ｐゴシック" pitchFamily="34" charset="-128"/>
              </a:rPr>
              <a:t>Aucune place pour le sirop d’ipéca à l’hôpital</a:t>
            </a:r>
          </a:p>
          <a:p>
            <a:pPr lvl="1" eaLnBrk="1" hangingPunct="1"/>
            <a:r>
              <a:rPr lang="fr-CA" altLang="fr-FR" sz="2200" smtClean="0">
                <a:ea typeface="ＭＳ Ｐゴシック" pitchFamily="34" charset="-128"/>
              </a:rPr>
              <a:t>Le lavage gastrique devrait être réservé à des cas très spécifiques (utilisation rarissime)</a:t>
            </a:r>
          </a:p>
          <a:p>
            <a:pPr lvl="1" eaLnBrk="1" hangingPunct="1"/>
            <a:r>
              <a:rPr lang="fr-CA" altLang="fr-FR" sz="2200" smtClean="0">
                <a:ea typeface="ＭＳ Ｐゴシック" pitchFamily="34" charset="-128"/>
              </a:rPr>
              <a:t>Le charbon de bois activé a des bénéfices potentiels mais doit être utilisé avec prudence</a:t>
            </a:r>
          </a:p>
          <a:p>
            <a:pPr lvl="1" eaLnBrk="1" hangingPunct="1"/>
            <a:r>
              <a:rPr lang="fr-CA" altLang="fr-FR" sz="2200" smtClean="0">
                <a:ea typeface="ＭＳ Ｐゴシック" pitchFamily="34" charset="-128"/>
              </a:rPr>
              <a:t>L’irrigation intestinale totale est une technique demandante avec des indications restreintes</a:t>
            </a:r>
          </a:p>
          <a:p>
            <a:pPr lvl="1" eaLnBrk="1" hangingPunct="1"/>
            <a:r>
              <a:rPr lang="fr-CA" altLang="fr-FR" sz="2200" smtClean="0">
                <a:ea typeface="ＭＳ Ｐゴシック" pitchFamily="34" charset="-128"/>
              </a:rPr>
              <a:t>Toujours procéder à une analyse des bénéfices et des risques avant de décontaminer</a:t>
            </a:r>
          </a:p>
          <a:p>
            <a:pPr lvl="1" eaLnBrk="1" hangingPunct="1"/>
            <a:r>
              <a:rPr lang="fr-CA" altLang="fr-FR" sz="2200" smtClean="0">
                <a:ea typeface="ＭＳ Ｐゴシック" pitchFamily="34" charset="-128"/>
              </a:rPr>
              <a:t>Contactez le Centre antipoison pour des conseils sur la décontamination dans le doute</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extLst>
            <a:ext uri="{FAA26D3D-D897-4be2-8F04-BA451C77F1D7}">
              <ma14:placeholderFlag xmlns:ma14="http://schemas.microsoft.com/office/mac/drawingml/2011/main" xmlns="" val="1"/>
            </a:ext>
          </a:extLst>
        </p:spPr>
        <p:txBody>
          <a:bodyPr/>
          <a:lstStyle/>
          <a:p>
            <a:pPr eaLnBrk="1" hangingPunct="1">
              <a:defRPr/>
            </a:pPr>
            <a:r>
              <a:rPr lang="fr-CA" dirty="0" smtClean="0">
                <a:ea typeface="+mj-ea"/>
                <a:cs typeface="+mj-cs"/>
              </a:rPr>
              <a:t>L’accélération de</a:t>
            </a:r>
            <a:br>
              <a:rPr lang="fr-CA" dirty="0" smtClean="0">
                <a:ea typeface="+mj-ea"/>
                <a:cs typeface="+mj-cs"/>
              </a:rPr>
            </a:br>
            <a:r>
              <a:rPr lang="fr-CA" dirty="0" smtClean="0">
                <a:ea typeface="+mj-ea"/>
                <a:cs typeface="+mj-cs"/>
              </a:rPr>
              <a:t>l’élimination</a:t>
            </a:r>
            <a:endParaRPr lang="fr-CA" dirty="0">
              <a:ea typeface="+mj-ea"/>
              <a:cs typeface="+mj-cs"/>
            </a:endParaRPr>
          </a:p>
        </p:txBody>
      </p:sp>
      <p:sp>
        <p:nvSpPr>
          <p:cNvPr id="176130" name="Espace réservé du texte 2"/>
          <p:cNvSpPr>
            <a:spLocks noGrp="1"/>
          </p:cNvSpPr>
          <p:nvPr>
            <p:ph type="body" idx="1"/>
          </p:nvPr>
        </p:nvSpPr>
        <p:spPr>
          <a:xfrm>
            <a:off x="685800" y="2486025"/>
            <a:ext cx="6629400" cy="1066800"/>
          </a:xfrm>
        </p:spPr>
        <p:txBody>
          <a:bodyPr/>
          <a:lstStyle/>
          <a:p>
            <a:pPr eaLnBrk="1" hangingPunct="1"/>
            <a:r>
              <a:rPr lang="fr-CA" altLang="fr-FR" smtClean="0">
                <a:ea typeface="ＭＳ Ｐゴシック" pitchFamily="34" charset="-128"/>
              </a:rPr>
              <a:t>La prise en charge du patient intoxiqué</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Accélération de l’élimination</a:t>
            </a:r>
          </a:p>
        </p:txBody>
      </p:sp>
      <p:sp>
        <p:nvSpPr>
          <p:cNvPr id="3" name="Espace réservé du contenu 2"/>
          <p:cNvSpPr>
            <a:spLocks noGrp="1"/>
          </p:cNvSpPr>
          <p:nvPr>
            <p:ph idx="1"/>
          </p:nvPr>
        </p:nvSpPr>
        <p:spPr/>
        <p:txBody>
          <a:bodyPr/>
          <a:lstStyle/>
          <a:p>
            <a:pPr eaLnBrk="1" hangingPunct="1">
              <a:lnSpc>
                <a:spcPct val="90000"/>
              </a:lnSpc>
            </a:pPr>
            <a:r>
              <a:rPr lang="fr-CA" altLang="fr-FR" sz="2800" smtClean="0">
                <a:ea typeface="ＭＳ Ｐゴシック" pitchFamily="34" charset="-128"/>
              </a:rPr>
              <a:t>Principe</a:t>
            </a:r>
          </a:p>
          <a:p>
            <a:pPr lvl="1" eaLnBrk="1" hangingPunct="1">
              <a:lnSpc>
                <a:spcPct val="90000"/>
              </a:lnSpc>
            </a:pPr>
            <a:r>
              <a:rPr lang="fr-CA" altLang="fr-FR" sz="2400" smtClean="0">
                <a:ea typeface="ＭＳ Ｐゴシック" pitchFamily="34" charset="-128"/>
              </a:rPr>
              <a:t>Accélérer l’élimination d’une substance déjà absorbée pour limiter les effets toxiques et/ou la durée des effets</a:t>
            </a:r>
          </a:p>
          <a:p>
            <a:pPr eaLnBrk="1" hangingPunct="1">
              <a:lnSpc>
                <a:spcPct val="90000"/>
              </a:lnSpc>
            </a:pPr>
            <a:r>
              <a:rPr lang="fr-CA" altLang="fr-FR" sz="2800" smtClean="0">
                <a:ea typeface="ＭＳ Ｐゴシック" pitchFamily="34" charset="-128"/>
              </a:rPr>
              <a:t>Modalités</a:t>
            </a:r>
          </a:p>
          <a:p>
            <a:pPr lvl="1" eaLnBrk="1" hangingPunct="1">
              <a:lnSpc>
                <a:spcPct val="90000"/>
              </a:lnSpc>
            </a:pPr>
            <a:r>
              <a:rPr lang="fr-CA" altLang="fr-FR" sz="2400" smtClean="0">
                <a:ea typeface="ＭＳ Ｐゴシック" pitchFamily="34" charset="-128"/>
              </a:rPr>
              <a:t>Charbon de bois activé en multidoses</a:t>
            </a:r>
          </a:p>
          <a:p>
            <a:pPr lvl="1" eaLnBrk="1" hangingPunct="1">
              <a:lnSpc>
                <a:spcPct val="90000"/>
              </a:lnSpc>
            </a:pPr>
            <a:r>
              <a:rPr lang="fr-CA" altLang="fr-FR" sz="2400" smtClean="0">
                <a:ea typeface="ＭＳ Ｐゴシック" pitchFamily="34" charset="-128"/>
              </a:rPr>
              <a:t>Alcalinisation des urines</a:t>
            </a:r>
          </a:p>
          <a:p>
            <a:pPr lvl="1" eaLnBrk="1" hangingPunct="1">
              <a:lnSpc>
                <a:spcPct val="90000"/>
              </a:lnSpc>
            </a:pPr>
            <a:r>
              <a:rPr lang="fr-CA" altLang="fr-FR" sz="2400" smtClean="0">
                <a:ea typeface="ＭＳ Ｐゴシック" pitchFamily="34" charset="-128"/>
              </a:rPr>
              <a:t>Hémodialyse</a:t>
            </a:r>
          </a:p>
          <a:p>
            <a:pPr eaLnBrk="1" hangingPunct="1">
              <a:lnSpc>
                <a:spcPct val="90000"/>
              </a:lnSpc>
            </a:pPr>
            <a:r>
              <a:rPr lang="fr-CA" altLang="fr-FR" sz="2800" smtClean="0">
                <a:ea typeface="ＭＳ Ｐゴシック" pitchFamily="34" charset="-128"/>
              </a:rPr>
              <a:t>À instituer si jugé potentiellement bénéfique à la lumière de l’évaluation du risque</a:t>
            </a:r>
          </a:p>
          <a:p>
            <a:pPr eaLnBrk="1" hangingPunct="1">
              <a:lnSpc>
                <a:spcPct val="90000"/>
              </a:lnSpc>
            </a:pPr>
            <a:endParaRPr lang="fr-CA" altLang="fr-FR" sz="28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Accélération de l’élimination</a:t>
            </a:r>
          </a:p>
        </p:txBody>
      </p:sp>
      <p:sp>
        <p:nvSpPr>
          <p:cNvPr id="3" name="Espace réservé du contenu 2"/>
          <p:cNvSpPr>
            <a:spLocks noGrp="1"/>
          </p:cNvSpPr>
          <p:nvPr>
            <p:ph idx="1"/>
          </p:nvPr>
        </p:nvSpPr>
        <p:spPr/>
        <p:txBody>
          <a:bodyPr/>
          <a:lstStyle/>
          <a:p>
            <a:pPr eaLnBrk="1" hangingPunct="1">
              <a:lnSpc>
                <a:spcPct val="90000"/>
              </a:lnSpc>
            </a:pPr>
            <a:r>
              <a:rPr lang="fr-CA" altLang="fr-FR" sz="2800" smtClean="0">
                <a:ea typeface="ＭＳ Ｐゴシック" pitchFamily="34" charset="-128"/>
              </a:rPr>
              <a:t>Charbon de bois multidoses</a:t>
            </a:r>
          </a:p>
          <a:p>
            <a:pPr lvl="1" eaLnBrk="1" hangingPunct="1">
              <a:lnSpc>
                <a:spcPct val="90000"/>
              </a:lnSpc>
            </a:pPr>
            <a:r>
              <a:rPr lang="fr-CA" altLang="fr-FR" sz="2400" smtClean="0">
                <a:ea typeface="ＭＳ Ｐゴシック" pitchFamily="34" charset="-128"/>
              </a:rPr>
              <a:t>Principe de dialyse intestinale</a:t>
            </a:r>
          </a:p>
          <a:p>
            <a:pPr lvl="1" eaLnBrk="1" hangingPunct="1">
              <a:lnSpc>
                <a:spcPct val="90000"/>
              </a:lnSpc>
            </a:pPr>
            <a:r>
              <a:rPr lang="fr-CA" altLang="fr-FR" sz="2400" smtClean="0">
                <a:ea typeface="ＭＳ Ｐゴシック" pitchFamily="34" charset="-128"/>
              </a:rPr>
              <a:t>Indications limitées: </a:t>
            </a:r>
          </a:p>
          <a:p>
            <a:pPr lvl="2" eaLnBrk="1" hangingPunct="1">
              <a:lnSpc>
                <a:spcPct val="90000"/>
              </a:lnSpc>
            </a:pPr>
            <a:r>
              <a:rPr lang="fr-CA" altLang="fr-FR" sz="2200" smtClean="0">
                <a:ea typeface="ＭＳ Ｐゴシック" pitchFamily="34" charset="-128"/>
              </a:rPr>
              <a:t>Carbamazepine</a:t>
            </a:r>
          </a:p>
          <a:p>
            <a:pPr lvl="2" eaLnBrk="1" hangingPunct="1">
              <a:lnSpc>
                <a:spcPct val="90000"/>
              </a:lnSpc>
            </a:pPr>
            <a:r>
              <a:rPr lang="fr-CA" altLang="fr-FR" sz="2200" smtClean="0">
                <a:ea typeface="ＭＳ Ｐゴシック" pitchFamily="34" charset="-128"/>
              </a:rPr>
              <a:t>Dapsone</a:t>
            </a:r>
          </a:p>
          <a:p>
            <a:pPr lvl="2" eaLnBrk="1" hangingPunct="1">
              <a:lnSpc>
                <a:spcPct val="90000"/>
              </a:lnSpc>
            </a:pPr>
            <a:r>
              <a:rPr lang="fr-CA" altLang="fr-FR" sz="2200" smtClean="0">
                <a:ea typeface="ＭＳ Ｐゴシック" pitchFamily="34" charset="-128"/>
              </a:rPr>
              <a:t>Phenobarbital</a:t>
            </a:r>
          </a:p>
          <a:p>
            <a:pPr lvl="2" eaLnBrk="1" hangingPunct="1">
              <a:lnSpc>
                <a:spcPct val="90000"/>
              </a:lnSpc>
            </a:pPr>
            <a:r>
              <a:rPr lang="fr-CA" altLang="fr-FR" sz="2200" smtClean="0">
                <a:ea typeface="ＭＳ Ｐゴシック" pitchFamily="34" charset="-128"/>
              </a:rPr>
              <a:t>Quinine</a:t>
            </a:r>
          </a:p>
          <a:p>
            <a:pPr lvl="2" eaLnBrk="1" hangingPunct="1">
              <a:lnSpc>
                <a:spcPct val="90000"/>
              </a:lnSpc>
            </a:pPr>
            <a:r>
              <a:rPr lang="fr-CA" altLang="fr-FR" sz="2200" smtClean="0">
                <a:ea typeface="ＭＳ Ｐゴシック" pitchFamily="34" charset="-128"/>
              </a:rPr>
              <a:t>Théophylline </a:t>
            </a:r>
          </a:p>
          <a:p>
            <a:pPr lvl="1" eaLnBrk="1" hangingPunct="1">
              <a:lnSpc>
                <a:spcPct val="90000"/>
              </a:lnSpc>
            </a:pPr>
            <a:r>
              <a:rPr lang="fr-CA" altLang="fr-FR" sz="2400" smtClean="0">
                <a:ea typeface="ＭＳ Ｐゴシック" pitchFamily="34" charset="-128"/>
              </a:rPr>
              <a:t>Péristaltisme doit être présent</a:t>
            </a:r>
          </a:p>
          <a:p>
            <a:pPr lvl="1" eaLnBrk="1" hangingPunct="1">
              <a:lnSpc>
                <a:spcPct val="90000"/>
              </a:lnSpc>
            </a:pPr>
            <a:r>
              <a:rPr lang="fr-CA" altLang="fr-FR" sz="2400" smtClean="0">
                <a:ea typeface="ＭＳ Ｐゴシック" pitchFamily="34" charset="-128"/>
              </a:rPr>
              <a:t>Ne pas utiliser de charbon avec sorbitol</a:t>
            </a:r>
          </a:p>
          <a:p>
            <a:pPr lvl="1" eaLnBrk="1" hangingPunct="1">
              <a:lnSpc>
                <a:spcPct val="90000"/>
              </a:lnSpc>
            </a:pPr>
            <a:r>
              <a:rPr lang="fr-CA" altLang="fr-FR" sz="2400" smtClean="0">
                <a:ea typeface="ＭＳ Ｐゴシック" pitchFamily="34" charset="-128"/>
              </a:rPr>
              <a:t>À discuter avec le centre antipoison</a:t>
            </a:r>
          </a:p>
          <a:p>
            <a:pPr lvl="1" eaLnBrk="1" hangingPunct="1">
              <a:lnSpc>
                <a:spcPct val="90000"/>
              </a:lnSpc>
            </a:pPr>
            <a:endParaRPr lang="fr-CA" altLang="fr-FR" sz="240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re 1"/>
          <p:cNvSpPr>
            <a:spLocks noGrp="1"/>
          </p:cNvSpPr>
          <p:nvPr>
            <p:ph type="title"/>
          </p:nvPr>
        </p:nvSpPr>
        <p:spPr>
          <a:ln>
            <a:solidFill>
              <a:schemeClr val="accent1"/>
            </a:solidFill>
            <a:miter lim="800000"/>
            <a:headEnd/>
            <a:tailEnd/>
          </a:ln>
        </p:spPr>
        <p:txBody>
          <a:bodyPr/>
          <a:lstStyle/>
          <a:p>
            <a:pPr algn="ctr" eaLnBrk="1" hangingPunct="1"/>
            <a:r>
              <a:rPr lang="fr-CA" altLang="fr-FR" smtClean="0">
                <a:ea typeface="ＭＳ Ｐゴシック" pitchFamily="34" charset="-128"/>
              </a:rPr>
              <a:t>Accélération de l’élimination</a:t>
            </a:r>
          </a:p>
        </p:txBody>
      </p:sp>
      <p:sp>
        <p:nvSpPr>
          <p:cNvPr id="3" name="Espace réservé du contenu 2"/>
          <p:cNvSpPr>
            <a:spLocks noGrp="1"/>
          </p:cNvSpPr>
          <p:nvPr>
            <p:ph idx="1"/>
          </p:nvPr>
        </p:nvSpPr>
        <p:spPr/>
        <p:txBody>
          <a:bodyPr/>
          <a:lstStyle/>
          <a:p>
            <a:pPr eaLnBrk="1" hangingPunct="1"/>
            <a:r>
              <a:rPr lang="fr-CA" altLang="fr-FR" smtClean="0">
                <a:ea typeface="ＭＳ Ｐゴシック" pitchFamily="34" charset="-128"/>
              </a:rPr>
              <a:t>Alcalinisation des urines</a:t>
            </a:r>
          </a:p>
          <a:p>
            <a:pPr lvl="1" eaLnBrk="1" hangingPunct="1"/>
            <a:r>
              <a:rPr lang="fr-CA" altLang="fr-FR" smtClean="0">
                <a:ea typeface="ＭＳ Ｐゴシック" pitchFamily="34" charset="-128"/>
              </a:rPr>
              <a:t>Favoriser ionisation prévenant réabsorption au niveau rénal</a:t>
            </a:r>
          </a:p>
          <a:p>
            <a:pPr lvl="1" eaLnBrk="1" hangingPunct="1"/>
            <a:r>
              <a:rPr lang="fr-CA" altLang="fr-FR" smtClean="0">
                <a:ea typeface="ＭＳ Ｐゴシック" pitchFamily="34" charset="-128"/>
              </a:rPr>
              <a:t>Alcalinisation du sérum puis de l’urine avec perfusion de bicarbonate de sodium</a:t>
            </a:r>
          </a:p>
          <a:p>
            <a:pPr lvl="1" eaLnBrk="1" hangingPunct="1"/>
            <a:r>
              <a:rPr lang="fr-CA" altLang="fr-FR" smtClean="0">
                <a:ea typeface="ＭＳ Ｐゴシック" pitchFamily="34" charset="-128"/>
              </a:rPr>
              <a:t>Surtout pour intoxications aux salicylates</a:t>
            </a:r>
          </a:p>
          <a:p>
            <a:pPr lvl="1" eaLnBrk="1" hangingPunct="1"/>
            <a:r>
              <a:rPr lang="fr-CA" altLang="fr-FR" smtClean="0">
                <a:ea typeface="ＭＳ Ｐゴシック" pitchFamily="34" charset="-128"/>
              </a:rPr>
              <a:t>Maintien d’une kaliémie </a:t>
            </a:r>
            <a:r>
              <a:rPr lang="fr-CA" altLang="fr-FR" u="sng" smtClean="0">
                <a:ea typeface="ＭＳ Ｐゴシック" pitchFamily="34" charset="-128"/>
              </a:rPr>
              <a:t>&gt;</a:t>
            </a:r>
            <a:r>
              <a:rPr lang="fr-CA" altLang="fr-FR" smtClean="0">
                <a:ea typeface="ＭＳ Ｐゴシック" pitchFamily="34" charset="-128"/>
              </a:rPr>
              <a:t> 4 essentielle</a:t>
            </a:r>
          </a:p>
          <a:p>
            <a:pPr lvl="1" eaLnBrk="1" hangingPunct="1"/>
            <a:r>
              <a:rPr lang="fr-CA" altLang="fr-FR" smtClean="0">
                <a:ea typeface="ＭＳ Ｐゴシック" pitchFamily="34" charset="-128"/>
              </a:rPr>
              <a:t>Attention à l’alcalinisation excessive et à la surcharge volémique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4741</TotalTime>
  <Words>14141</Words>
  <Application>Microsoft Office PowerPoint</Application>
  <PresentationFormat>Affichage à l'écran (4:3)</PresentationFormat>
  <Paragraphs>1223</Paragraphs>
  <Slides>122</Slides>
  <Notes>85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122</vt:i4>
      </vt:variant>
    </vt:vector>
  </HeadingPairs>
  <TitlesOfParts>
    <vt:vector size="130" baseType="lpstr">
      <vt:lpstr>Arial</vt:lpstr>
      <vt:lpstr>ＭＳ Ｐゴシック</vt:lpstr>
      <vt:lpstr>Wingdings 2</vt:lpstr>
      <vt:lpstr>Calibri</vt:lpstr>
      <vt:lpstr>Symbol</vt:lpstr>
      <vt:lpstr>Franklin Gothic Book</vt:lpstr>
      <vt:lpstr>Wingdings</vt:lpstr>
      <vt:lpstr>Technique</vt:lpstr>
      <vt:lpstr>La prise en charge du patient intoxiqué  </vt:lpstr>
      <vt:lpstr>Présentation PowerPoint</vt:lpstr>
      <vt:lpstr>Objectifs</vt:lpstr>
      <vt:lpstr>Amuse-gueule…</vt:lpstr>
      <vt:lpstr>Amuse-gueule…</vt:lpstr>
      <vt:lpstr>Amuse-gueule…</vt:lpstr>
      <vt:lpstr>Plan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Réanimation</vt:lpstr>
      <vt:lpstr>Évaluation du risque en toxicologie </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Évaluation du risque</vt:lpstr>
      <vt:lpstr>Investigation</vt:lpstr>
      <vt:lpstr>Investigation</vt:lpstr>
      <vt:lpstr>Investigation</vt:lpstr>
      <vt:lpstr>Investigation</vt:lpstr>
      <vt:lpstr>Investigation</vt:lpstr>
      <vt:lpstr>Investigation</vt:lpstr>
      <vt:lpstr>Investigation</vt:lpstr>
      <vt:lpstr>Investigation</vt:lpstr>
      <vt:lpstr>Investigation</vt:lpstr>
      <vt:lpstr>Investigation</vt:lpstr>
      <vt:lpstr>Décontamination  gastro-intestinale</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Décontamination GI</vt:lpstr>
      <vt:lpstr>L’accélération de l’élimination</vt:lpstr>
      <vt:lpstr>Accélération de l’élimination</vt:lpstr>
      <vt:lpstr>Accélération de l’élimination</vt:lpstr>
      <vt:lpstr>Accélération de l’élimination</vt:lpstr>
      <vt:lpstr>Accélération de l’élimination</vt:lpstr>
      <vt:lpstr>Soutien et monitoring</vt:lpstr>
      <vt:lpstr>Soutien et monitoring</vt:lpstr>
      <vt:lpstr>Soutien et monitoring</vt:lpstr>
      <vt:lpstr>Antidotes</vt:lpstr>
      <vt:lpstr>Antidotes</vt:lpstr>
      <vt:lpstr>Rôle du Centre antipoison du Québec</vt:lpstr>
      <vt:lpstr>Rôle du Centre antipoison</vt:lpstr>
      <vt:lpstr>Rôle du Centre antipoison</vt:lpstr>
      <vt:lpstr>Rôle du Centre antipoison</vt:lpstr>
      <vt:lpstr>Retour sur les cas…</vt:lpstr>
      <vt:lpstr>Retour sur les cas…</vt:lpstr>
      <vt:lpstr>Retour sur les cas…</vt:lpstr>
      <vt:lpstr>Retour sur les cas…</vt:lpstr>
      <vt:lpstr>Retour sur les cas…</vt:lpstr>
      <vt:lpstr>Retour sur les cas…</vt:lpstr>
      <vt:lpstr>Retour sur les cas…</vt:lpstr>
      <vt:lpstr>Conclusion</vt:lpstr>
      <vt:lpstr>Conclusion</vt:lpstr>
      <vt:lpstr>Conclusion</vt:lpstr>
      <vt:lpstr>Conclusion</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polytraumatisé agité</dc:title>
  <dc:creator>Alexandre Larocque</dc:creator>
  <cp:lastModifiedBy>thibaudd</cp:lastModifiedBy>
  <cp:revision>204</cp:revision>
  <cp:lastPrinted>2011-05-12T11:00:32Z</cp:lastPrinted>
  <dcterms:created xsi:type="dcterms:W3CDTF">2009-10-31T22:34:30Z</dcterms:created>
  <dcterms:modified xsi:type="dcterms:W3CDTF">2014-10-24T19:44:06Z</dcterms:modified>
</cp:coreProperties>
</file>