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93" r:id="rId2"/>
    <p:sldId id="394" r:id="rId3"/>
    <p:sldId id="395" r:id="rId4"/>
    <p:sldId id="396" r:id="rId5"/>
    <p:sldId id="397" r:id="rId6"/>
    <p:sldId id="398" r:id="rId7"/>
    <p:sldId id="399" r:id="rId8"/>
    <p:sldId id="400" r:id="rId9"/>
    <p:sldId id="383" r:id="rId10"/>
    <p:sldId id="384" r:id="rId11"/>
    <p:sldId id="385" r:id="rId12"/>
    <p:sldId id="404" r:id="rId13"/>
    <p:sldId id="405" r:id="rId14"/>
    <p:sldId id="390" r:id="rId15"/>
  </p:sldIdLst>
  <p:sldSz cx="9144000" cy="6858000" type="screen4x3"/>
  <p:notesSz cx="6934200" cy="9220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sava" initials="S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731"/>
    <a:srgbClr val="194F77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017" autoAdjust="0"/>
    <p:restoredTop sz="90053" autoAdjust="0"/>
  </p:normalViewPr>
  <p:slideViewPr>
    <p:cSldViewPr>
      <p:cViewPr varScale="1">
        <p:scale>
          <a:sx n="97" d="100"/>
          <a:sy n="97" d="100"/>
        </p:scale>
        <p:origin x="-8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6-25T16:18:22.978" idx="1">
    <p:pos x="5224" y="321"/>
    <p:text>A-t-on des statistiques à cet effet ? J'ai pris ces données dans des articles qu'on peut mettre en référence, mais peut-être a-t-on des données plus adéquates.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C9E4-EC1C-1E48-B7DE-00BB13699572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DD398-2F3E-AA4D-8FC2-65655C5FA7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75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85CB885A-3B97-41A9-954A-5AD80524826A}" type="datetimeFigureOut">
              <a:rPr lang="fr-CA" smtClean="0"/>
              <a:pPr/>
              <a:t>2015-09-08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83147498-8EE2-475F-9CEE-B6A9377DE07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1922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16E17-91BD-4DFC-8A45-897DC944677D}" type="slidenum">
              <a:rPr lang="fr-CA" smtClean="0"/>
              <a:pPr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8806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Avec qui communiquer ?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7498-8EE2-475F-9CEE-B6A9377DE075}" type="slidenum">
              <a:rPr lang="fr-CA" smtClean="0"/>
              <a:pPr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516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7498-8EE2-475F-9CEE-B6A9377DE075}" type="slidenum">
              <a:rPr lang="fr-CA" smtClean="0">
                <a:solidFill>
                  <a:prstClr val="black"/>
                </a:solidFill>
              </a:rPr>
              <a:pPr/>
              <a:t>4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3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Traduire </a:t>
            </a:r>
            <a:r>
              <a:rPr lang="fr-FR" dirty="0" err="1" smtClean="0"/>
              <a:t>empowerment</a:t>
            </a:r>
            <a:r>
              <a:rPr lang="fr-FR" dirty="0" smtClean="0"/>
              <a:t> : autonomie, responsabilisation?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16E17-91BD-4DFC-8A45-897DC944677D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514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800" dirty="0">
                <a:ea typeface="ＭＳ Ｐゴシック" charset="0"/>
                <a:cs typeface="ＭＳ Ｐゴシック" charset="0"/>
              </a:rPr>
              <a:t>Méthode de communication orale qui peut être utilisée dans beaucoup de situations :</a:t>
            </a:r>
          </a:p>
          <a:p>
            <a:pPr lvl="1"/>
            <a:r>
              <a:rPr lang="fr-CA" sz="2400" dirty="0">
                <a:ea typeface="ＭＳ Ｐゴシック" charset="0"/>
                <a:cs typeface="ＭＳ Ｐゴシック" charset="0"/>
              </a:rPr>
              <a:t>Lors d’un appel téléphonique à un autre médecin ou à un professionnel</a:t>
            </a:r>
          </a:p>
          <a:p>
            <a:pPr lvl="1"/>
            <a:r>
              <a:rPr lang="fr-CA" sz="2400" dirty="0">
                <a:ea typeface="ＭＳ Ｐゴシック" charset="0"/>
                <a:cs typeface="ＭＳ Ｐゴシック" charset="0"/>
              </a:rPr>
              <a:t>Lors d’une tournée d’enseignement</a:t>
            </a:r>
          </a:p>
          <a:p>
            <a:pPr lvl="1"/>
            <a:r>
              <a:rPr lang="fr-CA" sz="2400" dirty="0">
                <a:ea typeface="ＭＳ Ｐゴシック" charset="0"/>
                <a:cs typeface="ＭＳ Ｐゴシック" charset="0"/>
              </a:rPr>
              <a:t>Lors d’un échange verbal avec un collègue, un superviseur ou un autre professionnel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16E17-91BD-4DFC-8A45-897DC944677D}" type="slidenum">
              <a:rPr lang="fr-CA" smtClean="0"/>
              <a:pPr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1181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7498-8EE2-475F-9CEE-B6A9377DE075}" type="slidenum">
              <a:rPr lang="fr-CA" smtClean="0">
                <a:solidFill>
                  <a:prstClr val="black"/>
                </a:solidFill>
              </a:rPr>
              <a:pPr/>
              <a:t>7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68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7498-8EE2-475F-9CEE-B6A9377DE075}" type="slidenum">
              <a:rPr lang="fr-CA" smtClean="0">
                <a:solidFill>
                  <a:prstClr val="black"/>
                </a:solidFill>
              </a:rPr>
              <a:pPr/>
              <a:t>8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89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7498-8EE2-475F-9CEE-B6A9377DE075}" type="slidenum">
              <a:rPr lang="fr-CA" smtClean="0"/>
              <a:pPr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4583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7498-8EE2-475F-9CEE-B6A9377DE075}" type="slidenum">
              <a:rPr lang="fr-CA" smtClean="0"/>
              <a:pPr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3462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7498-8EE2-475F-9CEE-B6A9377DE075}" type="slidenum">
              <a:rPr lang="fr-CA" smtClean="0"/>
              <a:pPr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277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kumimoji="0" lang="fr-FR" sz="4400" b="1" i="0" u="sng" strike="noStrike" kern="1200" cap="none" spc="0" normalizeH="0" baseline="0" dirty="0" smtClean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lang="fr-CA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 (Auteurs)</a:t>
            </a:r>
            <a:endParaRPr lang="fr-C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571189" y="6484654"/>
            <a:ext cx="6318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4C7FBC"/>
                </a:solidFill>
              </a:rPr>
              <a:t>© Université de Montréal - CPASS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7045" y="6761653"/>
            <a:ext cx="9144000" cy="116632"/>
          </a:xfrm>
          <a:prstGeom prst="rect">
            <a:avLst/>
          </a:prstGeom>
          <a:solidFill>
            <a:srgbClr val="194F7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EEF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713964"/>
          </a:xfrm>
          <a:prstGeom prst="rect">
            <a:avLst/>
          </a:prstGeom>
        </p:spPr>
      </p:pic>
      <p:pic>
        <p:nvPicPr>
          <p:cNvPr id="7" name="Image 6" descr="logo_udem cpass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344" y="4941168"/>
            <a:ext cx="4017144" cy="16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1229667" y="2388989"/>
            <a:ext cx="4969470" cy="1143000"/>
          </a:xfrm>
        </p:spPr>
        <p:txBody>
          <a:bodyPr/>
          <a:lstStyle>
            <a:lvl1pPr algn="r">
              <a:defRPr u="sng"/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7704" y="476672"/>
            <a:ext cx="6779096" cy="6048672"/>
          </a:xfrm>
        </p:spPr>
        <p:txBody>
          <a:bodyPr/>
          <a:lstStyle>
            <a:lvl1pPr marL="609600" marR="0" indent="-609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EEF"/>
              </a:buClr>
              <a:buSzTx/>
              <a:buFont typeface="Arial" charset="0"/>
              <a:buAutoNum type="romanUcPeriod"/>
              <a:tabLst/>
              <a:defRPr/>
            </a:lvl1pPr>
            <a:lvl2pPr>
              <a:buClr>
                <a:srgbClr val="5B8F64"/>
              </a:buClr>
              <a:defRPr/>
            </a:lvl2pPr>
            <a:lvl3pPr>
              <a:buClr>
                <a:srgbClr val="00AEEF"/>
              </a:buClr>
              <a:defRPr/>
            </a:lvl3pPr>
            <a:lvl4pPr marL="1600200" indent="-228600">
              <a:buClr>
                <a:srgbClr val="5B8F64"/>
              </a:buClr>
              <a:buFont typeface="Wingdings" pitchFamily="2" charset="2"/>
              <a:buChar char="§"/>
              <a:defRPr/>
            </a:lvl4pPr>
            <a:lvl5pP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910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68313" y="1557338"/>
            <a:ext cx="8207375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53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Courier New" pitchFamily="49" charset="0"/>
              <a:buChar char="o"/>
              <a:defRPr lang="fr-FR" sz="24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5B8F64"/>
              </a:buClr>
              <a:buSzPct val="110000"/>
              <a:buFont typeface="Arial" pitchFamily="34" charset="0"/>
              <a:buChar char="•"/>
              <a:defRPr lang="fr-FR" sz="24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Calibri" pitchFamily="34" charset="0"/>
              <a:buChar char="–"/>
              <a:defRPr lang="fr-FR" sz="24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5B8F64"/>
              </a:buClr>
              <a:buSzPct val="85000"/>
              <a:buFont typeface="Wingdings" pitchFamily="2" charset="2"/>
              <a:buChar char="§"/>
              <a:defRPr lang="fr-FR" sz="24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4pPr>
            <a:lvl5pPr algn="l" rtl="0" fontAlgn="base">
              <a:spcBef>
                <a:spcPct val="20000"/>
              </a:spcBef>
              <a:spcAft>
                <a:spcPct val="0"/>
              </a:spcAft>
              <a:defRPr lang="fr-CA" sz="240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 marL="34290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2400" kern="12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2400" kern="12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2pPr>
            <a:lvl3pPr marL="11430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2400" kern="12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16002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2400" kern="12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4pPr>
            <a:lvl5pPr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CA" sz="2400" kern="120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Courier New" pitchFamily="49" charset="0"/>
              <a:buChar char="o"/>
            </a:pPr>
            <a:r>
              <a:rPr lang="fr-FR" smtClean="0"/>
              <a:t>Modifiez les styles du texte du masque</a:t>
            </a:r>
          </a:p>
          <a:p>
            <a:pPr marL="342900" lvl="1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Courier New" pitchFamily="49" charset="0"/>
              <a:buChar char="o"/>
            </a:pPr>
            <a:r>
              <a:rPr lang="fr-FR" smtClean="0"/>
              <a:t>Deuxième niveau</a:t>
            </a:r>
          </a:p>
          <a:p>
            <a:pPr marL="342900" lvl="2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Courier New" pitchFamily="49" charset="0"/>
              <a:buChar char="o"/>
            </a:pPr>
            <a:r>
              <a:rPr lang="fr-FR" smtClean="0"/>
              <a:t>Troisième niveau</a:t>
            </a:r>
          </a:p>
          <a:p>
            <a:pPr marL="342900" lvl="3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Courier New" pitchFamily="49" charset="0"/>
              <a:buChar char="o"/>
            </a:pPr>
            <a:r>
              <a:rPr lang="fr-FR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5594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60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3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1763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4" r:id="rId5"/>
    <p:sldLayoutId id="2147483655" r:id="rId6"/>
    <p:sldLayoutId id="2147483656" r:id="rId7"/>
  </p:sldLayoutIdLst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kumimoji="0" lang="fr-CA" sz="3200" b="1" i="0" u="none" strike="noStrike" kern="0" cap="none" spc="0" normalizeH="0" baseline="0" dirty="0">
          <a:ln>
            <a:noFill/>
          </a:ln>
          <a:solidFill>
            <a:srgbClr val="00AEEF"/>
          </a:solidFill>
          <a:effectLst/>
          <a:uLnTx/>
          <a:uFillTx/>
          <a:latin typeface="Lucida Grande"/>
          <a:ea typeface="ＭＳ Ｐゴシック" charset="-128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EEF"/>
        </a:buClr>
        <a:buFont typeface="Courier New" pitchFamily="49" charset="0"/>
        <a:buChar char="o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B8F64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EEF"/>
        </a:buClr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Clr>
          <a:srgbClr val="5B8F64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Utilisation de la méthode de communication SBAR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Benoit Deligne</a:t>
            </a:r>
          </a:p>
          <a:p>
            <a:r>
              <a:rPr lang="fr-CA" dirty="0" smtClean="0"/>
              <a:t>Nathalie Caire Fon</a:t>
            </a:r>
          </a:p>
          <a:p>
            <a:r>
              <a:rPr lang="fr-CA" dirty="0" smtClean="0"/>
              <a:t>Suzie Savard</a:t>
            </a:r>
          </a:p>
        </p:txBody>
      </p:sp>
    </p:spTree>
    <p:extLst>
      <p:ext uri="{BB962C8B-B14F-4D97-AF65-F5344CB8AC3E}">
        <p14:creationId xmlns:p14="http://schemas.microsoft.com/office/powerpoint/2010/main" val="23754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Exemple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fr-FR" dirty="0"/>
              <a:t>Un « SBAR » entre deux médecins</a:t>
            </a:r>
            <a:endParaRPr lang="fr-CA" dirty="0"/>
          </a:p>
        </p:txBody>
      </p:sp>
      <p:pic>
        <p:nvPicPr>
          <p:cNvPr id="3" name="Étape 2_WMV V9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597" b="12599"/>
          <a:stretch/>
        </p:blipFill>
        <p:spPr>
          <a:xfrm>
            <a:off x="2364432" y="2204864"/>
            <a:ext cx="6096000" cy="3420000"/>
          </a:xfrm>
          <a:prstGeom prst="round2Same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4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034"/>
    </mc:Choice>
    <mc:Fallback xmlns:mv="urn:schemas-microsoft-com:mac:vml" xmlns="">
      <p:transition advTm="7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73034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Exemple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romanUcPeriod" startAt="3"/>
            </a:pPr>
            <a:r>
              <a:rPr lang="fr-FR" dirty="0"/>
              <a:t>Un « SBAR » entre 2 professionnels</a:t>
            </a:r>
            <a:endParaRPr lang="fr-CA" dirty="0"/>
          </a:p>
        </p:txBody>
      </p:sp>
      <p:pic>
        <p:nvPicPr>
          <p:cNvPr id="7" name="Etape3_640.mp4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597" b="12599"/>
          <a:stretch/>
        </p:blipFill>
        <p:spPr>
          <a:xfrm>
            <a:off x="2411760" y="2241248"/>
            <a:ext cx="6096000" cy="3420000"/>
          </a:xfrm>
          <a:prstGeom prst="round2Same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0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6014"/>
    </mc:Choice>
    <mc:Fallback xmlns:mv="urn:schemas-microsoft-com:mac:vml" xmlns="">
      <p:transition advTm="8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85715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Conclusion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Méthode de communication courte et structurée</a:t>
            </a:r>
          </a:p>
          <a:p>
            <a:r>
              <a:rPr lang="fr-CA" dirty="0" smtClean="0"/>
              <a:t>Peut s’appliquer à tout échange verbal en situation d’urgence ou critique (en garde notamment)</a:t>
            </a:r>
          </a:p>
          <a:p>
            <a:r>
              <a:rPr lang="fr-CA" dirty="0" smtClean="0"/>
              <a:t>Diminue les erreurs de communication</a:t>
            </a:r>
          </a:p>
          <a:p>
            <a:r>
              <a:rPr lang="fr-CA" dirty="0"/>
              <a:t>A</a:t>
            </a:r>
            <a:r>
              <a:rPr lang="fr-CA" dirty="0" smtClean="0"/>
              <a:t>ugmente l’efficacité des intervenants contactés</a:t>
            </a:r>
          </a:p>
          <a:p>
            <a:r>
              <a:rPr lang="fr-CA" dirty="0" smtClean="0"/>
              <a:t>Donne un cadre rassurant pour les professionnels moins expérimentés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372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Bibliographie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 smtClean="0"/>
              <a:t>Haig, K. M. ; Sutton, S. ; </a:t>
            </a:r>
            <a:r>
              <a:rPr lang="fr-CA" dirty="0" err="1" smtClean="0"/>
              <a:t>Whittington</a:t>
            </a:r>
            <a:r>
              <a:rPr lang="fr-CA" dirty="0" smtClean="0"/>
              <a:t>, J. </a:t>
            </a:r>
            <a:r>
              <a:rPr lang="en-US" dirty="0" smtClean="0"/>
              <a:t>SBAR: A shared mental model for improving </a:t>
            </a:r>
            <a:r>
              <a:rPr lang="en-US" dirty="0"/>
              <a:t>c</a:t>
            </a:r>
            <a:r>
              <a:rPr lang="en-US" dirty="0" smtClean="0"/>
              <a:t>ommunication </a:t>
            </a:r>
            <a:r>
              <a:rPr lang="en-US" dirty="0"/>
              <a:t>b</a:t>
            </a:r>
            <a:r>
              <a:rPr lang="en-US" dirty="0" smtClean="0"/>
              <a:t>etween Clinicians. 2006 : Journal on quality and patient safety, v</a:t>
            </a:r>
            <a:r>
              <a:rPr lang="fr-CA" dirty="0" err="1" smtClean="0"/>
              <a:t>ol</a:t>
            </a:r>
            <a:r>
              <a:rPr lang="fr-CA" dirty="0" smtClean="0"/>
              <a:t>. </a:t>
            </a:r>
            <a:r>
              <a:rPr lang="fr-CA" dirty="0"/>
              <a:t>32 </a:t>
            </a:r>
            <a:r>
              <a:rPr lang="fr-CA" dirty="0" smtClean="0"/>
              <a:t>no 3.</a:t>
            </a:r>
          </a:p>
          <a:p>
            <a:r>
              <a:rPr lang="en-US" dirty="0"/>
              <a:t>De </a:t>
            </a:r>
            <a:r>
              <a:rPr lang="en-US" dirty="0" err="1"/>
              <a:t>Meester</a:t>
            </a:r>
            <a:r>
              <a:rPr lang="en-US" dirty="0"/>
              <a:t> K, et al. SBAR improves nurse–physician communication and reduces unexpected death: A pre and post intervention study. Resuscitation (2013), http://dx.doi.org/10.1016/j.resuscitation.2013.03.016 </a:t>
            </a:r>
            <a:endParaRPr lang="en-US" dirty="0" smtClean="0"/>
          </a:p>
          <a:p>
            <a:r>
              <a:rPr lang="en-US" dirty="0" smtClean="0"/>
              <a:t>Cunningham, N. J. ; </a:t>
            </a:r>
            <a:r>
              <a:rPr lang="en-US" dirty="0" err="1" smtClean="0"/>
              <a:t>Weiland</a:t>
            </a:r>
            <a:r>
              <a:rPr lang="en-US" dirty="0" smtClean="0"/>
              <a:t>, T. J. ; Van </a:t>
            </a:r>
            <a:r>
              <a:rPr lang="en-US" dirty="0" err="1"/>
              <a:t>Dijk</a:t>
            </a:r>
            <a:r>
              <a:rPr lang="en-US" dirty="0" smtClean="0"/>
              <a:t>, J. P. P. ; S</a:t>
            </a:r>
            <a:r>
              <a:rPr lang="fr-CA" dirty="0" err="1" smtClean="0"/>
              <a:t>hilkofski</a:t>
            </a:r>
            <a:r>
              <a:rPr lang="fr-CA" dirty="0" smtClean="0"/>
              <a:t>, N. ; Cunningham, N. Y. T</a:t>
            </a:r>
            <a:r>
              <a:rPr lang="en-US" dirty="0" err="1" smtClean="0"/>
              <a:t>elephone</a:t>
            </a:r>
            <a:r>
              <a:rPr lang="en-US" dirty="0" smtClean="0"/>
              <a:t> </a:t>
            </a:r>
            <a:r>
              <a:rPr lang="en-US" dirty="0"/>
              <a:t>referrals by junior doctors: a </a:t>
            </a:r>
            <a:r>
              <a:rPr lang="en-US" dirty="0" err="1" smtClean="0"/>
              <a:t>randomised</a:t>
            </a:r>
            <a:r>
              <a:rPr lang="en-US" dirty="0" smtClean="0"/>
              <a:t> controlled </a:t>
            </a:r>
            <a:r>
              <a:rPr lang="en-US" dirty="0"/>
              <a:t>trial assessing the impact of SBAR </a:t>
            </a:r>
            <a:r>
              <a:rPr lang="en-US" dirty="0" smtClean="0"/>
              <a:t>in </a:t>
            </a:r>
            <a:r>
              <a:rPr lang="fr-CA" dirty="0" smtClean="0"/>
              <a:t>a </a:t>
            </a:r>
            <a:r>
              <a:rPr lang="fr-CA" dirty="0" err="1"/>
              <a:t>simulated</a:t>
            </a:r>
            <a:r>
              <a:rPr lang="fr-CA" dirty="0"/>
              <a:t> </a:t>
            </a:r>
            <a:r>
              <a:rPr lang="fr-CA" dirty="0" smtClean="0"/>
              <a:t>setting. 2012 : </a:t>
            </a:r>
            <a:r>
              <a:rPr lang="fr-CA" dirty="0" err="1" smtClean="0"/>
              <a:t>Postgrad</a:t>
            </a:r>
            <a:r>
              <a:rPr lang="fr-CA" dirty="0" smtClean="0"/>
              <a:t> </a:t>
            </a:r>
            <a:r>
              <a:rPr lang="fr-CA" dirty="0"/>
              <a:t>Med </a:t>
            </a:r>
            <a:r>
              <a:rPr lang="fr-CA" dirty="0" smtClean="0"/>
              <a:t>J vol. 88 pp.619–626</a:t>
            </a:r>
            <a:r>
              <a:rPr lang="fr-CA" dirty="0"/>
              <a:t>.</a:t>
            </a: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17733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Merci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512768" cy="1752600"/>
          </a:xfrm>
        </p:spPr>
        <p:txBody>
          <a:bodyPr/>
          <a:lstStyle/>
          <a:p>
            <a:r>
              <a:rPr lang="fr-CA" sz="2400" dirty="0" smtClean="0"/>
              <a:t>Pour toutes questions relatives à cette formation, veuillez communiquer avec Nathalie Caire Fon.</a:t>
            </a:r>
          </a:p>
          <a:p>
            <a:r>
              <a:rPr lang="fr-CA" sz="2400" dirty="0" smtClean="0">
                <a:solidFill>
                  <a:srgbClr val="FF0000"/>
                </a:solidFill>
              </a:rPr>
              <a:t>	</a:t>
            </a:r>
            <a:r>
              <a:rPr lang="fr-CA" sz="2400" dirty="0" err="1" smtClean="0">
                <a:solidFill>
                  <a:srgbClr val="000000"/>
                </a:solidFill>
              </a:rPr>
              <a:t>nathalie.cairefon@umontreal.ca</a:t>
            </a:r>
            <a:endParaRPr lang="fr-CA" sz="2400" dirty="0" smtClean="0">
              <a:solidFill>
                <a:srgbClr val="000000"/>
              </a:solidFill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846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053"/>
    </mc:Choice>
    <mc:Fallback xmlns:mv="urn:schemas-microsoft-com:mac:vml" xmlns="">
      <p:transition advTm="18053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318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Historique</a:t>
            </a:r>
          </a:p>
          <a:p>
            <a:r>
              <a:rPr lang="fr-CA" dirty="0" smtClean="0"/>
              <a:t>Avantages</a:t>
            </a:r>
          </a:p>
          <a:p>
            <a:r>
              <a:rPr lang="fr-CA" dirty="0" smtClean="0"/>
              <a:t>Résultats</a:t>
            </a:r>
          </a:p>
          <a:p>
            <a:r>
              <a:rPr lang="fr-CA" dirty="0" smtClean="0"/>
              <a:t>Contextes d’utilisation</a:t>
            </a:r>
          </a:p>
          <a:p>
            <a:r>
              <a:rPr lang="fr-CA" dirty="0" smtClean="0"/>
              <a:t>Présentation de la méthode</a:t>
            </a:r>
          </a:p>
          <a:p>
            <a:r>
              <a:rPr lang="fr-CA" dirty="0" smtClean="0"/>
              <a:t>Exemples vidéos</a:t>
            </a:r>
          </a:p>
          <a:p>
            <a:r>
              <a:rPr lang="fr-CA" dirty="0" smtClean="0"/>
              <a:t>Conclusion</a:t>
            </a:r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357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Historique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CA" dirty="0" smtClean="0">
                <a:solidFill>
                  <a:srgbClr val="000000"/>
                </a:solidFill>
              </a:rPr>
              <a:t>Modèle de communication développé pour les milieux de l’aviation et de la marine militaire</a:t>
            </a:r>
          </a:p>
          <a:p>
            <a:r>
              <a:rPr lang="fr-CA" dirty="0" smtClean="0">
                <a:solidFill>
                  <a:srgbClr val="000000"/>
                </a:solidFill>
              </a:rPr>
              <a:t>Adapté par le Dr Léonard au Kaiser Permanent (Denver) pour les professionnels de la santé</a:t>
            </a:r>
          </a:p>
          <a:p>
            <a:pPr lvl="1"/>
            <a:r>
              <a:rPr lang="fr-CA" dirty="0" smtClean="0">
                <a:solidFill>
                  <a:srgbClr val="000000"/>
                </a:solidFill>
              </a:rPr>
              <a:t>Pour réduire les problèmes de communication qui sont à la base de 90% des incidents</a:t>
            </a:r>
          </a:p>
          <a:p>
            <a:r>
              <a:rPr lang="fr-CA" dirty="0" smtClean="0">
                <a:solidFill>
                  <a:srgbClr val="000000"/>
                </a:solidFill>
              </a:rPr>
              <a:t>Utilisé aujourd’hui dans différents milieux de soins</a:t>
            </a:r>
          </a:p>
        </p:txBody>
      </p:sp>
    </p:spTree>
    <p:extLst>
      <p:ext uri="{BB962C8B-B14F-4D97-AF65-F5344CB8AC3E}">
        <p14:creationId xmlns:p14="http://schemas.microsoft.com/office/powerpoint/2010/main" val="39278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Arial" charset="0"/>
                <a:ea typeface="ＭＳ Ｐゴシック" charset="0"/>
                <a:cs typeface="ＭＳ Ｐゴシック" charset="0"/>
              </a:rPr>
              <a:t>Avantages de la méthode SBAR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La méthode SBAR permet de :</a:t>
            </a:r>
          </a:p>
          <a:p>
            <a:r>
              <a:rPr lang="fr-CA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Structurer </a:t>
            </a:r>
            <a:r>
              <a:rPr lang="fr-CA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la </a:t>
            </a:r>
            <a:r>
              <a:rPr lang="fr-CA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communication</a:t>
            </a:r>
          </a:p>
          <a:p>
            <a:r>
              <a:rPr lang="fr-CA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Présenter rapidement et efficacement les </a:t>
            </a:r>
            <a:r>
              <a:rPr lang="fr-CA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éléments </a:t>
            </a:r>
            <a:r>
              <a:rPr lang="fr-CA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pertinents</a:t>
            </a:r>
          </a:p>
          <a:p>
            <a:r>
              <a:rPr lang="fr-CA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Éviter l’omission d’information importante</a:t>
            </a:r>
          </a:p>
          <a:p>
            <a:r>
              <a:rPr lang="fr-CA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Créer un cadre rassurant pour les professionnels moins expérimentés</a:t>
            </a:r>
          </a:p>
          <a:p>
            <a:endParaRPr lang="fr-CA" sz="28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Résultats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 smtClean="0">
                <a:solidFill>
                  <a:srgbClr val="000000"/>
                </a:solidFill>
              </a:rPr>
              <a:t>Dans des milieux de soins où la méthode SBAR a été implantée, on a remarqué : </a:t>
            </a:r>
          </a:p>
          <a:p>
            <a:pPr>
              <a:buFont typeface="+mj-lt"/>
              <a:buAutoNum type="romanUcPeriod"/>
            </a:pPr>
            <a:r>
              <a:rPr lang="fr-CA" dirty="0" smtClean="0">
                <a:solidFill>
                  <a:srgbClr val="000000"/>
                </a:solidFill>
              </a:rPr>
              <a:t>Une réduction des erreurs découlant d’une mauvaise communication</a:t>
            </a:r>
          </a:p>
          <a:p>
            <a:r>
              <a:rPr lang="fr-CA" dirty="0" smtClean="0">
                <a:solidFill>
                  <a:srgbClr val="000000"/>
                </a:solidFill>
              </a:rPr>
              <a:t>Une augmentation de l’efficacité des équipes</a:t>
            </a:r>
          </a:p>
          <a:p>
            <a:r>
              <a:rPr lang="fr-CA" dirty="0" smtClean="0">
                <a:solidFill>
                  <a:srgbClr val="000000"/>
                </a:solidFill>
              </a:rPr>
              <a:t>Une augmentation de « l’</a:t>
            </a:r>
            <a:r>
              <a:rPr lang="fr-CA" dirty="0" err="1" smtClean="0">
                <a:solidFill>
                  <a:srgbClr val="000000"/>
                </a:solidFill>
              </a:rPr>
              <a:t>empowerment</a:t>
            </a:r>
            <a:r>
              <a:rPr lang="fr-CA" dirty="0" smtClean="0">
                <a:solidFill>
                  <a:srgbClr val="000000"/>
                </a:solidFill>
              </a:rPr>
              <a:t> » des infirmières et des médecins juniors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8679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Contextes d’utilisation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fr-CA" dirty="0" smtClean="0">
                <a:solidFill>
                  <a:srgbClr val="000000"/>
                </a:solidFill>
              </a:rPr>
              <a:t>Qui ?</a:t>
            </a:r>
          </a:p>
          <a:p>
            <a:pPr marL="457200" lvl="1" indent="0">
              <a:buNone/>
            </a:pPr>
            <a:r>
              <a:rPr lang="fr-CA" dirty="0" smtClean="0">
                <a:solidFill>
                  <a:srgbClr val="000000"/>
                </a:solidFill>
              </a:rPr>
              <a:t>Toute personne appelée </a:t>
            </a:r>
          </a:p>
          <a:p>
            <a:pPr marL="457200" lvl="1" indent="0">
              <a:buNone/>
            </a:pPr>
            <a:r>
              <a:rPr lang="fr-CA" dirty="0" smtClean="0">
                <a:solidFill>
                  <a:srgbClr val="000000"/>
                </a:solidFill>
              </a:rPr>
              <a:t>à travailler en collaboration</a:t>
            </a:r>
          </a:p>
          <a:p>
            <a:pPr marL="857250" lvl="2" indent="0">
              <a:buNone/>
            </a:pPr>
            <a:r>
              <a:rPr lang="fr-CA" dirty="0" smtClean="0">
                <a:solidFill>
                  <a:srgbClr val="000000"/>
                </a:solidFill>
              </a:rPr>
              <a:t>Médecins, résidents, infirmières, autres professionnels…</a:t>
            </a:r>
          </a:p>
          <a:p>
            <a:pPr marL="457200" lvl="1" indent="0">
              <a:buNone/>
            </a:pPr>
            <a:endParaRPr lang="fr-CA" dirty="0" smtClean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fr-CA" dirty="0" smtClean="0">
                <a:solidFill>
                  <a:srgbClr val="000000"/>
                </a:solidFill>
              </a:rPr>
              <a:t>Quand ?</a:t>
            </a:r>
          </a:p>
          <a:p>
            <a:pPr lvl="1"/>
            <a:r>
              <a:rPr lang="fr-CA" dirty="0" smtClean="0">
                <a:solidFill>
                  <a:srgbClr val="000000"/>
                </a:solidFill>
              </a:rPr>
              <a:t>Présentation courte d’un </a:t>
            </a:r>
            <a:r>
              <a:rPr lang="fr-CA" dirty="0">
                <a:solidFill>
                  <a:srgbClr val="000000"/>
                </a:solidFill>
              </a:rPr>
              <a:t>cas</a:t>
            </a:r>
          </a:p>
          <a:p>
            <a:pPr lvl="1"/>
            <a:r>
              <a:rPr lang="fr-CA" dirty="0">
                <a:solidFill>
                  <a:srgbClr val="000000"/>
                </a:solidFill>
              </a:rPr>
              <a:t>Changement de </a:t>
            </a:r>
            <a:r>
              <a:rPr lang="fr-CA" dirty="0" smtClean="0">
                <a:solidFill>
                  <a:srgbClr val="000000"/>
                </a:solidFill>
              </a:rPr>
              <a:t>quart</a:t>
            </a:r>
          </a:p>
          <a:p>
            <a:pPr lvl="1"/>
            <a:r>
              <a:rPr lang="fr-CA" dirty="0" smtClean="0">
                <a:solidFill>
                  <a:srgbClr val="000000"/>
                </a:solidFill>
              </a:rPr>
              <a:t>Transfert de patient</a:t>
            </a:r>
            <a:endParaRPr lang="fr-CA" dirty="0">
              <a:solidFill>
                <a:srgbClr val="000000"/>
              </a:solidFill>
            </a:endParaRPr>
          </a:p>
          <a:p>
            <a:pPr lvl="1"/>
            <a:r>
              <a:rPr lang="fr-CA" dirty="0" smtClean="0">
                <a:solidFill>
                  <a:srgbClr val="000000"/>
                </a:solidFill>
              </a:rPr>
              <a:t>Communication téléphonique</a:t>
            </a:r>
          </a:p>
          <a:p>
            <a:pPr lvl="1"/>
            <a:r>
              <a:rPr lang="fr-CA" dirty="0" smtClean="0">
                <a:solidFill>
                  <a:srgbClr val="000000"/>
                </a:solidFill>
              </a:rPr>
              <a:t>Tournée d’enseignement</a:t>
            </a:r>
            <a:endParaRPr lang="fr-CA" dirty="0">
              <a:solidFill>
                <a:srgbClr val="000000"/>
              </a:solidFill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82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:mv="urn:schemas-microsoft-com:mac:vml"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Arial" charset="0"/>
                <a:ea typeface="ＭＳ Ｐゴシック" charset="0"/>
                <a:cs typeface="ＭＳ Ｐゴシック" charset="0"/>
              </a:rPr>
              <a:t>La présentation du cas </a:t>
            </a:r>
            <a:br>
              <a:rPr lang="fr-CA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CA" dirty="0" smtClean="0">
                <a:latin typeface="Arial" charset="0"/>
                <a:ea typeface="ＭＳ Ｐゴシック" charset="0"/>
                <a:cs typeface="ＭＳ Ｐゴシック" charset="0"/>
              </a:rPr>
              <a:t>selon la méthode SBAR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79512" y="1557338"/>
            <a:ext cx="8856984" cy="5184775"/>
          </a:xfrm>
        </p:spPr>
        <p:txBody>
          <a:bodyPr>
            <a:normAutofit/>
          </a:bodyPr>
          <a:lstStyle/>
          <a:p>
            <a:endParaRPr lang="fr-CA" b="1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fr-CA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S </a:t>
            </a:r>
            <a:r>
              <a:rPr lang="fr-CA" dirty="0" smtClean="0">
                <a:latin typeface="Times New Roman" charset="0"/>
                <a:ea typeface="ＭＳ Ｐゴシック" charset="0"/>
                <a:cs typeface="ＭＳ Ｐゴシック" charset="0"/>
              </a:rPr>
              <a:t>ITUATION</a:t>
            </a:r>
          </a:p>
          <a:p>
            <a:r>
              <a:rPr lang="fr-CA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B </a:t>
            </a:r>
            <a:r>
              <a:rPr lang="fr-CA" dirty="0" smtClean="0">
                <a:latin typeface="Times New Roman" charset="0"/>
                <a:ea typeface="ＭＳ Ｐゴシック" charset="0"/>
                <a:cs typeface="ＭＳ Ｐゴシック" charset="0"/>
              </a:rPr>
              <a:t>ACKGROUND (Base des données de l’histoire)</a:t>
            </a:r>
          </a:p>
          <a:p>
            <a:r>
              <a:rPr lang="fr-CA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A </a:t>
            </a:r>
            <a:r>
              <a:rPr lang="fr-CA" dirty="0" smtClean="0">
                <a:latin typeface="Times New Roman" charset="0"/>
                <a:ea typeface="ＭＳ Ｐゴシック" charset="0"/>
                <a:cs typeface="ＭＳ Ｐゴシック" charset="0"/>
              </a:rPr>
              <a:t>SSESSMENT (Appréciation des données)</a:t>
            </a:r>
          </a:p>
          <a:p>
            <a:r>
              <a:rPr lang="fr-CA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R </a:t>
            </a:r>
            <a:r>
              <a:rPr lang="fr-CA" dirty="0" smtClean="0">
                <a:latin typeface="Times New Roman" charset="0"/>
                <a:ea typeface="ＭＳ Ｐゴシック" charset="0"/>
                <a:cs typeface="ＭＳ Ｐゴシック" charset="0"/>
              </a:rPr>
              <a:t>ECOMMANDATION</a:t>
            </a:r>
          </a:p>
          <a:p>
            <a:endParaRPr lang="fr-CA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CA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CA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fr-CA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* En français : SAER (</a:t>
            </a:r>
            <a:r>
              <a:rPr lang="fr-CA" sz="20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fr-CA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ituation, </a:t>
            </a:r>
            <a:r>
              <a:rPr lang="fr-CA" sz="20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fr-CA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ntécédents, </a:t>
            </a:r>
            <a:r>
              <a:rPr lang="fr-CA" sz="20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É</a:t>
            </a:r>
            <a:r>
              <a:rPr lang="fr-CA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valuation, </a:t>
            </a:r>
            <a:r>
              <a:rPr lang="fr-CA" sz="20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R</a:t>
            </a:r>
            <a:r>
              <a:rPr lang="fr-CA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ecommandation)</a:t>
            </a:r>
            <a:endParaRPr lang="fr-CA" sz="18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776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Arial" charset="0"/>
                <a:ea typeface="ＭＳ Ｐゴシック" charset="0"/>
                <a:cs typeface="ＭＳ Ｐゴシック" charset="0"/>
              </a:rPr>
              <a:t>Informations à transmettre</a:t>
            </a:r>
            <a:r>
              <a:rPr lang="fr-CA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CA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CA" dirty="0" smtClean="0">
                <a:latin typeface="Arial" charset="0"/>
                <a:ea typeface="ＭＳ Ｐゴシック" charset="0"/>
                <a:cs typeface="ＭＳ Ｐゴシック" charset="0"/>
              </a:rPr>
              <a:t>selon la méthode SBAR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23529" y="1268760"/>
            <a:ext cx="8568952" cy="5184775"/>
          </a:xfrm>
        </p:spPr>
        <p:txBody>
          <a:bodyPr>
            <a:noAutofit/>
          </a:bodyPr>
          <a:lstStyle/>
          <a:p>
            <a:r>
              <a:rPr lang="fr-CA" sz="2400" b="1" dirty="0">
                <a:ea typeface="ＭＳ Ｐゴシック" charset="0"/>
                <a:cs typeface="ＭＳ Ｐゴシック" charset="0"/>
              </a:rPr>
              <a:t>« Situation »</a:t>
            </a:r>
          </a:p>
          <a:p>
            <a:pPr lvl="1"/>
            <a:r>
              <a:rPr lang="fr-CA" sz="2000" dirty="0">
                <a:ea typeface="ＭＳ Ｐゴシック" charset="0"/>
                <a:cs typeface="ＭＳ Ｐゴシック" charset="0"/>
              </a:rPr>
              <a:t>Se présenter (nom, fonction) et se situer (lieu)</a:t>
            </a:r>
          </a:p>
          <a:p>
            <a:pPr lvl="1"/>
            <a:r>
              <a:rPr lang="fr-CA" sz="2000" dirty="0">
                <a:ea typeface="ＭＳ Ｐゴシック" charset="0"/>
                <a:cs typeface="ＭＳ Ｐゴシック" charset="0"/>
              </a:rPr>
              <a:t>Vérifier l’identité et le rôle de l’interlocuteur</a:t>
            </a:r>
          </a:p>
          <a:p>
            <a:pPr lvl="1"/>
            <a:r>
              <a:rPr lang="fr-CA" sz="2000" dirty="0">
                <a:ea typeface="ＭＳ Ｐゴシック" charset="0"/>
                <a:cs typeface="ＭＳ Ｐゴシック" charset="0"/>
              </a:rPr>
              <a:t>Identifier le patient (nom, âge, sexe) et sa localisation (lieu)</a:t>
            </a:r>
          </a:p>
          <a:p>
            <a:pPr lvl="1"/>
            <a:r>
              <a:rPr lang="fr-CA" sz="2000" dirty="0">
                <a:ea typeface="ＭＳ Ｐゴシック" charset="0"/>
                <a:cs typeface="ＭＳ Ｐゴシック" charset="0"/>
              </a:rPr>
              <a:t>Définir la raison ou la situation qui motive l’appel ou l’échange verbal</a:t>
            </a:r>
          </a:p>
          <a:p>
            <a:r>
              <a:rPr lang="fr-CA" sz="2400" b="1" dirty="0">
                <a:ea typeface="ＭＳ Ｐゴシック" charset="0"/>
                <a:cs typeface="ＭＳ Ｐゴシック" charset="0"/>
              </a:rPr>
              <a:t>« Background »</a:t>
            </a:r>
          </a:p>
          <a:p>
            <a:pPr lvl="1"/>
            <a:r>
              <a:rPr lang="fr-CA" sz="2000" dirty="0">
                <a:ea typeface="ＭＳ Ｐゴシック" charset="0"/>
                <a:cs typeface="ＭＳ Ｐゴシック" charset="0"/>
              </a:rPr>
              <a:t>Résumer les conditions connues et antérieures (antécédents, événements, traitements ou résultats des jours/heures précédents)</a:t>
            </a:r>
          </a:p>
          <a:p>
            <a:r>
              <a:rPr lang="fr-CA" sz="2400" b="1" dirty="0">
                <a:ea typeface="ＭＳ Ｐゴシック" charset="0"/>
                <a:cs typeface="ＭＳ Ｐゴシック" charset="0"/>
              </a:rPr>
              <a:t>« </a:t>
            </a:r>
            <a:r>
              <a:rPr lang="fr-CA" sz="2400" b="1" dirty="0" err="1">
                <a:ea typeface="ＭＳ Ｐゴシック" charset="0"/>
                <a:cs typeface="ＭＳ Ｐゴシック" charset="0"/>
              </a:rPr>
              <a:t>Assessment</a:t>
            </a:r>
            <a:r>
              <a:rPr lang="fr-CA" sz="2400" b="1" dirty="0">
                <a:ea typeface="ＭＳ Ｐゴシック" charset="0"/>
                <a:cs typeface="ＭＳ Ｐゴシック" charset="0"/>
              </a:rPr>
              <a:t> »</a:t>
            </a:r>
          </a:p>
          <a:p>
            <a:pPr lvl="1"/>
            <a:r>
              <a:rPr lang="fr-CA" sz="2000" dirty="0">
                <a:ea typeface="ＭＳ Ｐゴシック" charset="0"/>
                <a:cs typeface="ＭＳ Ｐゴシック" charset="0"/>
              </a:rPr>
              <a:t>Résumer votre observation et votre évaluation clinique ou </a:t>
            </a:r>
            <a:r>
              <a:rPr lang="fr-CA" sz="2000" dirty="0" err="1">
                <a:ea typeface="ＭＳ Ｐゴシック" charset="0"/>
                <a:cs typeface="ＭＳ Ｐゴシック" charset="0"/>
              </a:rPr>
              <a:t>paraclinique</a:t>
            </a:r>
            <a:r>
              <a:rPr lang="fr-CA" sz="2000" dirty="0">
                <a:ea typeface="ＭＳ Ｐゴシック" charset="0"/>
                <a:cs typeface="ＭＳ Ｐゴシック" charset="0"/>
              </a:rPr>
              <a:t> immédiate</a:t>
            </a:r>
          </a:p>
          <a:p>
            <a:r>
              <a:rPr lang="fr-CA" sz="2400" b="1" dirty="0">
                <a:ea typeface="ＭＳ Ｐゴシック" charset="0"/>
                <a:cs typeface="ＭＳ Ｐゴシック" charset="0"/>
              </a:rPr>
              <a:t>« </a:t>
            </a:r>
            <a:r>
              <a:rPr lang="fr-CA" sz="2400" b="1" dirty="0" err="1">
                <a:ea typeface="ＭＳ Ｐゴシック" charset="0"/>
                <a:cs typeface="ＭＳ Ｐゴシック" charset="0"/>
              </a:rPr>
              <a:t>Recommendation</a:t>
            </a:r>
            <a:r>
              <a:rPr lang="fr-CA" sz="2400" b="1" dirty="0">
                <a:ea typeface="ＭＳ Ｐゴシック" charset="0"/>
                <a:cs typeface="ＭＳ Ｐゴシック" charset="0"/>
              </a:rPr>
              <a:t> »</a:t>
            </a:r>
          </a:p>
          <a:p>
            <a:pPr lvl="1"/>
            <a:r>
              <a:rPr lang="fr-CA" sz="2000" dirty="0">
                <a:ea typeface="ＭＳ Ｐゴシック" charset="0"/>
                <a:cs typeface="ＭＳ Ｐゴシック" charset="0"/>
              </a:rPr>
              <a:t>Présenter votre suggestion, demande ou question</a:t>
            </a:r>
          </a:p>
          <a:p>
            <a:pPr lvl="1"/>
            <a:r>
              <a:rPr lang="fr-CA" sz="2000" dirty="0">
                <a:ea typeface="ＭＳ Ｐゴシック" charset="0"/>
                <a:cs typeface="ＭＳ Ｐゴシック" charset="0"/>
              </a:rPr>
              <a:t>Définir le degré d’urgence (si pas déjà mentionné au niveau de la situation</a:t>
            </a:r>
            <a:r>
              <a:rPr lang="fr-CA" sz="2000" dirty="0" smtClean="0">
                <a:ea typeface="ＭＳ Ｐゴシック" charset="0"/>
                <a:cs typeface="ＭＳ Ｐゴシック" charset="0"/>
              </a:rPr>
              <a:t>)</a:t>
            </a:r>
            <a:endParaRPr lang="fr-CA" sz="2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 rot="16200000">
            <a:off x="-1229667" y="2388989"/>
            <a:ext cx="4969470" cy="1143000"/>
          </a:xfrm>
        </p:spPr>
        <p:txBody>
          <a:bodyPr/>
          <a:lstStyle/>
          <a:p>
            <a:r>
              <a:rPr lang="fr-CA" dirty="0" smtClean="0"/>
              <a:t>Exemple</a:t>
            </a:r>
            <a:endParaRPr lang="fr-CA" dirty="0"/>
          </a:p>
        </p:txBody>
      </p:sp>
      <p:pic>
        <p:nvPicPr>
          <p:cNvPr id="2" name="Etape1_640.mp4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501" b="12498"/>
          <a:stretch/>
        </p:blipFill>
        <p:spPr>
          <a:xfrm>
            <a:off x="2411760" y="2132856"/>
            <a:ext cx="6096000" cy="3456000"/>
          </a:xfrm>
          <a:prstGeom prst="round2Same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« SBAR » au téléphone</a:t>
            </a:r>
            <a:endParaRPr lang="fr-CA" dirty="0"/>
          </a:p>
        </p:txBody>
      </p:sp>
      <p:pic>
        <p:nvPicPr>
          <p:cNvPr id="6" name="diapo1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diapo1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96" y="6275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883"/>
    </mc:Choice>
    <mc:Fallback xmlns:mv="urn:schemas-microsoft-com:mac:vml" xmlns="">
      <p:transition advTm="9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6032" objId="7"/>
        <p14:playEvt time="6102" objId="2"/>
        <p14:stopEvt time="92421" objId="2"/>
      </p14:showEvtLst>
    </p:ext>
  </p:extLst>
</p:sld>
</file>

<file path=ppt/theme/theme1.xml><?xml version="1.0" encoding="utf-8"?>
<a:theme xmlns:a="http://schemas.openxmlformats.org/drawingml/2006/main" name="Gabarit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sz="1200" kern="1200" dirty="0" smtClean="0">
            <a:solidFill>
              <a:srgbClr val="4C7FBC"/>
            </a:solidFill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GabaritPPT</Template>
  <TotalTime>1304</TotalTime>
  <Words>503</Words>
  <Application>Microsoft Office PowerPoint</Application>
  <PresentationFormat>Affichage à l'écran (4:3)</PresentationFormat>
  <Paragraphs>98</Paragraphs>
  <Slides>14</Slides>
  <Notes>10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ＭＳ Ｐゴシック</vt:lpstr>
      <vt:lpstr>Arial</vt:lpstr>
      <vt:lpstr>Calibri</vt:lpstr>
      <vt:lpstr>Courier New</vt:lpstr>
      <vt:lpstr>Lucida Grande</vt:lpstr>
      <vt:lpstr>Times New Roman</vt:lpstr>
      <vt:lpstr>Wingdings</vt:lpstr>
      <vt:lpstr>GabaritPPT</vt:lpstr>
      <vt:lpstr>Utilisation de la méthode de communication SBAR</vt:lpstr>
      <vt:lpstr>Plan</vt:lpstr>
      <vt:lpstr>Historique</vt:lpstr>
      <vt:lpstr>Avantages de la méthode SBAR</vt:lpstr>
      <vt:lpstr>Résultats</vt:lpstr>
      <vt:lpstr>Contextes d’utilisation</vt:lpstr>
      <vt:lpstr>La présentation du cas  selon la méthode SBAR</vt:lpstr>
      <vt:lpstr>Informations à transmettre selon la méthode SBAR</vt:lpstr>
      <vt:lpstr>Exemple</vt:lpstr>
      <vt:lpstr>Exemple</vt:lpstr>
      <vt:lpstr>Exemple</vt:lpstr>
      <vt:lpstr>Conclusion</vt:lpstr>
      <vt:lpstr>Bibliographie</vt:lpstr>
      <vt:lpstr>Merci</vt:lpstr>
    </vt:vector>
  </TitlesOfParts>
  <Company>Universite de Montreal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ssava</dc:creator>
  <cp:lastModifiedBy>Héroux Mylène</cp:lastModifiedBy>
  <cp:revision>97</cp:revision>
  <cp:lastPrinted>2013-07-14T01:14:30Z</cp:lastPrinted>
  <dcterms:created xsi:type="dcterms:W3CDTF">2013-07-14T00:58:24Z</dcterms:created>
  <dcterms:modified xsi:type="dcterms:W3CDTF">2015-09-08T15:02:28Z</dcterms:modified>
</cp:coreProperties>
</file>